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drawings/drawing4.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3.xml" ContentType="application/vnd.openxmlformats-officedocument.drawingml.chart+xml"/>
  <Override PartName="/ppt/notesSlides/notesSlide20.xml" ContentType="application/vnd.openxmlformats-officedocument.presentationml.notesSlide+xml"/>
  <Override PartName="/ppt/charts/chart1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5.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6.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 id="2147483854" r:id="rId2"/>
    <p:sldMasterId id="2147483868" r:id="rId3"/>
  </p:sldMasterIdLst>
  <p:notesMasterIdLst>
    <p:notesMasterId r:id="rId65"/>
  </p:notesMasterIdLst>
  <p:handoutMasterIdLst>
    <p:handoutMasterId r:id="rId66"/>
  </p:handoutMasterIdLst>
  <p:sldIdLst>
    <p:sldId id="328" r:id="rId4"/>
    <p:sldId id="277" r:id="rId5"/>
    <p:sldId id="280" r:id="rId6"/>
    <p:sldId id="375" r:id="rId7"/>
    <p:sldId id="282" r:id="rId8"/>
    <p:sldId id="284" r:id="rId9"/>
    <p:sldId id="376" r:id="rId10"/>
    <p:sldId id="330" r:id="rId11"/>
    <p:sldId id="322" r:id="rId12"/>
    <p:sldId id="324" r:id="rId13"/>
    <p:sldId id="287" r:id="rId14"/>
    <p:sldId id="362" r:id="rId15"/>
    <p:sldId id="331" r:id="rId16"/>
    <p:sldId id="289" r:id="rId17"/>
    <p:sldId id="363" r:id="rId18"/>
    <p:sldId id="332" r:id="rId19"/>
    <p:sldId id="291" r:id="rId20"/>
    <p:sldId id="365" r:id="rId21"/>
    <p:sldId id="333" r:id="rId22"/>
    <p:sldId id="293" r:id="rId23"/>
    <p:sldId id="364" r:id="rId24"/>
    <p:sldId id="334" r:id="rId25"/>
    <p:sldId id="335" r:id="rId26"/>
    <p:sldId id="295" r:id="rId27"/>
    <p:sldId id="298" r:id="rId28"/>
    <p:sldId id="300" r:id="rId29"/>
    <p:sldId id="301" r:id="rId30"/>
    <p:sldId id="347" r:id="rId31"/>
    <p:sldId id="374" r:id="rId32"/>
    <p:sldId id="305" r:id="rId33"/>
    <p:sldId id="306" r:id="rId34"/>
    <p:sldId id="336" r:id="rId35"/>
    <p:sldId id="359" r:id="rId36"/>
    <p:sldId id="360" r:id="rId37"/>
    <p:sldId id="361" r:id="rId38"/>
    <p:sldId id="338" r:id="rId39"/>
    <p:sldId id="366" r:id="rId40"/>
    <p:sldId id="367" r:id="rId41"/>
    <p:sldId id="339" r:id="rId42"/>
    <p:sldId id="368" r:id="rId43"/>
    <p:sldId id="369" r:id="rId44"/>
    <p:sldId id="340" r:id="rId45"/>
    <p:sldId id="341" r:id="rId46"/>
    <p:sldId id="370" r:id="rId47"/>
    <p:sldId id="371" r:id="rId48"/>
    <p:sldId id="372" r:id="rId49"/>
    <p:sldId id="373" r:id="rId50"/>
    <p:sldId id="358" r:id="rId51"/>
    <p:sldId id="357" r:id="rId52"/>
    <p:sldId id="356" r:id="rId53"/>
    <p:sldId id="355" r:id="rId54"/>
    <p:sldId id="354" r:id="rId55"/>
    <p:sldId id="353" r:id="rId56"/>
    <p:sldId id="352" r:id="rId57"/>
    <p:sldId id="351" r:id="rId58"/>
    <p:sldId id="350" r:id="rId59"/>
    <p:sldId id="349" r:id="rId60"/>
    <p:sldId id="342" r:id="rId61"/>
    <p:sldId id="344" r:id="rId62"/>
    <p:sldId id="343" r:id="rId63"/>
    <p:sldId id="34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8">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C2A"/>
    <a:srgbClr val="005C99"/>
    <a:srgbClr val="898989"/>
    <a:srgbClr val="877565"/>
    <a:srgbClr val="004370"/>
    <a:srgbClr val="BC8200"/>
    <a:srgbClr val="926500"/>
    <a:srgbClr val="CC8F00"/>
    <a:srgbClr val="016DB7"/>
    <a:srgbClr val="027F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44" autoAdjust="0"/>
    <p:restoredTop sz="93769" autoAdjust="0"/>
  </p:normalViewPr>
  <p:slideViewPr>
    <p:cSldViewPr showGuides="1">
      <p:cViewPr varScale="1">
        <p:scale>
          <a:sx n="108" d="100"/>
          <a:sy n="108" d="100"/>
        </p:scale>
        <p:origin x="1140" y="96"/>
      </p:cViewPr>
      <p:guideLst>
        <p:guide orient="horz" pos="3888"/>
        <p:guide/>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Repondents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Appointed Professionals</c:v>
                </c:pt>
                <c:pt idx="1">
                  <c:v>Administrators</c:v>
                </c:pt>
                <c:pt idx="2">
                  <c:v>Classified Staff</c:v>
                </c:pt>
                <c:pt idx="3">
                  <c:v>Post Docs</c:v>
                </c:pt>
                <c:pt idx="4">
                  <c:v>Faculty</c:v>
                </c:pt>
              </c:strCache>
            </c:strRef>
          </c:cat>
          <c:val>
            <c:numRef>
              <c:f>Sheet1!$B$2:$B$6</c:f>
              <c:numCache>
                <c:formatCode>General</c:formatCode>
                <c:ptCount val="5"/>
                <c:pt idx="0">
                  <c:v>99</c:v>
                </c:pt>
                <c:pt idx="1">
                  <c:v>20</c:v>
                </c:pt>
                <c:pt idx="2">
                  <c:v>257</c:v>
                </c:pt>
                <c:pt idx="3">
                  <c:v>10</c:v>
                </c:pt>
                <c:pt idx="4">
                  <c:v>102</c:v>
                </c:pt>
              </c:numCache>
            </c:numRef>
          </c:val>
          <c:extLst>
            <c:ext xmlns:c16="http://schemas.microsoft.com/office/drawing/2014/chart" uri="{C3380CC4-5D6E-409C-BE32-E72D297353CC}">
              <c16:uniqueId val="{00000000-AFE7-4BCB-86B3-27D787A21CA0}"/>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63957338180953E-2"/>
          <c:y val="0.13831573849707757"/>
          <c:w val="0.96807208532363809"/>
          <c:h val="0.69191344507070629"/>
        </c:manualLayout>
      </c:layout>
      <c:barChart>
        <c:barDir val="col"/>
        <c:grouping val="clustered"/>
        <c:varyColors val="0"/>
        <c:ser>
          <c:idx val="0"/>
          <c:order val="0"/>
          <c:tx>
            <c:strRef>
              <c:f>Sheet1!$B$1</c:f>
              <c:strCache>
                <c:ptCount val="1"/>
                <c:pt idx="0">
                  <c:v>JEI</c:v>
                </c:pt>
              </c:strCache>
            </c:strRef>
          </c:tx>
          <c:spPr>
            <a:solidFill>
              <a:srgbClr val="0C5FA9"/>
            </a:solidFill>
            <a:ln>
              <a:noFill/>
            </a:ln>
          </c:spPr>
          <c:invertIfNegative val="0"/>
          <c:dPt>
            <c:idx val="0"/>
            <c:invertIfNegative val="0"/>
            <c:bubble3D val="0"/>
            <c:spPr>
              <a:solidFill>
                <a:srgbClr val="D09E00"/>
              </a:solidFill>
              <a:ln w="28575">
                <a:noFill/>
              </a:ln>
            </c:spPr>
            <c:extLst>
              <c:ext xmlns:c16="http://schemas.microsoft.com/office/drawing/2014/chart" uri="{C3380CC4-5D6E-409C-BE32-E72D297353CC}">
                <c16:uniqueId val="{00000001-72CD-4A19-802C-F5F00CA45CFA}"/>
              </c:ext>
            </c:extLst>
          </c:dPt>
          <c:dLbls>
            <c:spPr>
              <a:noFill/>
              <a:ln>
                <a:noFill/>
              </a:ln>
              <a:effectLst/>
            </c:spPr>
            <c:txPr>
              <a:bodyPr/>
              <a:lstStyle/>
              <a:p>
                <a:pPr>
                  <a:defRPr sz="2000" b="1">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ALVSCE 
(488)</c:v>
                </c:pt>
                <c:pt idx="1">
                  <c:v>Jenks 
(37)</c:v>
                </c:pt>
                <c:pt idx="2">
                  <c:v>Rahr 
(7)</c:v>
                </c:pt>
                <c:pt idx="3">
                  <c:v>Staten 
(18)</c:v>
                </c:pt>
                <c:pt idx="4">
                  <c:v>Antin 
(4)</c:v>
                </c:pt>
                <c:pt idx="5">
                  <c:v>Stock 
(36)</c:v>
                </c:pt>
                <c:pt idx="6">
                  <c:v>Going 
(24)</c:v>
                </c:pt>
                <c:pt idx="7">
                  <c:v>Husman 
(24)</c:v>
                </c:pt>
              </c:strCache>
            </c:strRef>
          </c:cat>
          <c:val>
            <c:numRef>
              <c:f>Sheet1!$B$2:$B$9</c:f>
              <c:numCache>
                <c:formatCode>##0%</c:formatCode>
                <c:ptCount val="8"/>
                <c:pt idx="0">
                  <c:v>0.78073770491803274</c:v>
                </c:pt>
                <c:pt idx="1">
                  <c:v>0.67567567567567566</c:v>
                </c:pt>
                <c:pt idx="2">
                  <c:v>1</c:v>
                </c:pt>
                <c:pt idx="3">
                  <c:v>0.72222222222222221</c:v>
                </c:pt>
                <c:pt idx="4">
                  <c:v>1</c:v>
                </c:pt>
                <c:pt idx="5">
                  <c:v>0.66666666666666663</c:v>
                </c:pt>
                <c:pt idx="6">
                  <c:v>0.74999999999999989</c:v>
                </c:pt>
                <c:pt idx="7">
                  <c:v>0.875</c:v>
                </c:pt>
              </c:numCache>
            </c:numRef>
          </c:val>
          <c:extLst>
            <c:ext xmlns:c16="http://schemas.microsoft.com/office/drawing/2014/chart" uri="{C3380CC4-5D6E-409C-BE32-E72D297353CC}">
              <c16:uniqueId val="{00000002-72CD-4A19-802C-F5F00CA45CFA}"/>
            </c:ext>
          </c:extLst>
        </c:ser>
        <c:dLbls>
          <c:showLegendKey val="0"/>
          <c:showVal val="0"/>
          <c:showCatName val="0"/>
          <c:showSerName val="0"/>
          <c:showPercent val="0"/>
          <c:showBubbleSize val="0"/>
        </c:dLbls>
        <c:gapWidth val="82"/>
        <c:overlap val="-10"/>
        <c:axId val="122350976"/>
        <c:axId val="227394688"/>
      </c:barChart>
      <c:catAx>
        <c:axId val="122350976"/>
        <c:scaling>
          <c:orientation val="minMax"/>
        </c:scaling>
        <c:delete val="0"/>
        <c:axPos val="b"/>
        <c:numFmt formatCode="General" sourceLinked="0"/>
        <c:majorTickMark val="out"/>
        <c:minorTickMark val="none"/>
        <c:tickLblPos val="nextTo"/>
        <c:txPr>
          <a:bodyPr rot="0" vert="horz"/>
          <a:lstStyle/>
          <a:p>
            <a:pPr>
              <a:defRPr sz="1400" b="1">
                <a:latin typeface="Arial" pitchFamily="34" charset="0"/>
                <a:cs typeface="Arial" pitchFamily="34" charset="0"/>
              </a:defRPr>
            </a:pPr>
            <a:endParaRPr lang="en-US"/>
          </a:p>
        </c:txPr>
        <c:crossAx val="227394688"/>
        <c:crosses val="autoZero"/>
        <c:auto val="1"/>
        <c:lblAlgn val="ctr"/>
        <c:lblOffset val="100"/>
        <c:noMultiLvlLbl val="0"/>
      </c:catAx>
      <c:valAx>
        <c:axId val="227394688"/>
        <c:scaling>
          <c:orientation val="minMax"/>
          <c:max val="1"/>
          <c:min val="0"/>
        </c:scaling>
        <c:delete val="1"/>
        <c:axPos val="l"/>
        <c:majorGridlines>
          <c:spPr>
            <a:ln>
              <a:noFill/>
            </a:ln>
          </c:spPr>
        </c:majorGridlines>
        <c:numFmt formatCode="##0%" sourceLinked="1"/>
        <c:majorTickMark val="out"/>
        <c:minorTickMark val="none"/>
        <c:tickLblPos val="nextTo"/>
        <c:crossAx val="1223509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63957338180953E-2"/>
          <c:y val="0.13831573849707757"/>
          <c:w val="0.96807208532363809"/>
          <c:h val="0.69191344507070629"/>
        </c:manualLayout>
      </c:layout>
      <c:barChart>
        <c:barDir val="col"/>
        <c:grouping val="clustered"/>
        <c:varyColors val="0"/>
        <c:ser>
          <c:idx val="0"/>
          <c:order val="0"/>
          <c:tx>
            <c:strRef>
              <c:f>Sheet1!$B$1</c:f>
              <c:strCache>
                <c:ptCount val="1"/>
                <c:pt idx="0">
                  <c:v>CEI</c:v>
                </c:pt>
              </c:strCache>
            </c:strRef>
          </c:tx>
          <c:spPr>
            <a:solidFill>
              <a:srgbClr val="0C5FA9"/>
            </a:solidFill>
            <a:ln>
              <a:noFill/>
            </a:ln>
          </c:spPr>
          <c:invertIfNegative val="0"/>
          <c:dPt>
            <c:idx val="0"/>
            <c:invertIfNegative val="0"/>
            <c:bubble3D val="0"/>
            <c:spPr>
              <a:solidFill>
                <a:srgbClr val="D09E00"/>
              </a:solidFill>
              <a:ln w="28575">
                <a:noFill/>
              </a:ln>
            </c:spPr>
            <c:extLst>
              <c:ext xmlns:c16="http://schemas.microsoft.com/office/drawing/2014/chart" uri="{C3380CC4-5D6E-409C-BE32-E72D297353CC}">
                <c16:uniqueId val="{00000001-52A6-4892-8281-2773E4E2E542}"/>
              </c:ext>
            </c:extLst>
          </c:dPt>
          <c:dLbls>
            <c:spPr>
              <a:noFill/>
              <a:ln>
                <a:noFill/>
              </a:ln>
              <a:effectLst/>
            </c:spPr>
            <c:txPr>
              <a:bodyPr/>
              <a:lstStyle/>
              <a:p>
                <a:pPr>
                  <a:defRPr sz="2000" b="1">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ALVSCE 
(488)</c:v>
                </c:pt>
                <c:pt idx="1">
                  <c:v>Tabashnik 
(26)</c:v>
                </c:pt>
                <c:pt idx="2">
                  <c:v>McDonald 
(30)</c:v>
                </c:pt>
                <c:pt idx="3">
                  <c:v>Davis
(5)</c:v>
                </c:pt>
                <c:pt idx="4">
                  <c:v>Silvertooth 
(163)</c:v>
                </c:pt>
                <c:pt idx="5">
                  <c:v>Ratje 
(12)</c:v>
                </c:pt>
                <c:pt idx="6">
                  <c:v>Koprowski 
(31)</c:v>
                </c:pt>
                <c:pt idx="7">
                  <c:v>Chorover 
(25)</c:v>
                </c:pt>
                <c:pt idx="8">
                  <c:v>Farrell-Poe 
(9)</c:v>
                </c:pt>
              </c:strCache>
            </c:strRef>
          </c:cat>
          <c:val>
            <c:numRef>
              <c:f>Sheet1!$B$2:$B$10</c:f>
              <c:numCache>
                <c:formatCode>##0%</c:formatCode>
                <c:ptCount val="9"/>
                <c:pt idx="0">
                  <c:v>0.76229508196721307</c:v>
                </c:pt>
                <c:pt idx="1">
                  <c:v>0.84615384615384615</c:v>
                </c:pt>
                <c:pt idx="2">
                  <c:v>0.56666666666666665</c:v>
                </c:pt>
                <c:pt idx="3">
                  <c:v>1</c:v>
                </c:pt>
                <c:pt idx="4">
                  <c:v>0.77914110429447858</c:v>
                </c:pt>
                <c:pt idx="5">
                  <c:v>1</c:v>
                </c:pt>
                <c:pt idx="6">
                  <c:v>0.64516129032258063</c:v>
                </c:pt>
                <c:pt idx="7">
                  <c:v>0.84</c:v>
                </c:pt>
                <c:pt idx="8">
                  <c:v>0.66666666666666663</c:v>
                </c:pt>
              </c:numCache>
            </c:numRef>
          </c:val>
          <c:extLst>
            <c:ext xmlns:c16="http://schemas.microsoft.com/office/drawing/2014/chart" uri="{C3380CC4-5D6E-409C-BE32-E72D297353CC}">
              <c16:uniqueId val="{00000002-52A6-4892-8281-2773E4E2E542}"/>
            </c:ext>
          </c:extLst>
        </c:ser>
        <c:dLbls>
          <c:showLegendKey val="0"/>
          <c:showVal val="0"/>
          <c:showCatName val="0"/>
          <c:showSerName val="0"/>
          <c:showPercent val="0"/>
          <c:showBubbleSize val="0"/>
        </c:dLbls>
        <c:gapWidth val="82"/>
        <c:overlap val="-10"/>
        <c:axId val="228026624"/>
        <c:axId val="228057088"/>
      </c:barChart>
      <c:catAx>
        <c:axId val="228026624"/>
        <c:scaling>
          <c:orientation val="minMax"/>
        </c:scaling>
        <c:delete val="0"/>
        <c:axPos val="b"/>
        <c:numFmt formatCode="General" sourceLinked="0"/>
        <c:majorTickMark val="out"/>
        <c:minorTickMark val="none"/>
        <c:tickLblPos val="nextTo"/>
        <c:txPr>
          <a:bodyPr rot="0" vert="horz"/>
          <a:lstStyle/>
          <a:p>
            <a:pPr>
              <a:defRPr sz="1400" b="1">
                <a:latin typeface="Arial" panose="020B0604020202020204" pitchFamily="34" charset="0"/>
                <a:cs typeface="Arial" panose="020B0604020202020204" pitchFamily="34" charset="0"/>
              </a:defRPr>
            </a:pPr>
            <a:endParaRPr lang="en-US"/>
          </a:p>
        </c:txPr>
        <c:crossAx val="228057088"/>
        <c:crosses val="autoZero"/>
        <c:auto val="1"/>
        <c:lblAlgn val="ctr"/>
        <c:lblOffset val="100"/>
        <c:noMultiLvlLbl val="0"/>
      </c:catAx>
      <c:valAx>
        <c:axId val="228057088"/>
        <c:scaling>
          <c:orientation val="minMax"/>
          <c:max val="1"/>
          <c:min val="0"/>
        </c:scaling>
        <c:delete val="1"/>
        <c:axPos val="l"/>
        <c:majorGridlines>
          <c:spPr>
            <a:ln>
              <a:noFill/>
            </a:ln>
          </c:spPr>
        </c:majorGridlines>
        <c:numFmt formatCode="##0%" sourceLinked="1"/>
        <c:majorTickMark val="out"/>
        <c:minorTickMark val="none"/>
        <c:tickLblPos val="nextTo"/>
        <c:crossAx val="228026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63957338180953E-2"/>
          <c:y val="0.13831573849707757"/>
          <c:w val="0.96807208532363809"/>
          <c:h val="0.69191344507070629"/>
        </c:manualLayout>
      </c:layout>
      <c:barChart>
        <c:barDir val="col"/>
        <c:grouping val="clustered"/>
        <c:varyColors val="0"/>
        <c:ser>
          <c:idx val="0"/>
          <c:order val="0"/>
          <c:tx>
            <c:strRef>
              <c:f>Sheet1!$B$1</c:f>
              <c:strCache>
                <c:ptCount val="1"/>
                <c:pt idx="0">
                  <c:v>CEI</c:v>
                </c:pt>
              </c:strCache>
            </c:strRef>
          </c:tx>
          <c:spPr>
            <a:solidFill>
              <a:srgbClr val="0C5FA9"/>
            </a:solidFill>
            <a:ln>
              <a:noFill/>
            </a:ln>
          </c:spPr>
          <c:invertIfNegative val="0"/>
          <c:dPt>
            <c:idx val="0"/>
            <c:invertIfNegative val="0"/>
            <c:bubble3D val="0"/>
            <c:spPr>
              <a:solidFill>
                <a:srgbClr val="D09E00"/>
              </a:solidFill>
              <a:ln w="28575">
                <a:noFill/>
              </a:ln>
            </c:spPr>
            <c:extLst>
              <c:ext xmlns:c16="http://schemas.microsoft.com/office/drawing/2014/chart" uri="{C3380CC4-5D6E-409C-BE32-E72D297353CC}">
                <c16:uniqueId val="{00000001-C593-4FC9-8972-C0A0F72067D2}"/>
              </c:ext>
            </c:extLst>
          </c:dPt>
          <c:dLbls>
            <c:spPr>
              <a:noFill/>
              <a:ln>
                <a:noFill/>
              </a:ln>
              <a:effectLst/>
            </c:spPr>
            <c:txPr>
              <a:bodyPr/>
              <a:lstStyle/>
              <a:p>
                <a:pPr>
                  <a:defRPr sz="2000" b="1">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ALVSCE 
(488)</c:v>
                </c:pt>
                <c:pt idx="1">
                  <c:v>Jenks 
(37)</c:v>
                </c:pt>
                <c:pt idx="2">
                  <c:v>Rahr 
(7)</c:v>
                </c:pt>
                <c:pt idx="3">
                  <c:v>Staten 
(18)</c:v>
                </c:pt>
                <c:pt idx="4">
                  <c:v>Antin 
(4)</c:v>
                </c:pt>
                <c:pt idx="5">
                  <c:v>Stock 
(36)</c:v>
                </c:pt>
                <c:pt idx="6">
                  <c:v>Going 
(24)</c:v>
                </c:pt>
                <c:pt idx="7">
                  <c:v>Husman 
(24)</c:v>
                </c:pt>
              </c:strCache>
            </c:strRef>
          </c:cat>
          <c:val>
            <c:numRef>
              <c:f>Sheet1!$B$2:$B$9</c:f>
              <c:numCache>
                <c:formatCode>##0%</c:formatCode>
                <c:ptCount val="8"/>
                <c:pt idx="0">
                  <c:v>0.76229508196721307</c:v>
                </c:pt>
                <c:pt idx="1">
                  <c:v>0.64864864864864868</c:v>
                </c:pt>
                <c:pt idx="2">
                  <c:v>1</c:v>
                </c:pt>
                <c:pt idx="3">
                  <c:v>0.88888888888888884</c:v>
                </c:pt>
                <c:pt idx="4">
                  <c:v>1</c:v>
                </c:pt>
                <c:pt idx="5">
                  <c:v>0.72222222222222221</c:v>
                </c:pt>
                <c:pt idx="6">
                  <c:v>0.83333333333333337</c:v>
                </c:pt>
                <c:pt idx="7">
                  <c:v>0.66666666666666663</c:v>
                </c:pt>
              </c:numCache>
            </c:numRef>
          </c:val>
          <c:extLst>
            <c:ext xmlns:c16="http://schemas.microsoft.com/office/drawing/2014/chart" uri="{C3380CC4-5D6E-409C-BE32-E72D297353CC}">
              <c16:uniqueId val="{00000002-C593-4FC9-8972-C0A0F72067D2}"/>
            </c:ext>
          </c:extLst>
        </c:ser>
        <c:dLbls>
          <c:showLegendKey val="0"/>
          <c:showVal val="0"/>
          <c:showCatName val="0"/>
          <c:showSerName val="0"/>
          <c:showPercent val="0"/>
          <c:showBubbleSize val="0"/>
        </c:dLbls>
        <c:gapWidth val="82"/>
        <c:overlap val="-10"/>
        <c:axId val="228120832"/>
        <c:axId val="228126720"/>
      </c:barChart>
      <c:catAx>
        <c:axId val="228120832"/>
        <c:scaling>
          <c:orientation val="minMax"/>
        </c:scaling>
        <c:delete val="0"/>
        <c:axPos val="b"/>
        <c:numFmt formatCode="General" sourceLinked="0"/>
        <c:majorTickMark val="out"/>
        <c:minorTickMark val="none"/>
        <c:tickLblPos val="nextTo"/>
        <c:txPr>
          <a:bodyPr rot="0" vert="horz"/>
          <a:lstStyle/>
          <a:p>
            <a:pPr>
              <a:defRPr sz="1400" b="1">
                <a:latin typeface="Arial" panose="020B0604020202020204" pitchFamily="34" charset="0"/>
                <a:cs typeface="Arial" panose="020B0604020202020204" pitchFamily="34" charset="0"/>
              </a:defRPr>
            </a:pPr>
            <a:endParaRPr lang="en-US"/>
          </a:p>
        </c:txPr>
        <c:crossAx val="228126720"/>
        <c:crosses val="autoZero"/>
        <c:auto val="1"/>
        <c:lblAlgn val="ctr"/>
        <c:lblOffset val="100"/>
        <c:noMultiLvlLbl val="0"/>
      </c:catAx>
      <c:valAx>
        <c:axId val="228126720"/>
        <c:scaling>
          <c:orientation val="minMax"/>
          <c:max val="1"/>
          <c:min val="0"/>
        </c:scaling>
        <c:delete val="1"/>
        <c:axPos val="l"/>
        <c:majorGridlines>
          <c:spPr>
            <a:ln>
              <a:noFill/>
            </a:ln>
          </c:spPr>
        </c:majorGridlines>
        <c:numFmt formatCode="##0%" sourceLinked="1"/>
        <c:majorTickMark val="out"/>
        <c:minorTickMark val="none"/>
        <c:tickLblPos val="nextTo"/>
        <c:crossAx val="2281208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63957338180953E-2"/>
          <c:y val="0.13831573849707757"/>
          <c:w val="0.96807208532363809"/>
          <c:h val="0.69191344507070629"/>
        </c:manualLayout>
      </c:layout>
      <c:barChart>
        <c:barDir val="col"/>
        <c:grouping val="clustered"/>
        <c:varyColors val="0"/>
        <c:ser>
          <c:idx val="0"/>
          <c:order val="0"/>
          <c:tx>
            <c:strRef>
              <c:f>Sheet1!$B$1</c:f>
              <c:strCache>
                <c:ptCount val="1"/>
                <c:pt idx="0">
                  <c:v>LEI</c:v>
                </c:pt>
              </c:strCache>
            </c:strRef>
          </c:tx>
          <c:spPr>
            <a:solidFill>
              <a:srgbClr val="0C5FA9"/>
            </a:solidFill>
            <a:ln>
              <a:noFill/>
            </a:ln>
          </c:spPr>
          <c:invertIfNegative val="0"/>
          <c:dPt>
            <c:idx val="0"/>
            <c:invertIfNegative val="0"/>
            <c:bubble3D val="0"/>
            <c:spPr>
              <a:solidFill>
                <a:srgbClr val="D09E00"/>
              </a:solidFill>
              <a:ln w="28575">
                <a:noFill/>
              </a:ln>
            </c:spPr>
            <c:extLst>
              <c:ext xmlns:c16="http://schemas.microsoft.com/office/drawing/2014/chart" uri="{C3380CC4-5D6E-409C-BE32-E72D297353CC}">
                <c16:uniqueId val="{00000001-8E25-4237-BA23-3E31D55611E7}"/>
              </c:ext>
            </c:extLst>
          </c:dPt>
          <c:dLbls>
            <c:spPr>
              <a:noFill/>
              <a:ln>
                <a:noFill/>
              </a:ln>
              <a:effectLst/>
            </c:spPr>
            <c:txPr>
              <a:bodyPr/>
              <a:lstStyle/>
              <a:p>
                <a:pPr>
                  <a:defRPr sz="2000" b="1">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ALVSCE 
(462)</c:v>
                </c:pt>
                <c:pt idx="1">
                  <c:v>Tabashnik 
(25)</c:v>
                </c:pt>
                <c:pt idx="2">
                  <c:v>McDonald 
(28)</c:v>
                </c:pt>
                <c:pt idx="3">
                  <c:v>Davis 
(5)</c:v>
                </c:pt>
                <c:pt idx="4">
                  <c:v>Silvertooth 
(161)</c:v>
                </c:pt>
                <c:pt idx="5">
                  <c:v>Ratje 
(12)</c:v>
                </c:pt>
                <c:pt idx="6">
                  <c:v>Koprowski 
(27)</c:v>
                </c:pt>
                <c:pt idx="7">
                  <c:v>Chorover 
(24)</c:v>
                </c:pt>
                <c:pt idx="8">
                  <c:v>Farrell-Poe 
(8)</c:v>
                </c:pt>
              </c:strCache>
            </c:strRef>
          </c:cat>
          <c:val>
            <c:numRef>
              <c:f>Sheet1!$B$2:$B$10</c:f>
              <c:numCache>
                <c:formatCode>##0%</c:formatCode>
                <c:ptCount val="9"/>
                <c:pt idx="0">
                  <c:v>0.73160173160173159</c:v>
                </c:pt>
                <c:pt idx="1">
                  <c:v>1</c:v>
                </c:pt>
                <c:pt idx="2">
                  <c:v>0.6071428571428571</c:v>
                </c:pt>
                <c:pt idx="3">
                  <c:v>0.8</c:v>
                </c:pt>
                <c:pt idx="4">
                  <c:v>0.69565217391304335</c:v>
                </c:pt>
                <c:pt idx="5">
                  <c:v>1</c:v>
                </c:pt>
                <c:pt idx="6">
                  <c:v>0.85185185185185186</c:v>
                </c:pt>
                <c:pt idx="7">
                  <c:v>0.83333333333333337</c:v>
                </c:pt>
                <c:pt idx="8">
                  <c:v>0.875</c:v>
                </c:pt>
              </c:numCache>
            </c:numRef>
          </c:val>
          <c:extLst>
            <c:ext xmlns:c16="http://schemas.microsoft.com/office/drawing/2014/chart" uri="{C3380CC4-5D6E-409C-BE32-E72D297353CC}">
              <c16:uniqueId val="{00000002-8E25-4237-BA23-3E31D55611E7}"/>
            </c:ext>
          </c:extLst>
        </c:ser>
        <c:dLbls>
          <c:showLegendKey val="0"/>
          <c:showVal val="0"/>
          <c:showCatName val="0"/>
          <c:showSerName val="0"/>
          <c:showPercent val="0"/>
          <c:showBubbleSize val="0"/>
        </c:dLbls>
        <c:gapWidth val="82"/>
        <c:overlap val="-10"/>
        <c:axId val="228177024"/>
        <c:axId val="228178560"/>
      </c:barChart>
      <c:catAx>
        <c:axId val="228177024"/>
        <c:scaling>
          <c:orientation val="minMax"/>
        </c:scaling>
        <c:delete val="0"/>
        <c:axPos val="b"/>
        <c:numFmt formatCode="General" sourceLinked="0"/>
        <c:majorTickMark val="out"/>
        <c:minorTickMark val="none"/>
        <c:tickLblPos val="nextTo"/>
        <c:txPr>
          <a:bodyPr rot="0" vert="horz"/>
          <a:lstStyle/>
          <a:p>
            <a:pPr>
              <a:defRPr sz="1400" b="1">
                <a:latin typeface="Arial" panose="020B0604020202020204" pitchFamily="34" charset="0"/>
                <a:cs typeface="Arial" panose="020B0604020202020204" pitchFamily="34" charset="0"/>
              </a:defRPr>
            </a:pPr>
            <a:endParaRPr lang="en-US"/>
          </a:p>
        </c:txPr>
        <c:crossAx val="228178560"/>
        <c:crosses val="autoZero"/>
        <c:auto val="1"/>
        <c:lblAlgn val="ctr"/>
        <c:lblOffset val="100"/>
        <c:noMultiLvlLbl val="0"/>
      </c:catAx>
      <c:valAx>
        <c:axId val="228178560"/>
        <c:scaling>
          <c:orientation val="minMax"/>
          <c:max val="1"/>
          <c:min val="0"/>
        </c:scaling>
        <c:delete val="1"/>
        <c:axPos val="l"/>
        <c:majorGridlines>
          <c:spPr>
            <a:ln>
              <a:noFill/>
            </a:ln>
          </c:spPr>
        </c:majorGridlines>
        <c:numFmt formatCode="##0%" sourceLinked="1"/>
        <c:majorTickMark val="out"/>
        <c:minorTickMark val="none"/>
        <c:tickLblPos val="nextTo"/>
        <c:crossAx val="228177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63957338180953E-2"/>
          <c:y val="0.13831573849707757"/>
          <c:w val="0.96807208532363809"/>
          <c:h val="0.69191344507070629"/>
        </c:manualLayout>
      </c:layout>
      <c:barChart>
        <c:barDir val="col"/>
        <c:grouping val="clustered"/>
        <c:varyColors val="0"/>
        <c:ser>
          <c:idx val="0"/>
          <c:order val="0"/>
          <c:tx>
            <c:strRef>
              <c:f>Sheet1!$B$1</c:f>
              <c:strCache>
                <c:ptCount val="1"/>
                <c:pt idx="0">
                  <c:v>LEI</c:v>
                </c:pt>
              </c:strCache>
            </c:strRef>
          </c:tx>
          <c:spPr>
            <a:solidFill>
              <a:srgbClr val="0C5FA9"/>
            </a:solidFill>
            <a:ln>
              <a:noFill/>
            </a:ln>
          </c:spPr>
          <c:invertIfNegative val="0"/>
          <c:dPt>
            <c:idx val="0"/>
            <c:invertIfNegative val="0"/>
            <c:bubble3D val="0"/>
            <c:spPr>
              <a:solidFill>
                <a:srgbClr val="D09E00"/>
              </a:solidFill>
              <a:ln w="28575">
                <a:noFill/>
              </a:ln>
            </c:spPr>
            <c:extLst>
              <c:ext xmlns:c16="http://schemas.microsoft.com/office/drawing/2014/chart" uri="{C3380CC4-5D6E-409C-BE32-E72D297353CC}">
                <c16:uniqueId val="{00000001-D012-4901-B1E2-24E303A5F63D}"/>
              </c:ext>
            </c:extLst>
          </c:dPt>
          <c:dLbls>
            <c:spPr>
              <a:noFill/>
              <a:ln>
                <a:noFill/>
              </a:ln>
              <a:effectLst/>
            </c:spPr>
            <c:txPr>
              <a:bodyPr/>
              <a:lstStyle/>
              <a:p>
                <a:pPr>
                  <a:defRPr sz="2000" b="1">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ALVSCE 
(462)</c:v>
                </c:pt>
                <c:pt idx="1">
                  <c:v>Jenks 
(31)</c:v>
                </c:pt>
                <c:pt idx="2">
                  <c:v>Rahr 
(7)</c:v>
                </c:pt>
                <c:pt idx="3">
                  <c:v>Staten 
(16)</c:v>
                </c:pt>
                <c:pt idx="4">
                  <c:v>Antin 
(4)</c:v>
                </c:pt>
                <c:pt idx="5">
                  <c:v>Stock 
(36)</c:v>
                </c:pt>
                <c:pt idx="6">
                  <c:v>Going 
(22)</c:v>
                </c:pt>
                <c:pt idx="7">
                  <c:v>Husman 
(23)</c:v>
                </c:pt>
              </c:strCache>
            </c:strRef>
          </c:cat>
          <c:val>
            <c:numRef>
              <c:f>Sheet1!$B$2:$B$9</c:f>
              <c:numCache>
                <c:formatCode>##0%</c:formatCode>
                <c:ptCount val="8"/>
                <c:pt idx="0">
                  <c:v>0.73160173160173159</c:v>
                </c:pt>
                <c:pt idx="1">
                  <c:v>0.58064516129032262</c:v>
                </c:pt>
                <c:pt idx="2">
                  <c:v>1</c:v>
                </c:pt>
                <c:pt idx="3">
                  <c:v>0.74999999999999989</c:v>
                </c:pt>
                <c:pt idx="4">
                  <c:v>1</c:v>
                </c:pt>
                <c:pt idx="5">
                  <c:v>0.69444444444444453</c:v>
                </c:pt>
                <c:pt idx="6">
                  <c:v>0.77272727272727271</c:v>
                </c:pt>
                <c:pt idx="7">
                  <c:v>0.60869565217391308</c:v>
                </c:pt>
              </c:numCache>
            </c:numRef>
          </c:val>
          <c:extLst>
            <c:ext xmlns:c16="http://schemas.microsoft.com/office/drawing/2014/chart" uri="{C3380CC4-5D6E-409C-BE32-E72D297353CC}">
              <c16:uniqueId val="{00000002-D012-4901-B1E2-24E303A5F63D}"/>
            </c:ext>
          </c:extLst>
        </c:ser>
        <c:dLbls>
          <c:showLegendKey val="0"/>
          <c:showVal val="0"/>
          <c:showCatName val="0"/>
          <c:showSerName val="0"/>
          <c:showPercent val="0"/>
          <c:showBubbleSize val="0"/>
        </c:dLbls>
        <c:gapWidth val="82"/>
        <c:overlap val="-10"/>
        <c:axId val="227108352"/>
        <c:axId val="227109888"/>
      </c:barChart>
      <c:catAx>
        <c:axId val="227108352"/>
        <c:scaling>
          <c:orientation val="minMax"/>
        </c:scaling>
        <c:delete val="0"/>
        <c:axPos val="b"/>
        <c:numFmt formatCode="General" sourceLinked="0"/>
        <c:majorTickMark val="out"/>
        <c:minorTickMark val="none"/>
        <c:tickLblPos val="nextTo"/>
        <c:txPr>
          <a:bodyPr rot="0" vert="horz"/>
          <a:lstStyle/>
          <a:p>
            <a:pPr>
              <a:defRPr sz="1400" b="1">
                <a:latin typeface="Arial" panose="020B0604020202020204" pitchFamily="34" charset="0"/>
                <a:cs typeface="Arial" panose="020B0604020202020204" pitchFamily="34" charset="0"/>
              </a:defRPr>
            </a:pPr>
            <a:endParaRPr lang="en-US"/>
          </a:p>
        </c:txPr>
        <c:crossAx val="227109888"/>
        <c:crosses val="autoZero"/>
        <c:auto val="1"/>
        <c:lblAlgn val="ctr"/>
        <c:lblOffset val="100"/>
        <c:noMultiLvlLbl val="0"/>
      </c:catAx>
      <c:valAx>
        <c:axId val="227109888"/>
        <c:scaling>
          <c:orientation val="minMax"/>
          <c:max val="1"/>
          <c:min val="0"/>
        </c:scaling>
        <c:delete val="1"/>
        <c:axPos val="l"/>
        <c:majorGridlines>
          <c:spPr>
            <a:ln>
              <a:noFill/>
            </a:ln>
          </c:spPr>
        </c:majorGridlines>
        <c:numFmt formatCode="##0%" sourceLinked="1"/>
        <c:majorTickMark val="out"/>
        <c:minorTickMark val="none"/>
        <c:tickLblPos val="nextTo"/>
        <c:crossAx val="2271083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LEI Score</c:v>
                </c:pt>
              </c:strCache>
            </c:strRef>
          </c:tx>
          <c:spPr>
            <a:ln>
              <a:solidFill>
                <a:schemeClr val="accent1">
                  <a:shade val="50000"/>
                  <a:shade val="75000"/>
                  <a:lumMod val="80000"/>
                </a:schemeClr>
              </a:solidFill>
            </a:ln>
          </c:spPr>
          <c:dLbls>
            <c:delete val="1"/>
          </c:dLbls>
          <c:cat>
            <c:numRef>
              <c:f>Sheet1!$A$3:$A$57</c:f>
              <c:numCache>
                <c:formatCode>General</c:formatCode>
                <c:ptCount val="55"/>
              </c:numCache>
            </c:numRef>
          </c:cat>
          <c:val>
            <c:numRef>
              <c:f>Sheet1!$B$2:$B$57</c:f>
              <c:numCache>
                <c:formatCode>0%</c:formatCode>
                <c:ptCount val="56"/>
                <c:pt idx="0">
                  <c:v>0</c:v>
                </c:pt>
                <c:pt idx="1">
                  <c:v>0</c:v>
                </c:pt>
                <c:pt idx="2">
                  <c:v>0</c:v>
                </c:pt>
                <c:pt idx="3">
                  <c:v>0</c:v>
                </c:pt>
                <c:pt idx="4">
                  <c:v>0</c:v>
                </c:pt>
                <c:pt idx="5">
                  <c:v>0.33333333333333331</c:v>
                </c:pt>
                <c:pt idx="6">
                  <c:v>0.33333333333333331</c:v>
                </c:pt>
                <c:pt idx="7">
                  <c:v>0.33333333333333331</c:v>
                </c:pt>
                <c:pt idx="8">
                  <c:v>0.33333333333333331</c:v>
                </c:pt>
                <c:pt idx="9">
                  <c:v>0.4</c:v>
                </c:pt>
                <c:pt idx="10">
                  <c:v>0.42857142857142855</c:v>
                </c:pt>
                <c:pt idx="11">
                  <c:v>0.46666666666666667</c:v>
                </c:pt>
                <c:pt idx="12">
                  <c:v>0.46666666666666667</c:v>
                </c:pt>
                <c:pt idx="13">
                  <c:v>0.5714285714285714</c:v>
                </c:pt>
                <c:pt idx="14">
                  <c:v>0.625</c:v>
                </c:pt>
                <c:pt idx="15">
                  <c:v>0.63636363636363635</c:v>
                </c:pt>
                <c:pt idx="16">
                  <c:v>0.63636363636363635</c:v>
                </c:pt>
                <c:pt idx="17">
                  <c:v>0.66666666666666663</c:v>
                </c:pt>
                <c:pt idx="18">
                  <c:v>0.66666666666666663</c:v>
                </c:pt>
                <c:pt idx="19">
                  <c:v>0.66666666666666663</c:v>
                </c:pt>
                <c:pt idx="20">
                  <c:v>0.66666666666666663</c:v>
                </c:pt>
                <c:pt idx="21">
                  <c:v>0.66666666666666663</c:v>
                </c:pt>
                <c:pt idx="22">
                  <c:v>0.66666666666666663</c:v>
                </c:pt>
                <c:pt idx="23">
                  <c:v>0.69230769230769229</c:v>
                </c:pt>
                <c:pt idx="24">
                  <c:v>0.74999999999999989</c:v>
                </c:pt>
                <c:pt idx="25">
                  <c:v>0.74999999999999989</c:v>
                </c:pt>
                <c:pt idx="26">
                  <c:v>0.8</c:v>
                </c:pt>
                <c:pt idx="27">
                  <c:v>0.8</c:v>
                </c:pt>
                <c:pt idx="28">
                  <c:v>0.8</c:v>
                </c:pt>
                <c:pt idx="29">
                  <c:v>0.8</c:v>
                </c:pt>
                <c:pt idx="30">
                  <c:v>0.8</c:v>
                </c:pt>
                <c:pt idx="31">
                  <c:v>0.8</c:v>
                </c:pt>
                <c:pt idx="32">
                  <c:v>0.8</c:v>
                </c:pt>
                <c:pt idx="33">
                  <c:v>0.83333333333333337</c:v>
                </c:pt>
                <c:pt idx="34">
                  <c:v>0.8571428571428571</c:v>
                </c:pt>
                <c:pt idx="35">
                  <c:v>0.875</c:v>
                </c:pt>
                <c:pt idx="36">
                  <c:v>0.875</c:v>
                </c:pt>
                <c:pt idx="37">
                  <c:v>0.88888888888888884</c:v>
                </c:pt>
                <c:pt idx="38">
                  <c:v>0.9285714285714286</c:v>
                </c:pt>
                <c:pt idx="39">
                  <c:v>1</c:v>
                </c:pt>
                <c:pt idx="40">
                  <c:v>1</c:v>
                </c:pt>
                <c:pt idx="41" formatCode="General">
                  <c:v>1</c:v>
                </c:pt>
                <c:pt idx="42" formatCode="General">
                  <c:v>1</c:v>
                </c:pt>
                <c:pt idx="43" formatCode="General">
                  <c:v>1</c:v>
                </c:pt>
                <c:pt idx="44" formatCode="General">
                  <c:v>1</c:v>
                </c:pt>
                <c:pt idx="45" formatCode="General">
                  <c:v>1</c:v>
                </c:pt>
                <c:pt idx="46" formatCode="General">
                  <c:v>1</c:v>
                </c:pt>
                <c:pt idx="47" formatCode="General">
                  <c:v>1</c:v>
                </c:pt>
                <c:pt idx="48" formatCode="General">
                  <c:v>1</c:v>
                </c:pt>
                <c:pt idx="49" formatCode="General">
                  <c:v>1</c:v>
                </c:pt>
                <c:pt idx="50" formatCode="General">
                  <c:v>1</c:v>
                </c:pt>
                <c:pt idx="51" formatCode="General">
                  <c:v>1</c:v>
                </c:pt>
                <c:pt idx="52" formatCode="General">
                  <c:v>1</c:v>
                </c:pt>
                <c:pt idx="53" formatCode="General">
                  <c:v>1</c:v>
                </c:pt>
                <c:pt idx="54" formatCode="General">
                  <c:v>1</c:v>
                </c:pt>
                <c:pt idx="55" formatCode="General">
                  <c:v>1</c:v>
                </c:pt>
              </c:numCache>
            </c:numRef>
          </c:val>
          <c:smooth val="0"/>
          <c:extLst>
            <c:ext xmlns:c16="http://schemas.microsoft.com/office/drawing/2014/chart" uri="{C3380CC4-5D6E-409C-BE32-E72D297353CC}">
              <c16:uniqueId val="{00000000-82A3-492C-B572-9379516E1EA0}"/>
            </c:ext>
          </c:extLst>
        </c:ser>
        <c:dLbls>
          <c:showLegendKey val="0"/>
          <c:showVal val="1"/>
          <c:showCatName val="0"/>
          <c:showSerName val="0"/>
          <c:showPercent val="0"/>
          <c:showBubbleSize val="0"/>
        </c:dLbls>
        <c:marker val="1"/>
        <c:smooth val="0"/>
        <c:axId val="226651520"/>
        <c:axId val="226829824"/>
      </c:lineChart>
      <c:catAx>
        <c:axId val="226651520"/>
        <c:scaling>
          <c:orientation val="minMax"/>
        </c:scaling>
        <c:delete val="1"/>
        <c:axPos val="b"/>
        <c:title>
          <c:tx>
            <c:rich>
              <a:bodyPr/>
              <a:lstStyle/>
              <a:p>
                <a:pPr>
                  <a:defRPr/>
                </a:pPr>
                <a:r>
                  <a:rPr lang="en-US" dirty="0">
                    <a:solidFill>
                      <a:srgbClr val="484848"/>
                    </a:solidFill>
                  </a:rPr>
                  <a:t>Individual Leaders</a:t>
                </a:r>
              </a:p>
            </c:rich>
          </c:tx>
          <c:overlay val="0"/>
        </c:title>
        <c:numFmt formatCode="General" sourceLinked="1"/>
        <c:majorTickMark val="out"/>
        <c:minorTickMark val="none"/>
        <c:tickLblPos val="none"/>
        <c:crossAx val="226829824"/>
        <c:crosses val="autoZero"/>
        <c:auto val="1"/>
        <c:lblAlgn val="ctr"/>
        <c:lblOffset val="100"/>
        <c:noMultiLvlLbl val="0"/>
      </c:catAx>
      <c:valAx>
        <c:axId val="226829824"/>
        <c:scaling>
          <c:orientation val="minMax"/>
          <c:max val="1"/>
          <c:min val="0"/>
        </c:scaling>
        <c:delete val="0"/>
        <c:axPos val="l"/>
        <c:majorGridlines/>
        <c:numFmt formatCode="0%" sourceLinked="0"/>
        <c:majorTickMark val="out"/>
        <c:minorTickMark val="none"/>
        <c:tickLblPos val="nextTo"/>
        <c:txPr>
          <a:bodyPr/>
          <a:lstStyle/>
          <a:p>
            <a:pPr>
              <a:defRPr sz="1400">
                <a:solidFill>
                  <a:srgbClr val="484848"/>
                </a:solidFill>
              </a:defRPr>
            </a:pPr>
            <a:endParaRPr lang="en-US"/>
          </a:p>
        </c:txPr>
        <c:crossAx val="226651520"/>
        <c:crosses val="autoZero"/>
        <c:crossBetween val="between"/>
        <c:majorUnit val="0.2"/>
      </c:valAx>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6516516516516516E-2"/>
          <c:y val="2.9435695538057742E-2"/>
          <c:w val="0.96696696696696693"/>
          <c:h val="0.65810011248593925"/>
        </c:manualLayout>
      </c:layout>
      <c:barChart>
        <c:barDir val="col"/>
        <c:grouping val="clustered"/>
        <c:varyColors val="0"/>
        <c:ser>
          <c:idx val="0"/>
          <c:order val="0"/>
          <c:invertIfNegative val="0"/>
          <c:dLbls>
            <c:spPr>
              <a:noFill/>
              <a:ln>
                <a:noFill/>
              </a:ln>
              <a:effectLst/>
            </c:spPr>
            <c:txPr>
              <a:bodyPr/>
              <a:lstStyle/>
              <a:p>
                <a:pPr>
                  <a:defRPr sz="20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PAY (97)</c:v>
                </c:pt>
                <c:pt idx="1">
                  <c:v>LEADERSHIP (71)</c:v>
                </c:pt>
              </c:strCache>
            </c:strRef>
          </c:cat>
          <c:val>
            <c:numRef>
              <c:f>Sheet1!$B$2:$B$3</c:f>
              <c:numCache>
                <c:formatCode>0%</c:formatCode>
                <c:ptCount val="2"/>
                <c:pt idx="0">
                  <c:v>0.27</c:v>
                </c:pt>
                <c:pt idx="1">
                  <c:v>0.2</c:v>
                </c:pt>
              </c:numCache>
            </c:numRef>
          </c:val>
          <c:extLst>
            <c:ext xmlns:c16="http://schemas.microsoft.com/office/drawing/2014/chart" uri="{C3380CC4-5D6E-409C-BE32-E72D297353CC}">
              <c16:uniqueId val="{00000000-BDB9-4C49-86B5-54700160B654}"/>
            </c:ext>
          </c:extLst>
        </c:ser>
        <c:dLbls>
          <c:showLegendKey val="0"/>
          <c:showVal val="0"/>
          <c:showCatName val="0"/>
          <c:showSerName val="0"/>
          <c:showPercent val="0"/>
          <c:showBubbleSize val="0"/>
        </c:dLbls>
        <c:gapWidth val="54"/>
        <c:axId val="232809984"/>
        <c:axId val="232811520"/>
      </c:barChart>
      <c:catAx>
        <c:axId val="232809984"/>
        <c:scaling>
          <c:orientation val="minMax"/>
        </c:scaling>
        <c:delete val="0"/>
        <c:axPos val="b"/>
        <c:numFmt formatCode="General" sourceLinked="1"/>
        <c:majorTickMark val="out"/>
        <c:minorTickMark val="none"/>
        <c:tickLblPos val="nextTo"/>
        <c:crossAx val="232811520"/>
        <c:crosses val="autoZero"/>
        <c:auto val="1"/>
        <c:lblAlgn val="ctr"/>
        <c:lblOffset val="100"/>
        <c:noMultiLvlLbl val="0"/>
      </c:catAx>
      <c:valAx>
        <c:axId val="232811520"/>
        <c:scaling>
          <c:orientation val="minMax"/>
        </c:scaling>
        <c:delete val="1"/>
        <c:axPos val="l"/>
        <c:majorGridlines/>
        <c:numFmt formatCode="0%" sourceLinked="1"/>
        <c:majorTickMark val="out"/>
        <c:minorTickMark val="none"/>
        <c:tickLblPos val="nextTo"/>
        <c:crossAx val="232809984"/>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Invited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00-487D-83FC-BCCC0C48B6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300-487D-83FC-BCCC0C48B6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300-487D-83FC-BCCC0C48B6B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300-487D-83FC-BCCC0C48B6B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300-487D-83FC-BCCC0C48B6B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Appointed Professionals</c:v>
                </c:pt>
                <c:pt idx="1">
                  <c:v>Administrators</c:v>
                </c:pt>
                <c:pt idx="2">
                  <c:v>Classified Staff</c:v>
                </c:pt>
                <c:pt idx="3">
                  <c:v>Post Docs</c:v>
                </c:pt>
                <c:pt idx="4">
                  <c:v>Faculty</c:v>
                </c:pt>
              </c:strCache>
            </c:strRef>
          </c:cat>
          <c:val>
            <c:numRef>
              <c:f>Sheet1!$B$2:$B$6</c:f>
              <c:numCache>
                <c:formatCode>General</c:formatCode>
                <c:ptCount val="5"/>
                <c:pt idx="0">
                  <c:v>196</c:v>
                </c:pt>
                <c:pt idx="1">
                  <c:v>33</c:v>
                </c:pt>
                <c:pt idx="2">
                  <c:v>592</c:v>
                </c:pt>
                <c:pt idx="3">
                  <c:v>29</c:v>
                </c:pt>
                <c:pt idx="4">
                  <c:v>253</c:v>
                </c:pt>
              </c:numCache>
            </c:numRef>
          </c:val>
          <c:extLst>
            <c:ext xmlns:c16="http://schemas.microsoft.com/office/drawing/2014/chart" uri="{C3380CC4-5D6E-409C-BE32-E72D297353CC}">
              <c16:uniqueId val="{0000000A-F300-487D-83FC-BCCC0C48B6BD}"/>
            </c:ext>
          </c:extLst>
        </c:ser>
        <c:ser>
          <c:idx val="1"/>
          <c:order val="1"/>
          <c:tx>
            <c:strRef>
              <c:f>Sheet1!$C$1</c:f>
              <c:strCache>
                <c:ptCount val="1"/>
                <c:pt idx="0">
                  <c:v>Repondents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F300-487D-83FC-BCCC0C48B6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F300-487D-83FC-BCCC0C48B6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F300-487D-83FC-BCCC0C48B6B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F300-487D-83FC-BCCC0C48B6B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F300-487D-83FC-BCCC0C48B6BD}"/>
              </c:ext>
            </c:extLst>
          </c:dPt>
          <c:cat>
            <c:strRef>
              <c:f>Sheet1!$A$2:$A$6</c:f>
              <c:strCache>
                <c:ptCount val="5"/>
                <c:pt idx="0">
                  <c:v>Appointed Professionals</c:v>
                </c:pt>
                <c:pt idx="1">
                  <c:v>Administrators</c:v>
                </c:pt>
                <c:pt idx="2">
                  <c:v>Classified Staff</c:v>
                </c:pt>
                <c:pt idx="3">
                  <c:v>Post Docs</c:v>
                </c:pt>
                <c:pt idx="4">
                  <c:v>Faculty</c:v>
                </c:pt>
              </c:strCache>
            </c:strRef>
          </c:cat>
          <c:val>
            <c:numRef>
              <c:f>Sheet1!$C$2:$C$6</c:f>
              <c:numCache>
                <c:formatCode>General</c:formatCode>
                <c:ptCount val="5"/>
                <c:pt idx="0">
                  <c:v>99</c:v>
                </c:pt>
                <c:pt idx="1">
                  <c:v>20</c:v>
                </c:pt>
                <c:pt idx="2">
                  <c:v>257</c:v>
                </c:pt>
                <c:pt idx="3">
                  <c:v>10</c:v>
                </c:pt>
                <c:pt idx="4">
                  <c:v>102</c:v>
                </c:pt>
              </c:numCache>
            </c:numRef>
          </c:val>
          <c:extLst>
            <c:ext xmlns:c16="http://schemas.microsoft.com/office/drawing/2014/chart" uri="{C3380CC4-5D6E-409C-BE32-E72D297353CC}">
              <c16:uniqueId val="{00000015-F300-487D-83FC-BCCC0C48B6B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5658269730994893"/>
          <c:y val="0.20007894961326006"/>
          <c:w val="0.48238506682519788"/>
          <c:h val="0.77781167688282205"/>
        </c:manualLayout>
      </c:layout>
      <c:pieChart>
        <c:varyColors val="1"/>
        <c:ser>
          <c:idx val="0"/>
          <c:order val="0"/>
          <c:tx>
            <c:strRef>
              <c:f>Sheet1!$B$1</c:f>
              <c:strCache>
                <c:ptCount val="1"/>
                <c:pt idx="0">
                  <c:v>Organizational Engagement</c:v>
                </c:pt>
              </c:strCache>
            </c:strRef>
          </c:tx>
          <c:dPt>
            <c:idx val="0"/>
            <c:bubble3D val="0"/>
            <c:spPr>
              <a:solidFill>
                <a:srgbClr val="00B050"/>
              </a:solidFill>
            </c:spPr>
            <c:extLst>
              <c:ext xmlns:c16="http://schemas.microsoft.com/office/drawing/2014/chart" uri="{C3380CC4-5D6E-409C-BE32-E72D297353CC}">
                <c16:uniqueId val="{00000001-1E52-4494-B452-00D4170F9252}"/>
              </c:ext>
            </c:extLst>
          </c:dPt>
          <c:dPt>
            <c:idx val="1"/>
            <c:bubble3D val="0"/>
            <c:spPr>
              <a:solidFill>
                <a:srgbClr val="FF2F2F"/>
              </a:solidFill>
            </c:spPr>
            <c:extLst>
              <c:ext xmlns:c16="http://schemas.microsoft.com/office/drawing/2014/chart" uri="{C3380CC4-5D6E-409C-BE32-E72D297353CC}">
                <c16:uniqueId val="{00000003-1E52-4494-B452-00D4170F9252}"/>
              </c:ext>
            </c:extLst>
          </c:dPt>
          <c:dLbls>
            <c:spPr>
              <a:noFill/>
              <a:ln>
                <a:noFill/>
              </a:ln>
              <a:effectLst/>
            </c:spPr>
            <c:txPr>
              <a:bodyPr/>
              <a:lstStyle/>
              <a:p>
                <a:pPr>
                  <a:defRPr sz="2400" b="1">
                    <a:latin typeface="Arial" pitchFamily="34" charset="0"/>
                    <a:cs typeface="Arial" pitchFamily="34"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Engaged</c:v>
                </c:pt>
                <c:pt idx="1">
                  <c:v>Not Engaged</c:v>
                </c:pt>
              </c:strCache>
            </c:strRef>
          </c:cat>
          <c:val>
            <c:numRef>
              <c:f>Sheet1!$B$2:$B$3</c:f>
              <c:numCache>
                <c:formatCode>0%</c:formatCode>
                <c:ptCount val="2"/>
                <c:pt idx="0">
                  <c:v>0.64139344262295073</c:v>
                </c:pt>
                <c:pt idx="1">
                  <c:v>0.35860655737704916</c:v>
                </c:pt>
              </c:numCache>
            </c:numRef>
          </c:val>
          <c:extLst>
            <c:ext xmlns:c16="http://schemas.microsoft.com/office/drawing/2014/chart" uri="{C3380CC4-5D6E-409C-BE32-E72D297353CC}">
              <c16:uniqueId val="{00000004-1E52-4494-B452-00D4170F9252}"/>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solidFill>
      <a:srgbClr val="EEEEEE"/>
    </a:solidFill>
    <a:ln w="28575">
      <a:noFill/>
    </a:ln>
  </c:spPr>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5658269730994893"/>
          <c:y val="0.20007894961326006"/>
          <c:w val="0.48238506682519788"/>
          <c:h val="0.77781167688282205"/>
        </c:manualLayout>
      </c:layout>
      <c:pieChart>
        <c:varyColors val="1"/>
        <c:ser>
          <c:idx val="0"/>
          <c:order val="0"/>
          <c:tx>
            <c:strRef>
              <c:f>Sheet1!$B$1</c:f>
              <c:strCache>
                <c:ptCount val="1"/>
                <c:pt idx="0">
                  <c:v>Organizational Engagement</c:v>
                </c:pt>
              </c:strCache>
            </c:strRef>
          </c:tx>
          <c:dPt>
            <c:idx val="0"/>
            <c:bubble3D val="0"/>
            <c:spPr>
              <a:solidFill>
                <a:srgbClr val="00B050"/>
              </a:solidFill>
            </c:spPr>
            <c:extLst>
              <c:ext xmlns:c16="http://schemas.microsoft.com/office/drawing/2014/chart" uri="{C3380CC4-5D6E-409C-BE32-E72D297353CC}">
                <c16:uniqueId val="{00000001-F91F-426B-AB29-724F93184DDB}"/>
              </c:ext>
            </c:extLst>
          </c:dPt>
          <c:dPt>
            <c:idx val="1"/>
            <c:bubble3D val="0"/>
            <c:spPr>
              <a:solidFill>
                <a:srgbClr val="FF2F2F"/>
              </a:solidFill>
            </c:spPr>
            <c:extLst>
              <c:ext xmlns:c16="http://schemas.microsoft.com/office/drawing/2014/chart" uri="{C3380CC4-5D6E-409C-BE32-E72D297353CC}">
                <c16:uniqueId val="{00000003-F91F-426B-AB29-724F93184DDB}"/>
              </c:ext>
            </c:extLst>
          </c:dPt>
          <c:dLbls>
            <c:spPr>
              <a:noFill/>
              <a:ln>
                <a:noFill/>
              </a:ln>
              <a:effectLst/>
            </c:spPr>
            <c:txPr>
              <a:bodyPr/>
              <a:lstStyle/>
              <a:p>
                <a:pPr>
                  <a:defRPr sz="2400" b="1">
                    <a:latin typeface="Arial" pitchFamily="34" charset="0"/>
                    <a:cs typeface="Arial" pitchFamily="34"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Engaged</c:v>
                </c:pt>
                <c:pt idx="1">
                  <c:v>Not Engaged</c:v>
                </c:pt>
              </c:strCache>
            </c:strRef>
          </c:cat>
          <c:val>
            <c:numRef>
              <c:f>Sheet1!$B$2:$B$3</c:f>
              <c:numCache>
                <c:formatCode>0%</c:formatCode>
                <c:ptCount val="2"/>
                <c:pt idx="0">
                  <c:v>0.78073770491803274</c:v>
                </c:pt>
                <c:pt idx="1">
                  <c:v>0.21926229508196721</c:v>
                </c:pt>
              </c:numCache>
            </c:numRef>
          </c:val>
          <c:extLst>
            <c:ext xmlns:c16="http://schemas.microsoft.com/office/drawing/2014/chart" uri="{C3380CC4-5D6E-409C-BE32-E72D297353CC}">
              <c16:uniqueId val="{00000004-F91F-426B-AB29-724F93184DDB}"/>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solidFill>
      <a:srgbClr val="EEEEEE"/>
    </a:solidFill>
    <a:ln w="28575">
      <a:noFill/>
    </a:ln>
  </c:spPr>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5658269730994893"/>
          <c:y val="0.20007894961326006"/>
          <c:w val="0.48238506682519788"/>
          <c:h val="0.77781167688282205"/>
        </c:manualLayout>
      </c:layout>
      <c:pieChart>
        <c:varyColors val="1"/>
        <c:ser>
          <c:idx val="0"/>
          <c:order val="0"/>
          <c:tx>
            <c:strRef>
              <c:f>Sheet1!$B$1</c:f>
              <c:strCache>
                <c:ptCount val="1"/>
                <c:pt idx="0">
                  <c:v>Organizational Engagement</c:v>
                </c:pt>
              </c:strCache>
            </c:strRef>
          </c:tx>
          <c:dPt>
            <c:idx val="0"/>
            <c:bubble3D val="0"/>
            <c:spPr>
              <a:solidFill>
                <a:srgbClr val="00B050"/>
              </a:solidFill>
            </c:spPr>
            <c:extLst>
              <c:ext xmlns:c16="http://schemas.microsoft.com/office/drawing/2014/chart" uri="{C3380CC4-5D6E-409C-BE32-E72D297353CC}">
                <c16:uniqueId val="{00000001-6B55-487D-8C16-127E09545AB7}"/>
              </c:ext>
            </c:extLst>
          </c:dPt>
          <c:dPt>
            <c:idx val="1"/>
            <c:bubble3D val="0"/>
            <c:spPr>
              <a:solidFill>
                <a:srgbClr val="FF2F2F"/>
              </a:solidFill>
            </c:spPr>
            <c:extLst>
              <c:ext xmlns:c16="http://schemas.microsoft.com/office/drawing/2014/chart" uri="{C3380CC4-5D6E-409C-BE32-E72D297353CC}">
                <c16:uniqueId val="{00000003-6B55-487D-8C16-127E09545AB7}"/>
              </c:ext>
            </c:extLst>
          </c:dPt>
          <c:dLbls>
            <c:spPr>
              <a:noFill/>
              <a:ln>
                <a:noFill/>
              </a:ln>
              <a:effectLst/>
            </c:spPr>
            <c:txPr>
              <a:bodyPr/>
              <a:lstStyle/>
              <a:p>
                <a:pPr>
                  <a:defRPr sz="2400" b="1">
                    <a:latin typeface="Arial" pitchFamily="34" charset="0"/>
                    <a:cs typeface="Arial" pitchFamily="34"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Engaged</c:v>
                </c:pt>
                <c:pt idx="1">
                  <c:v>Not Engaged</c:v>
                </c:pt>
              </c:strCache>
            </c:strRef>
          </c:cat>
          <c:val>
            <c:numRef>
              <c:f>Sheet1!$B$2:$B$3</c:f>
              <c:numCache>
                <c:formatCode>0%</c:formatCode>
                <c:ptCount val="2"/>
                <c:pt idx="0">
                  <c:v>0.73160173160173159</c:v>
                </c:pt>
                <c:pt idx="1">
                  <c:v>0.26839826839826841</c:v>
                </c:pt>
              </c:numCache>
            </c:numRef>
          </c:val>
          <c:extLst>
            <c:ext xmlns:c16="http://schemas.microsoft.com/office/drawing/2014/chart" uri="{C3380CC4-5D6E-409C-BE32-E72D297353CC}">
              <c16:uniqueId val="{00000004-6B55-487D-8C16-127E09545AB7}"/>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solidFill>
      <a:srgbClr val="EEEEEE"/>
    </a:solidFill>
    <a:ln w="28575">
      <a:noFill/>
    </a:ln>
  </c:spPr>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5658269730994893"/>
          <c:y val="0.20007894961326006"/>
          <c:w val="0.48238506682519788"/>
          <c:h val="0.77781167688282205"/>
        </c:manualLayout>
      </c:layout>
      <c:pieChart>
        <c:varyColors val="1"/>
        <c:ser>
          <c:idx val="0"/>
          <c:order val="0"/>
          <c:tx>
            <c:strRef>
              <c:f>Sheet1!$B$1</c:f>
              <c:strCache>
                <c:ptCount val="1"/>
                <c:pt idx="0">
                  <c:v>Organizational Engagement</c:v>
                </c:pt>
              </c:strCache>
            </c:strRef>
          </c:tx>
          <c:dPt>
            <c:idx val="0"/>
            <c:bubble3D val="0"/>
            <c:spPr>
              <a:solidFill>
                <a:srgbClr val="00B050"/>
              </a:solidFill>
            </c:spPr>
            <c:extLst>
              <c:ext xmlns:c16="http://schemas.microsoft.com/office/drawing/2014/chart" uri="{C3380CC4-5D6E-409C-BE32-E72D297353CC}">
                <c16:uniqueId val="{00000001-6274-46B1-81CF-A61BAA761497}"/>
              </c:ext>
            </c:extLst>
          </c:dPt>
          <c:dPt>
            <c:idx val="1"/>
            <c:bubble3D val="0"/>
            <c:spPr>
              <a:solidFill>
                <a:srgbClr val="FF2F2F"/>
              </a:solidFill>
            </c:spPr>
            <c:extLst>
              <c:ext xmlns:c16="http://schemas.microsoft.com/office/drawing/2014/chart" uri="{C3380CC4-5D6E-409C-BE32-E72D297353CC}">
                <c16:uniqueId val="{00000003-6274-46B1-81CF-A61BAA761497}"/>
              </c:ext>
            </c:extLst>
          </c:dPt>
          <c:dLbls>
            <c:spPr>
              <a:noFill/>
              <a:ln>
                <a:noFill/>
              </a:ln>
              <a:effectLst/>
            </c:spPr>
            <c:txPr>
              <a:bodyPr/>
              <a:lstStyle/>
              <a:p>
                <a:pPr>
                  <a:defRPr sz="2400" b="1">
                    <a:latin typeface="Arial" pitchFamily="34" charset="0"/>
                    <a:cs typeface="Arial" pitchFamily="34"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Engaged</c:v>
                </c:pt>
                <c:pt idx="1">
                  <c:v>Not Engaged</c:v>
                </c:pt>
              </c:strCache>
            </c:strRef>
          </c:cat>
          <c:val>
            <c:numRef>
              <c:f>Sheet1!$B$2:$B$3</c:f>
              <c:numCache>
                <c:formatCode>0%</c:formatCode>
                <c:ptCount val="2"/>
                <c:pt idx="0">
                  <c:v>0.76229508196721307</c:v>
                </c:pt>
                <c:pt idx="1">
                  <c:v>0.2377049180327869</c:v>
                </c:pt>
              </c:numCache>
            </c:numRef>
          </c:val>
          <c:extLst>
            <c:ext xmlns:c16="http://schemas.microsoft.com/office/drawing/2014/chart" uri="{C3380CC4-5D6E-409C-BE32-E72D297353CC}">
              <c16:uniqueId val="{00000004-6274-46B1-81CF-A61BAA761497}"/>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solidFill>
      <a:srgbClr val="EEEEEE"/>
    </a:solidFill>
    <a:ln w="28575">
      <a:noFill/>
    </a:ln>
  </c:spPr>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63957338180953E-2"/>
          <c:y val="0.13831573849707757"/>
          <c:w val="0.96807208532363809"/>
          <c:h val="0.69191344507070629"/>
        </c:manualLayout>
      </c:layout>
      <c:barChart>
        <c:barDir val="col"/>
        <c:grouping val="clustered"/>
        <c:varyColors val="0"/>
        <c:ser>
          <c:idx val="0"/>
          <c:order val="0"/>
          <c:tx>
            <c:strRef>
              <c:f>Sheet1!$B$1</c:f>
              <c:strCache>
                <c:ptCount val="1"/>
                <c:pt idx="0">
                  <c:v>OEI</c:v>
                </c:pt>
              </c:strCache>
            </c:strRef>
          </c:tx>
          <c:spPr>
            <a:solidFill>
              <a:srgbClr val="0C5FA9"/>
            </a:solidFill>
            <a:ln>
              <a:noFill/>
            </a:ln>
          </c:spPr>
          <c:invertIfNegative val="0"/>
          <c:dPt>
            <c:idx val="0"/>
            <c:invertIfNegative val="0"/>
            <c:bubble3D val="0"/>
            <c:spPr>
              <a:solidFill>
                <a:srgbClr val="D09E00"/>
              </a:solidFill>
              <a:ln w="28575">
                <a:noFill/>
              </a:ln>
            </c:spPr>
            <c:extLst>
              <c:ext xmlns:c16="http://schemas.microsoft.com/office/drawing/2014/chart" uri="{C3380CC4-5D6E-409C-BE32-E72D297353CC}">
                <c16:uniqueId val="{00000001-AB58-45A6-83D7-9D392D50C0FE}"/>
              </c:ext>
            </c:extLst>
          </c:dPt>
          <c:dLbls>
            <c:spPr>
              <a:noFill/>
              <a:ln>
                <a:noFill/>
              </a:ln>
              <a:effectLst/>
            </c:spPr>
            <c:txPr>
              <a:bodyPr/>
              <a:lstStyle/>
              <a:p>
                <a:pPr>
                  <a:defRPr sz="2000" b="1">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ALVSCE 
(488)</c:v>
                </c:pt>
                <c:pt idx="1">
                  <c:v>Tabashnik 
(26)</c:v>
                </c:pt>
                <c:pt idx="2">
                  <c:v>McDonald 
(30)</c:v>
                </c:pt>
                <c:pt idx="3">
                  <c:v>Davis
(5)</c:v>
                </c:pt>
                <c:pt idx="4">
                  <c:v>Silvertooth
(163)</c:v>
                </c:pt>
                <c:pt idx="5">
                  <c:v>Ratje 
(12)</c:v>
                </c:pt>
                <c:pt idx="6">
                  <c:v>Koprowski 
(31)</c:v>
                </c:pt>
                <c:pt idx="7">
                  <c:v>Chorover 
(25)</c:v>
                </c:pt>
                <c:pt idx="8">
                  <c:v>Farrell-Poe 
(9)</c:v>
                </c:pt>
              </c:strCache>
            </c:strRef>
          </c:cat>
          <c:val>
            <c:numRef>
              <c:f>Sheet1!$B$2:$B$10</c:f>
              <c:numCache>
                <c:formatCode>##0%</c:formatCode>
                <c:ptCount val="9"/>
                <c:pt idx="0">
                  <c:v>0.64139344262295073</c:v>
                </c:pt>
                <c:pt idx="1">
                  <c:v>0.69230769230769229</c:v>
                </c:pt>
                <c:pt idx="2">
                  <c:v>0.33333333333333331</c:v>
                </c:pt>
                <c:pt idx="3">
                  <c:v>1</c:v>
                </c:pt>
                <c:pt idx="4">
                  <c:v>0.69938650306748462</c:v>
                </c:pt>
                <c:pt idx="5">
                  <c:v>0.91666666666666674</c:v>
                </c:pt>
                <c:pt idx="6">
                  <c:v>0.64516129032258063</c:v>
                </c:pt>
                <c:pt idx="7">
                  <c:v>0.76</c:v>
                </c:pt>
                <c:pt idx="8">
                  <c:v>0.77777777777777779</c:v>
                </c:pt>
              </c:numCache>
            </c:numRef>
          </c:val>
          <c:extLst>
            <c:ext xmlns:c16="http://schemas.microsoft.com/office/drawing/2014/chart" uri="{C3380CC4-5D6E-409C-BE32-E72D297353CC}">
              <c16:uniqueId val="{00000002-AB58-45A6-83D7-9D392D50C0FE}"/>
            </c:ext>
          </c:extLst>
        </c:ser>
        <c:dLbls>
          <c:showLegendKey val="0"/>
          <c:showVal val="0"/>
          <c:showCatName val="0"/>
          <c:showSerName val="0"/>
          <c:showPercent val="0"/>
          <c:showBubbleSize val="0"/>
        </c:dLbls>
        <c:gapWidth val="82"/>
        <c:overlap val="-10"/>
        <c:axId val="132006272"/>
        <c:axId val="132007808"/>
      </c:barChart>
      <c:catAx>
        <c:axId val="132006272"/>
        <c:scaling>
          <c:orientation val="minMax"/>
        </c:scaling>
        <c:delete val="0"/>
        <c:axPos val="b"/>
        <c:numFmt formatCode="General" sourceLinked="0"/>
        <c:majorTickMark val="out"/>
        <c:minorTickMark val="none"/>
        <c:tickLblPos val="nextTo"/>
        <c:txPr>
          <a:bodyPr rot="0" vert="horz"/>
          <a:lstStyle/>
          <a:p>
            <a:pPr>
              <a:defRPr sz="1400" b="1">
                <a:latin typeface="Arial" pitchFamily="34" charset="0"/>
                <a:cs typeface="Arial" pitchFamily="34" charset="0"/>
              </a:defRPr>
            </a:pPr>
            <a:endParaRPr lang="en-US"/>
          </a:p>
        </c:txPr>
        <c:crossAx val="132007808"/>
        <c:crosses val="autoZero"/>
        <c:auto val="1"/>
        <c:lblAlgn val="ctr"/>
        <c:lblOffset val="100"/>
        <c:noMultiLvlLbl val="0"/>
      </c:catAx>
      <c:valAx>
        <c:axId val="132007808"/>
        <c:scaling>
          <c:orientation val="minMax"/>
          <c:max val="1"/>
          <c:min val="0"/>
        </c:scaling>
        <c:delete val="1"/>
        <c:axPos val="l"/>
        <c:majorGridlines>
          <c:spPr>
            <a:ln>
              <a:noFill/>
            </a:ln>
          </c:spPr>
        </c:majorGridlines>
        <c:numFmt formatCode="##0%" sourceLinked="1"/>
        <c:majorTickMark val="out"/>
        <c:minorTickMark val="none"/>
        <c:tickLblPos val="nextTo"/>
        <c:crossAx val="1320062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63957338180953E-2"/>
          <c:y val="0.13831573849707757"/>
          <c:w val="0.96807208532363809"/>
          <c:h val="0.69191344507070629"/>
        </c:manualLayout>
      </c:layout>
      <c:barChart>
        <c:barDir val="col"/>
        <c:grouping val="clustered"/>
        <c:varyColors val="0"/>
        <c:ser>
          <c:idx val="0"/>
          <c:order val="0"/>
          <c:tx>
            <c:strRef>
              <c:f>Sheet1!$B$1</c:f>
              <c:strCache>
                <c:ptCount val="1"/>
                <c:pt idx="0">
                  <c:v>OEI</c:v>
                </c:pt>
              </c:strCache>
            </c:strRef>
          </c:tx>
          <c:spPr>
            <a:solidFill>
              <a:srgbClr val="0C5FA9"/>
            </a:solidFill>
            <a:ln>
              <a:noFill/>
            </a:ln>
          </c:spPr>
          <c:invertIfNegative val="0"/>
          <c:dPt>
            <c:idx val="0"/>
            <c:invertIfNegative val="0"/>
            <c:bubble3D val="0"/>
            <c:spPr>
              <a:solidFill>
                <a:srgbClr val="D09E00"/>
              </a:solidFill>
              <a:ln w="28575">
                <a:noFill/>
              </a:ln>
            </c:spPr>
            <c:extLst>
              <c:ext xmlns:c16="http://schemas.microsoft.com/office/drawing/2014/chart" uri="{C3380CC4-5D6E-409C-BE32-E72D297353CC}">
                <c16:uniqueId val="{00000001-5F47-4BB7-873E-B785EBE9287C}"/>
              </c:ext>
            </c:extLst>
          </c:dPt>
          <c:dLbls>
            <c:spPr>
              <a:noFill/>
              <a:ln>
                <a:noFill/>
              </a:ln>
              <a:effectLst/>
            </c:spPr>
            <c:txPr>
              <a:bodyPr/>
              <a:lstStyle/>
              <a:p>
                <a:pPr>
                  <a:defRPr sz="2000" b="1">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ALVSCE 
(488)</c:v>
                </c:pt>
                <c:pt idx="1">
                  <c:v>Jenks 
(37)</c:v>
                </c:pt>
                <c:pt idx="2">
                  <c:v>Rahr 
(7)</c:v>
                </c:pt>
                <c:pt idx="3">
                  <c:v>Staten 
(18)</c:v>
                </c:pt>
                <c:pt idx="4">
                  <c:v>Antin 
(4)</c:v>
                </c:pt>
                <c:pt idx="5">
                  <c:v>Stock 
(36)</c:v>
                </c:pt>
                <c:pt idx="6">
                  <c:v>Going 
(24)</c:v>
                </c:pt>
                <c:pt idx="7">
                  <c:v>Husman 
(24)</c:v>
                </c:pt>
              </c:strCache>
            </c:strRef>
          </c:cat>
          <c:val>
            <c:numRef>
              <c:f>Sheet1!$B$2:$B$9</c:f>
              <c:numCache>
                <c:formatCode>##0%</c:formatCode>
                <c:ptCount val="8"/>
                <c:pt idx="0">
                  <c:v>0.64139344262295073</c:v>
                </c:pt>
                <c:pt idx="1">
                  <c:v>0.29729729729729731</c:v>
                </c:pt>
                <c:pt idx="2">
                  <c:v>0.8571428571428571</c:v>
                </c:pt>
                <c:pt idx="3">
                  <c:v>0.72222222222222221</c:v>
                </c:pt>
                <c:pt idx="4">
                  <c:v>1</c:v>
                </c:pt>
                <c:pt idx="5">
                  <c:v>0.58333333333333326</c:v>
                </c:pt>
                <c:pt idx="6">
                  <c:v>0.625</c:v>
                </c:pt>
                <c:pt idx="7">
                  <c:v>0.74999999999999989</c:v>
                </c:pt>
              </c:numCache>
            </c:numRef>
          </c:val>
          <c:extLst>
            <c:ext xmlns:c16="http://schemas.microsoft.com/office/drawing/2014/chart" uri="{C3380CC4-5D6E-409C-BE32-E72D297353CC}">
              <c16:uniqueId val="{00000002-5F47-4BB7-873E-B785EBE9287C}"/>
            </c:ext>
          </c:extLst>
        </c:ser>
        <c:dLbls>
          <c:showLegendKey val="0"/>
          <c:showVal val="0"/>
          <c:showCatName val="0"/>
          <c:showSerName val="0"/>
          <c:showPercent val="0"/>
          <c:showBubbleSize val="0"/>
        </c:dLbls>
        <c:gapWidth val="82"/>
        <c:overlap val="-10"/>
        <c:axId val="132051328"/>
        <c:axId val="132052864"/>
      </c:barChart>
      <c:catAx>
        <c:axId val="132051328"/>
        <c:scaling>
          <c:orientation val="minMax"/>
        </c:scaling>
        <c:delete val="0"/>
        <c:axPos val="b"/>
        <c:numFmt formatCode="General" sourceLinked="0"/>
        <c:majorTickMark val="out"/>
        <c:minorTickMark val="none"/>
        <c:tickLblPos val="nextTo"/>
        <c:txPr>
          <a:bodyPr rot="0" vert="horz"/>
          <a:lstStyle/>
          <a:p>
            <a:pPr>
              <a:defRPr sz="1400" b="1">
                <a:latin typeface="Arial" pitchFamily="34" charset="0"/>
                <a:cs typeface="Arial" pitchFamily="34" charset="0"/>
              </a:defRPr>
            </a:pPr>
            <a:endParaRPr lang="en-US"/>
          </a:p>
        </c:txPr>
        <c:crossAx val="132052864"/>
        <c:crosses val="autoZero"/>
        <c:auto val="1"/>
        <c:lblAlgn val="ctr"/>
        <c:lblOffset val="100"/>
        <c:noMultiLvlLbl val="0"/>
      </c:catAx>
      <c:valAx>
        <c:axId val="132052864"/>
        <c:scaling>
          <c:orientation val="minMax"/>
          <c:max val="1"/>
          <c:min val="0"/>
        </c:scaling>
        <c:delete val="1"/>
        <c:axPos val="l"/>
        <c:majorGridlines>
          <c:spPr>
            <a:ln>
              <a:noFill/>
            </a:ln>
          </c:spPr>
        </c:majorGridlines>
        <c:numFmt formatCode="##0%" sourceLinked="1"/>
        <c:majorTickMark val="out"/>
        <c:minorTickMark val="none"/>
        <c:tickLblPos val="nextTo"/>
        <c:crossAx val="1320513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63957338180953E-2"/>
          <c:y val="0.13831573849707757"/>
          <c:w val="0.96807208532363809"/>
          <c:h val="0.69191344507070629"/>
        </c:manualLayout>
      </c:layout>
      <c:barChart>
        <c:barDir val="col"/>
        <c:grouping val="clustered"/>
        <c:varyColors val="0"/>
        <c:ser>
          <c:idx val="0"/>
          <c:order val="0"/>
          <c:tx>
            <c:strRef>
              <c:f>Sheet1!$B$1</c:f>
              <c:strCache>
                <c:ptCount val="1"/>
                <c:pt idx="0">
                  <c:v>JEI</c:v>
                </c:pt>
              </c:strCache>
            </c:strRef>
          </c:tx>
          <c:spPr>
            <a:solidFill>
              <a:srgbClr val="0C5FA9"/>
            </a:solidFill>
            <a:ln>
              <a:noFill/>
            </a:ln>
          </c:spPr>
          <c:invertIfNegative val="0"/>
          <c:dPt>
            <c:idx val="0"/>
            <c:invertIfNegative val="0"/>
            <c:bubble3D val="0"/>
            <c:spPr>
              <a:solidFill>
                <a:srgbClr val="D09E00"/>
              </a:solidFill>
              <a:ln w="28575">
                <a:noFill/>
              </a:ln>
            </c:spPr>
            <c:extLst>
              <c:ext xmlns:c16="http://schemas.microsoft.com/office/drawing/2014/chart" uri="{C3380CC4-5D6E-409C-BE32-E72D297353CC}">
                <c16:uniqueId val="{00000001-007D-4E21-B850-D89047722C73}"/>
              </c:ext>
            </c:extLst>
          </c:dPt>
          <c:dLbls>
            <c:spPr>
              <a:noFill/>
              <a:ln>
                <a:noFill/>
              </a:ln>
              <a:effectLst/>
            </c:spPr>
            <c:txPr>
              <a:bodyPr/>
              <a:lstStyle/>
              <a:p>
                <a:pPr>
                  <a:defRPr sz="2000" b="1">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ALVSCE 
(488)</c:v>
                </c:pt>
                <c:pt idx="1">
                  <c:v>Tabashnik 
(26)</c:v>
                </c:pt>
                <c:pt idx="2">
                  <c:v>McDonald 
(30)</c:v>
                </c:pt>
                <c:pt idx="3">
                  <c:v>Davis
(5)</c:v>
                </c:pt>
                <c:pt idx="4">
                  <c:v>Silvertooth 
(163)</c:v>
                </c:pt>
                <c:pt idx="5">
                  <c:v>Ratje 
(12)</c:v>
                </c:pt>
                <c:pt idx="6">
                  <c:v>Koprowski 
(31)</c:v>
                </c:pt>
                <c:pt idx="7">
                  <c:v>Chorover 
(25)</c:v>
                </c:pt>
                <c:pt idx="8">
                  <c:v>Farrell-Poe 
(9)</c:v>
                </c:pt>
              </c:strCache>
            </c:strRef>
          </c:cat>
          <c:val>
            <c:numRef>
              <c:f>Sheet1!$B$2:$B$10</c:f>
              <c:numCache>
                <c:formatCode>##0%</c:formatCode>
                <c:ptCount val="9"/>
                <c:pt idx="0">
                  <c:v>0.78073770491803274</c:v>
                </c:pt>
                <c:pt idx="1">
                  <c:v>0.96153846153846145</c:v>
                </c:pt>
                <c:pt idx="2">
                  <c:v>0.76666666666666672</c:v>
                </c:pt>
                <c:pt idx="3">
                  <c:v>1</c:v>
                </c:pt>
                <c:pt idx="4">
                  <c:v>0.74846625766871167</c:v>
                </c:pt>
                <c:pt idx="5">
                  <c:v>0.91666666666666674</c:v>
                </c:pt>
                <c:pt idx="6">
                  <c:v>0.80645161290322587</c:v>
                </c:pt>
                <c:pt idx="7">
                  <c:v>0.92</c:v>
                </c:pt>
                <c:pt idx="8">
                  <c:v>0.66666666666666663</c:v>
                </c:pt>
              </c:numCache>
            </c:numRef>
          </c:val>
          <c:extLst>
            <c:ext xmlns:c16="http://schemas.microsoft.com/office/drawing/2014/chart" uri="{C3380CC4-5D6E-409C-BE32-E72D297353CC}">
              <c16:uniqueId val="{00000002-007D-4E21-B850-D89047722C73}"/>
            </c:ext>
          </c:extLst>
        </c:ser>
        <c:dLbls>
          <c:showLegendKey val="0"/>
          <c:showVal val="0"/>
          <c:showCatName val="0"/>
          <c:showSerName val="0"/>
          <c:showPercent val="0"/>
          <c:showBubbleSize val="0"/>
        </c:dLbls>
        <c:gapWidth val="82"/>
        <c:overlap val="-10"/>
        <c:axId val="132131456"/>
        <c:axId val="132161920"/>
      </c:barChart>
      <c:catAx>
        <c:axId val="132131456"/>
        <c:scaling>
          <c:orientation val="minMax"/>
        </c:scaling>
        <c:delete val="0"/>
        <c:axPos val="b"/>
        <c:numFmt formatCode="General" sourceLinked="0"/>
        <c:majorTickMark val="out"/>
        <c:minorTickMark val="none"/>
        <c:tickLblPos val="nextTo"/>
        <c:txPr>
          <a:bodyPr rot="0" vert="horz"/>
          <a:lstStyle/>
          <a:p>
            <a:pPr>
              <a:defRPr sz="1400" b="1">
                <a:latin typeface="Arial" pitchFamily="34" charset="0"/>
                <a:cs typeface="Arial" pitchFamily="34" charset="0"/>
              </a:defRPr>
            </a:pPr>
            <a:endParaRPr lang="en-US"/>
          </a:p>
        </c:txPr>
        <c:crossAx val="132161920"/>
        <c:crosses val="autoZero"/>
        <c:auto val="1"/>
        <c:lblAlgn val="ctr"/>
        <c:lblOffset val="100"/>
        <c:noMultiLvlLbl val="0"/>
      </c:catAx>
      <c:valAx>
        <c:axId val="132161920"/>
        <c:scaling>
          <c:orientation val="minMax"/>
          <c:max val="1"/>
          <c:min val="0"/>
        </c:scaling>
        <c:delete val="1"/>
        <c:axPos val="l"/>
        <c:majorGridlines>
          <c:spPr>
            <a:ln>
              <a:noFill/>
            </a:ln>
          </c:spPr>
        </c:majorGridlines>
        <c:numFmt formatCode="##0%" sourceLinked="1"/>
        <c:majorTickMark val="out"/>
        <c:minorTickMark val="none"/>
        <c:tickLblPos val="nextTo"/>
        <c:crossAx val="1321314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AAC93B-B3F0-42D3-8B75-947599BECDF9}" type="doc">
      <dgm:prSet loTypeId="urn:microsoft.com/office/officeart/2005/8/layout/vList3" loCatId="picture" qsTypeId="urn:microsoft.com/office/officeart/2005/8/quickstyle/3d4" qsCatId="3D" csTypeId="urn:microsoft.com/office/officeart/2005/8/colors/accent1_2" csCatId="accent1" phldr="1"/>
      <dgm:spPr/>
      <dgm:t>
        <a:bodyPr/>
        <a:lstStyle/>
        <a:p>
          <a:endParaRPr lang="en-US"/>
        </a:p>
      </dgm:t>
    </dgm:pt>
    <dgm:pt modelId="{307108F7-8EEC-4263-9E44-F3AE2F3A0BC5}">
      <dgm:prSet phldrT="[Text]"/>
      <dgm:spPr/>
      <dgm:t>
        <a:bodyPr/>
        <a:lstStyle/>
        <a:p>
          <a:r>
            <a:rPr lang="en-US" dirty="0" smtClean="0">
              <a:latin typeface="Arial" pitchFamily="34" charset="0"/>
              <a:cs typeface="Arial" pitchFamily="34" charset="0"/>
            </a:rPr>
            <a:t>TalentWatch Survey Results</a:t>
          </a:r>
          <a:endParaRPr lang="en-US" dirty="0">
            <a:latin typeface="Arial" pitchFamily="34" charset="0"/>
            <a:cs typeface="Arial" pitchFamily="34" charset="0"/>
          </a:endParaRPr>
        </a:p>
      </dgm:t>
    </dgm:pt>
    <dgm:pt modelId="{3A45D223-8878-4D5B-86E8-28E08BBFAF74}" type="parTrans" cxnId="{A9CC1600-C684-45C0-902B-1098CB6571C5}">
      <dgm:prSet/>
      <dgm:spPr/>
      <dgm:t>
        <a:bodyPr/>
        <a:lstStyle/>
        <a:p>
          <a:endParaRPr lang="en-US">
            <a:latin typeface="Arial" pitchFamily="34" charset="0"/>
            <a:cs typeface="Arial" pitchFamily="34" charset="0"/>
          </a:endParaRPr>
        </a:p>
      </dgm:t>
    </dgm:pt>
    <dgm:pt modelId="{4AC4E083-369D-4905-9492-0C9098C5907C}" type="sibTrans" cxnId="{A9CC1600-C684-45C0-902B-1098CB6571C5}">
      <dgm:prSet/>
      <dgm:spPr/>
      <dgm:t>
        <a:bodyPr/>
        <a:lstStyle/>
        <a:p>
          <a:endParaRPr lang="en-US">
            <a:latin typeface="Arial" pitchFamily="34" charset="0"/>
            <a:cs typeface="Arial" pitchFamily="34" charset="0"/>
          </a:endParaRPr>
        </a:p>
      </dgm:t>
    </dgm:pt>
    <dgm:pt modelId="{8A2C901D-508D-486B-807A-B90D0FF34A70}">
      <dgm:prSet phldrT="[Text]"/>
      <dgm:spPr/>
      <dgm:t>
        <a:bodyPr/>
        <a:lstStyle/>
        <a:p>
          <a:r>
            <a:rPr lang="en-US" dirty="0" smtClean="0">
              <a:latin typeface="Arial" pitchFamily="34" charset="0"/>
              <a:cs typeface="Arial" pitchFamily="34" charset="0"/>
            </a:rPr>
            <a:t>Taking Action</a:t>
          </a:r>
          <a:endParaRPr lang="en-US" dirty="0">
            <a:latin typeface="Arial" pitchFamily="34" charset="0"/>
            <a:cs typeface="Arial" pitchFamily="34" charset="0"/>
          </a:endParaRPr>
        </a:p>
      </dgm:t>
    </dgm:pt>
    <dgm:pt modelId="{FEA59C6B-7C18-428C-B97B-0E44CC99B9B0}" type="parTrans" cxnId="{91592566-6320-48C5-BF70-69299AADF2B7}">
      <dgm:prSet/>
      <dgm:spPr/>
      <dgm:t>
        <a:bodyPr/>
        <a:lstStyle/>
        <a:p>
          <a:endParaRPr lang="en-US">
            <a:latin typeface="Arial" pitchFamily="34" charset="0"/>
            <a:cs typeface="Arial" pitchFamily="34" charset="0"/>
          </a:endParaRPr>
        </a:p>
      </dgm:t>
    </dgm:pt>
    <dgm:pt modelId="{81D62C87-7243-4288-BDAE-F387383B789E}" type="sibTrans" cxnId="{91592566-6320-48C5-BF70-69299AADF2B7}">
      <dgm:prSet/>
      <dgm:spPr/>
      <dgm:t>
        <a:bodyPr/>
        <a:lstStyle/>
        <a:p>
          <a:endParaRPr lang="en-US">
            <a:latin typeface="Arial" pitchFamily="34" charset="0"/>
            <a:cs typeface="Arial" pitchFamily="34" charset="0"/>
          </a:endParaRPr>
        </a:p>
      </dgm:t>
    </dgm:pt>
    <dgm:pt modelId="{3F732F09-A6FE-42F7-90CF-E412CA481964}">
      <dgm:prSet phldrT="[Text]"/>
      <dgm:spPr/>
      <dgm:t>
        <a:bodyPr/>
        <a:lstStyle/>
        <a:p>
          <a:r>
            <a:rPr lang="en-US" dirty="0" smtClean="0">
              <a:latin typeface="Arial" pitchFamily="34" charset="0"/>
              <a:cs typeface="Arial" pitchFamily="34" charset="0"/>
            </a:rPr>
            <a:t>Purpose, Process and Outcomes</a:t>
          </a:r>
          <a:endParaRPr lang="en-US" dirty="0">
            <a:latin typeface="Arial" pitchFamily="34" charset="0"/>
            <a:cs typeface="Arial" pitchFamily="34" charset="0"/>
          </a:endParaRPr>
        </a:p>
      </dgm:t>
    </dgm:pt>
    <dgm:pt modelId="{17247A77-63A7-45DD-B653-9C4102898611}" type="parTrans" cxnId="{C5FCA839-596B-4B93-B681-E5B67E5B5CAD}">
      <dgm:prSet/>
      <dgm:spPr/>
      <dgm:t>
        <a:bodyPr/>
        <a:lstStyle/>
        <a:p>
          <a:endParaRPr lang="en-US">
            <a:latin typeface="Arial" pitchFamily="34" charset="0"/>
            <a:cs typeface="Arial" pitchFamily="34" charset="0"/>
          </a:endParaRPr>
        </a:p>
      </dgm:t>
    </dgm:pt>
    <dgm:pt modelId="{D141990A-D42D-4299-A5A3-3DAB2F46CACA}" type="sibTrans" cxnId="{C5FCA839-596B-4B93-B681-E5B67E5B5CAD}">
      <dgm:prSet/>
      <dgm:spPr/>
      <dgm:t>
        <a:bodyPr/>
        <a:lstStyle/>
        <a:p>
          <a:endParaRPr lang="en-US">
            <a:latin typeface="Arial" pitchFamily="34" charset="0"/>
            <a:cs typeface="Arial" pitchFamily="34" charset="0"/>
          </a:endParaRPr>
        </a:p>
      </dgm:t>
    </dgm:pt>
    <dgm:pt modelId="{FD9F7060-7B9F-4341-8588-5D8CDBF26BCD}" type="pres">
      <dgm:prSet presAssocID="{D8AAC93B-B3F0-42D3-8B75-947599BECDF9}" presName="linearFlow" presStyleCnt="0">
        <dgm:presLayoutVars>
          <dgm:dir/>
          <dgm:resizeHandles val="exact"/>
        </dgm:presLayoutVars>
      </dgm:prSet>
      <dgm:spPr/>
      <dgm:t>
        <a:bodyPr/>
        <a:lstStyle/>
        <a:p>
          <a:endParaRPr lang="en-US"/>
        </a:p>
      </dgm:t>
    </dgm:pt>
    <dgm:pt modelId="{D36359BC-FCCC-4F9F-A0B3-00F4E5E860D6}" type="pres">
      <dgm:prSet presAssocID="{3F732F09-A6FE-42F7-90CF-E412CA481964}" presName="composite" presStyleCnt="0"/>
      <dgm:spPr/>
    </dgm:pt>
    <dgm:pt modelId="{9CBA66C1-77C5-4387-B528-83F66E4C5A50}" type="pres">
      <dgm:prSet presAssocID="{3F732F09-A6FE-42F7-90CF-E412CA481964}" presName="imgShp" presStyleLbl="fgImgPlace1" presStyleIdx="0" presStyleCnt="3" custScaleX="130168" custScaleY="1400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29FEE06E-9040-46BC-8E7D-61AC82FF1C82}" type="pres">
      <dgm:prSet presAssocID="{3F732F09-A6FE-42F7-90CF-E412CA481964}" presName="txShp" presStyleLbl="node1" presStyleIdx="0" presStyleCnt="3">
        <dgm:presLayoutVars>
          <dgm:bulletEnabled val="1"/>
        </dgm:presLayoutVars>
      </dgm:prSet>
      <dgm:spPr/>
      <dgm:t>
        <a:bodyPr/>
        <a:lstStyle/>
        <a:p>
          <a:endParaRPr lang="en-US"/>
        </a:p>
      </dgm:t>
    </dgm:pt>
    <dgm:pt modelId="{C4E5B3CE-3BBD-45F0-9EB2-83C0A80FBAED}" type="pres">
      <dgm:prSet presAssocID="{D141990A-D42D-4299-A5A3-3DAB2F46CACA}" presName="spacing" presStyleCnt="0"/>
      <dgm:spPr/>
    </dgm:pt>
    <dgm:pt modelId="{82F5BAAA-E285-4890-9187-4CDD9A353ADF}" type="pres">
      <dgm:prSet presAssocID="{307108F7-8EEC-4263-9E44-F3AE2F3A0BC5}" presName="composite" presStyleCnt="0"/>
      <dgm:spPr/>
    </dgm:pt>
    <dgm:pt modelId="{209B4269-7805-4F75-82F2-A2D7CC4C5B7B}" type="pres">
      <dgm:prSet presAssocID="{307108F7-8EEC-4263-9E44-F3AE2F3A0BC5}" presName="imgShp" presStyleLbl="fgImgPlace1" presStyleIdx="1" presStyleCnt="3" custScaleX="126385" custScaleY="12745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0EB709B1-5819-45CB-8441-FEE06D803FA6}" type="pres">
      <dgm:prSet presAssocID="{307108F7-8EEC-4263-9E44-F3AE2F3A0BC5}" presName="txShp" presStyleLbl="node1" presStyleIdx="1" presStyleCnt="3">
        <dgm:presLayoutVars>
          <dgm:bulletEnabled val="1"/>
        </dgm:presLayoutVars>
      </dgm:prSet>
      <dgm:spPr/>
      <dgm:t>
        <a:bodyPr/>
        <a:lstStyle/>
        <a:p>
          <a:endParaRPr lang="en-US"/>
        </a:p>
      </dgm:t>
    </dgm:pt>
    <dgm:pt modelId="{01EF1B11-FA4A-41E8-A71E-45EB71DF5D5F}" type="pres">
      <dgm:prSet presAssocID="{4AC4E083-369D-4905-9492-0C9098C5907C}" presName="spacing" presStyleCnt="0"/>
      <dgm:spPr/>
    </dgm:pt>
    <dgm:pt modelId="{72435C99-C001-4DC1-8690-03B4D069AB7A}" type="pres">
      <dgm:prSet presAssocID="{8A2C901D-508D-486B-807A-B90D0FF34A70}" presName="composite" presStyleCnt="0"/>
      <dgm:spPr/>
    </dgm:pt>
    <dgm:pt modelId="{1E1FD879-0A42-43F9-8406-4F2EE727D3E7}" type="pres">
      <dgm:prSet presAssocID="{8A2C901D-508D-486B-807A-B90D0FF34A70}" presName="imgShp" presStyleLbl="fgImgPlace1" presStyleIdx="2" presStyleCnt="3" custScaleX="126195" custScaleY="127294" custLinFactNeighborX="1272" custLinFactNeighborY="-15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70631E6D-E670-4119-A315-BC113A67BB39}" type="pres">
      <dgm:prSet presAssocID="{8A2C901D-508D-486B-807A-B90D0FF34A70}" presName="txShp" presStyleLbl="node1" presStyleIdx="2" presStyleCnt="3">
        <dgm:presLayoutVars>
          <dgm:bulletEnabled val="1"/>
        </dgm:presLayoutVars>
      </dgm:prSet>
      <dgm:spPr/>
      <dgm:t>
        <a:bodyPr/>
        <a:lstStyle/>
        <a:p>
          <a:endParaRPr lang="en-US"/>
        </a:p>
      </dgm:t>
    </dgm:pt>
  </dgm:ptLst>
  <dgm:cxnLst>
    <dgm:cxn modelId="{0CC03F3C-8007-4EB5-B3B2-645C1DBBBAC2}" type="presOf" srcId="{D8AAC93B-B3F0-42D3-8B75-947599BECDF9}" destId="{FD9F7060-7B9F-4341-8588-5D8CDBF26BCD}" srcOrd="0" destOrd="0" presId="urn:microsoft.com/office/officeart/2005/8/layout/vList3"/>
    <dgm:cxn modelId="{C5FCA839-596B-4B93-B681-E5B67E5B5CAD}" srcId="{D8AAC93B-B3F0-42D3-8B75-947599BECDF9}" destId="{3F732F09-A6FE-42F7-90CF-E412CA481964}" srcOrd="0" destOrd="0" parTransId="{17247A77-63A7-45DD-B653-9C4102898611}" sibTransId="{D141990A-D42D-4299-A5A3-3DAB2F46CACA}"/>
    <dgm:cxn modelId="{24AB06AE-98D4-4398-AD41-24796CB0E17A}" type="presOf" srcId="{307108F7-8EEC-4263-9E44-F3AE2F3A0BC5}" destId="{0EB709B1-5819-45CB-8441-FEE06D803FA6}" srcOrd="0" destOrd="0" presId="urn:microsoft.com/office/officeart/2005/8/layout/vList3"/>
    <dgm:cxn modelId="{16A3D9B4-26AD-4B18-8C51-8BA57F49C6AA}" type="presOf" srcId="{8A2C901D-508D-486B-807A-B90D0FF34A70}" destId="{70631E6D-E670-4119-A315-BC113A67BB39}" srcOrd="0" destOrd="0" presId="urn:microsoft.com/office/officeart/2005/8/layout/vList3"/>
    <dgm:cxn modelId="{A9CC1600-C684-45C0-902B-1098CB6571C5}" srcId="{D8AAC93B-B3F0-42D3-8B75-947599BECDF9}" destId="{307108F7-8EEC-4263-9E44-F3AE2F3A0BC5}" srcOrd="1" destOrd="0" parTransId="{3A45D223-8878-4D5B-86E8-28E08BBFAF74}" sibTransId="{4AC4E083-369D-4905-9492-0C9098C5907C}"/>
    <dgm:cxn modelId="{08D1E359-4823-44E8-9F8D-04D4E2BB97B3}" type="presOf" srcId="{3F732F09-A6FE-42F7-90CF-E412CA481964}" destId="{29FEE06E-9040-46BC-8E7D-61AC82FF1C82}" srcOrd="0" destOrd="0" presId="urn:microsoft.com/office/officeart/2005/8/layout/vList3"/>
    <dgm:cxn modelId="{91592566-6320-48C5-BF70-69299AADF2B7}" srcId="{D8AAC93B-B3F0-42D3-8B75-947599BECDF9}" destId="{8A2C901D-508D-486B-807A-B90D0FF34A70}" srcOrd="2" destOrd="0" parTransId="{FEA59C6B-7C18-428C-B97B-0E44CC99B9B0}" sibTransId="{81D62C87-7243-4288-BDAE-F387383B789E}"/>
    <dgm:cxn modelId="{F4FEC372-03A2-4589-902A-598D02F395DF}" type="presParOf" srcId="{FD9F7060-7B9F-4341-8588-5D8CDBF26BCD}" destId="{D36359BC-FCCC-4F9F-A0B3-00F4E5E860D6}" srcOrd="0" destOrd="0" presId="urn:microsoft.com/office/officeart/2005/8/layout/vList3"/>
    <dgm:cxn modelId="{CE2BEBE6-031D-4E74-A80D-43230DD1A3E5}" type="presParOf" srcId="{D36359BC-FCCC-4F9F-A0B3-00F4E5E860D6}" destId="{9CBA66C1-77C5-4387-B528-83F66E4C5A50}" srcOrd="0" destOrd="0" presId="urn:microsoft.com/office/officeart/2005/8/layout/vList3"/>
    <dgm:cxn modelId="{5EE70154-4E0F-41EB-BF7B-1FE2D19096DC}" type="presParOf" srcId="{D36359BC-FCCC-4F9F-A0B3-00F4E5E860D6}" destId="{29FEE06E-9040-46BC-8E7D-61AC82FF1C82}" srcOrd="1" destOrd="0" presId="urn:microsoft.com/office/officeart/2005/8/layout/vList3"/>
    <dgm:cxn modelId="{B72DA0D3-12A5-4234-A0AC-775B122D1977}" type="presParOf" srcId="{FD9F7060-7B9F-4341-8588-5D8CDBF26BCD}" destId="{C4E5B3CE-3BBD-45F0-9EB2-83C0A80FBAED}" srcOrd="1" destOrd="0" presId="urn:microsoft.com/office/officeart/2005/8/layout/vList3"/>
    <dgm:cxn modelId="{285AAA04-4E6A-4FFE-BDDE-3B9231D9B4CA}" type="presParOf" srcId="{FD9F7060-7B9F-4341-8588-5D8CDBF26BCD}" destId="{82F5BAAA-E285-4890-9187-4CDD9A353ADF}" srcOrd="2" destOrd="0" presId="urn:microsoft.com/office/officeart/2005/8/layout/vList3"/>
    <dgm:cxn modelId="{8F43E266-6DBC-4B3E-8167-DEFD811D19BB}" type="presParOf" srcId="{82F5BAAA-E285-4890-9187-4CDD9A353ADF}" destId="{209B4269-7805-4F75-82F2-A2D7CC4C5B7B}" srcOrd="0" destOrd="0" presId="urn:microsoft.com/office/officeart/2005/8/layout/vList3"/>
    <dgm:cxn modelId="{3FBAD19E-E47E-4E6F-AA9B-85298D6A05CB}" type="presParOf" srcId="{82F5BAAA-E285-4890-9187-4CDD9A353ADF}" destId="{0EB709B1-5819-45CB-8441-FEE06D803FA6}" srcOrd="1" destOrd="0" presId="urn:microsoft.com/office/officeart/2005/8/layout/vList3"/>
    <dgm:cxn modelId="{65B71A79-2376-4F49-B0C5-3DD09EA8E61F}" type="presParOf" srcId="{FD9F7060-7B9F-4341-8588-5D8CDBF26BCD}" destId="{01EF1B11-FA4A-41E8-A71E-45EB71DF5D5F}" srcOrd="3" destOrd="0" presId="urn:microsoft.com/office/officeart/2005/8/layout/vList3"/>
    <dgm:cxn modelId="{CEC12929-5AB3-407E-AF1F-E2045BB207B3}" type="presParOf" srcId="{FD9F7060-7B9F-4341-8588-5D8CDBF26BCD}" destId="{72435C99-C001-4DC1-8690-03B4D069AB7A}" srcOrd="4" destOrd="0" presId="urn:microsoft.com/office/officeart/2005/8/layout/vList3"/>
    <dgm:cxn modelId="{D45C9E95-9B5F-4838-AC3A-78566295278D}" type="presParOf" srcId="{72435C99-C001-4DC1-8690-03B4D069AB7A}" destId="{1E1FD879-0A42-43F9-8406-4F2EE727D3E7}" srcOrd="0" destOrd="0" presId="urn:microsoft.com/office/officeart/2005/8/layout/vList3"/>
    <dgm:cxn modelId="{093970C2-C44B-43C0-B582-061B9848762E}" type="presParOf" srcId="{72435C99-C001-4DC1-8690-03B4D069AB7A}" destId="{70631E6D-E670-4119-A315-BC113A67BB3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A8E8A2-0612-4C20-867B-4CD454EBBA25}" type="doc">
      <dgm:prSet loTypeId="urn:microsoft.com/office/officeart/2009/3/layout/RandomtoResultProcess" loCatId="process" qsTypeId="urn:microsoft.com/office/officeart/2005/8/quickstyle/3d1" qsCatId="3D" csTypeId="urn:microsoft.com/office/officeart/2005/8/colors/accent1_2" csCatId="accent1" phldr="1"/>
      <dgm:spPr/>
      <dgm:t>
        <a:bodyPr/>
        <a:lstStyle/>
        <a:p>
          <a:endParaRPr lang="en-US"/>
        </a:p>
      </dgm:t>
    </dgm:pt>
    <dgm:pt modelId="{A3497075-0468-4DC9-8590-1A84743DFD5F}">
      <dgm:prSet phldrT="[Text]" custT="1"/>
      <dgm:spPr/>
      <dgm:t>
        <a:bodyPr/>
        <a:lstStyle/>
        <a:p>
          <a:r>
            <a:rPr lang="en-US" sz="3200" b="1" dirty="0" smtClean="0"/>
            <a:t>Understand </a:t>
          </a:r>
          <a:r>
            <a:rPr lang="en-US" sz="2200" b="0" dirty="0" smtClean="0"/>
            <a:t>Results</a:t>
          </a:r>
          <a:endParaRPr lang="en-US" sz="2200" b="0" dirty="0"/>
        </a:p>
      </dgm:t>
    </dgm:pt>
    <dgm:pt modelId="{32EF87BF-4FDF-4F4E-A7E6-259084A2074F}" type="parTrans" cxnId="{1A202EB2-7BCA-4A81-A4AC-94F8411C2A1B}">
      <dgm:prSet/>
      <dgm:spPr/>
      <dgm:t>
        <a:bodyPr/>
        <a:lstStyle/>
        <a:p>
          <a:endParaRPr lang="en-US" sz="2400"/>
        </a:p>
      </dgm:t>
    </dgm:pt>
    <dgm:pt modelId="{475013D9-3625-4322-BA25-39CC250862B5}" type="sibTrans" cxnId="{1A202EB2-7BCA-4A81-A4AC-94F8411C2A1B}">
      <dgm:prSet/>
      <dgm:spPr/>
      <dgm:t>
        <a:bodyPr/>
        <a:lstStyle/>
        <a:p>
          <a:endParaRPr lang="en-US" sz="2400"/>
        </a:p>
      </dgm:t>
    </dgm:pt>
    <dgm:pt modelId="{62F9AD87-F426-43B9-BEA2-FDEEC53F2F4D}">
      <dgm:prSet phldrT="[Text]" custT="1"/>
      <dgm:spPr/>
      <dgm:t>
        <a:bodyPr/>
        <a:lstStyle/>
        <a:p>
          <a:r>
            <a:rPr lang="en-US" sz="3200" b="1" dirty="0" smtClean="0"/>
            <a:t>React</a:t>
          </a:r>
        </a:p>
        <a:p>
          <a:r>
            <a:rPr lang="en-US" sz="2200" b="0" dirty="0" smtClean="0"/>
            <a:t>Surprises?</a:t>
          </a:r>
        </a:p>
        <a:p>
          <a:r>
            <a:rPr lang="en-US" sz="2200" b="0" dirty="0" smtClean="0"/>
            <a:t>Affirmations?</a:t>
          </a:r>
          <a:endParaRPr lang="en-US" sz="2200" b="0" dirty="0"/>
        </a:p>
      </dgm:t>
    </dgm:pt>
    <dgm:pt modelId="{D6D5507C-6C91-41B9-89AB-E669A69D6702}" type="parTrans" cxnId="{F161D463-E48C-4FD8-AB80-CA400673FE54}">
      <dgm:prSet/>
      <dgm:spPr/>
      <dgm:t>
        <a:bodyPr/>
        <a:lstStyle/>
        <a:p>
          <a:endParaRPr lang="en-US" sz="2400"/>
        </a:p>
      </dgm:t>
    </dgm:pt>
    <dgm:pt modelId="{78482F5C-9EAF-4812-A7BF-D58F6AB07D31}" type="sibTrans" cxnId="{F161D463-E48C-4FD8-AB80-CA400673FE54}">
      <dgm:prSet/>
      <dgm:spPr/>
      <dgm:t>
        <a:bodyPr/>
        <a:lstStyle/>
        <a:p>
          <a:endParaRPr lang="en-US" sz="2400"/>
        </a:p>
      </dgm:t>
    </dgm:pt>
    <dgm:pt modelId="{47A6D479-51F6-447D-BE3B-8E5A9B36049A}">
      <dgm:prSet phldrT="[Text]" custT="1"/>
      <dgm:spPr/>
      <dgm:t>
        <a:bodyPr/>
        <a:lstStyle/>
        <a:p>
          <a:r>
            <a:rPr lang="en-US" sz="3200" b="1" dirty="0" smtClean="0"/>
            <a:t>Decide </a:t>
          </a:r>
          <a:r>
            <a:rPr lang="en-US" sz="2200" b="0" dirty="0" smtClean="0"/>
            <a:t>Groups, Issues &amp; People</a:t>
          </a:r>
          <a:endParaRPr lang="en-US" sz="2200" b="0" dirty="0"/>
        </a:p>
      </dgm:t>
    </dgm:pt>
    <dgm:pt modelId="{EAC6B660-7D30-4EEE-AEDB-8FD5317C4E68}" type="parTrans" cxnId="{E6B5972D-54B0-4BE1-9AC4-5EDB912DD861}">
      <dgm:prSet/>
      <dgm:spPr/>
      <dgm:t>
        <a:bodyPr/>
        <a:lstStyle/>
        <a:p>
          <a:endParaRPr lang="en-US" sz="2400"/>
        </a:p>
      </dgm:t>
    </dgm:pt>
    <dgm:pt modelId="{17C2CC42-6F83-48D7-BE12-13699482A32C}" type="sibTrans" cxnId="{E6B5972D-54B0-4BE1-9AC4-5EDB912DD861}">
      <dgm:prSet/>
      <dgm:spPr/>
      <dgm:t>
        <a:bodyPr/>
        <a:lstStyle/>
        <a:p>
          <a:endParaRPr lang="en-US" sz="2400"/>
        </a:p>
      </dgm:t>
    </dgm:pt>
    <dgm:pt modelId="{29EC9DF3-A77B-4946-8F50-CA64C424CAC0}" type="pres">
      <dgm:prSet presAssocID="{2BA8E8A2-0612-4C20-867B-4CD454EBBA25}" presName="Name0" presStyleCnt="0">
        <dgm:presLayoutVars>
          <dgm:dir/>
          <dgm:animOne val="branch"/>
          <dgm:animLvl val="lvl"/>
        </dgm:presLayoutVars>
      </dgm:prSet>
      <dgm:spPr/>
      <dgm:t>
        <a:bodyPr/>
        <a:lstStyle/>
        <a:p>
          <a:endParaRPr lang="en-US"/>
        </a:p>
      </dgm:t>
    </dgm:pt>
    <dgm:pt modelId="{8055D17E-EEBF-483D-9E53-90C6F511202B}" type="pres">
      <dgm:prSet presAssocID="{A3497075-0468-4DC9-8590-1A84743DFD5F}" presName="chaos" presStyleCnt="0"/>
      <dgm:spPr/>
    </dgm:pt>
    <dgm:pt modelId="{CCEB4C2F-5100-4417-B6DD-C688E3A91D1A}" type="pres">
      <dgm:prSet presAssocID="{A3497075-0468-4DC9-8590-1A84743DFD5F}" presName="parTx1" presStyleLbl="revTx" presStyleIdx="0" presStyleCnt="2"/>
      <dgm:spPr/>
      <dgm:t>
        <a:bodyPr/>
        <a:lstStyle/>
        <a:p>
          <a:endParaRPr lang="en-US"/>
        </a:p>
      </dgm:t>
    </dgm:pt>
    <dgm:pt modelId="{0F037E5D-50FB-4F89-87B5-6451FE1214AB}" type="pres">
      <dgm:prSet presAssocID="{A3497075-0468-4DC9-8590-1A84743DFD5F}" presName="c1" presStyleLbl="node1" presStyleIdx="0" presStyleCnt="19"/>
      <dgm:spPr/>
    </dgm:pt>
    <dgm:pt modelId="{F4D2D845-B315-496D-8C8F-3CED03EC9F2C}" type="pres">
      <dgm:prSet presAssocID="{A3497075-0468-4DC9-8590-1A84743DFD5F}" presName="c2" presStyleLbl="node1" presStyleIdx="1" presStyleCnt="19"/>
      <dgm:spPr/>
    </dgm:pt>
    <dgm:pt modelId="{F1CB303B-744B-4B6C-B950-9D3D900356CF}" type="pres">
      <dgm:prSet presAssocID="{A3497075-0468-4DC9-8590-1A84743DFD5F}" presName="c3" presStyleLbl="node1" presStyleIdx="2" presStyleCnt="19"/>
      <dgm:spPr/>
    </dgm:pt>
    <dgm:pt modelId="{CBF348CE-3FAF-4C91-9B3F-C1A2C5185892}" type="pres">
      <dgm:prSet presAssocID="{A3497075-0468-4DC9-8590-1A84743DFD5F}" presName="c4" presStyleLbl="node1" presStyleIdx="3" presStyleCnt="19"/>
      <dgm:spPr/>
    </dgm:pt>
    <dgm:pt modelId="{E219F40B-E215-4306-BFA1-BE273A434EFF}" type="pres">
      <dgm:prSet presAssocID="{A3497075-0468-4DC9-8590-1A84743DFD5F}" presName="c5" presStyleLbl="node1" presStyleIdx="4" presStyleCnt="19"/>
      <dgm:spPr/>
    </dgm:pt>
    <dgm:pt modelId="{683300AF-4E60-49E4-AF70-6A92C0CC1BBD}" type="pres">
      <dgm:prSet presAssocID="{A3497075-0468-4DC9-8590-1A84743DFD5F}" presName="c6" presStyleLbl="node1" presStyleIdx="5" presStyleCnt="19"/>
      <dgm:spPr/>
    </dgm:pt>
    <dgm:pt modelId="{6C532824-B89C-4847-AAD1-04F4CFC0A89A}" type="pres">
      <dgm:prSet presAssocID="{A3497075-0468-4DC9-8590-1A84743DFD5F}" presName="c7" presStyleLbl="node1" presStyleIdx="6" presStyleCnt="19"/>
      <dgm:spPr/>
    </dgm:pt>
    <dgm:pt modelId="{9AD8667B-A207-474E-8ECF-BB1CCF20416C}" type="pres">
      <dgm:prSet presAssocID="{A3497075-0468-4DC9-8590-1A84743DFD5F}" presName="c8" presStyleLbl="node1" presStyleIdx="7" presStyleCnt="19"/>
      <dgm:spPr/>
    </dgm:pt>
    <dgm:pt modelId="{7F2AB7AB-1E1F-4153-BD4D-B88BA9823721}" type="pres">
      <dgm:prSet presAssocID="{A3497075-0468-4DC9-8590-1A84743DFD5F}" presName="c9" presStyleLbl="node1" presStyleIdx="8" presStyleCnt="19"/>
      <dgm:spPr/>
    </dgm:pt>
    <dgm:pt modelId="{1770499D-4E17-450A-9E74-CA0C0FEF24FB}" type="pres">
      <dgm:prSet presAssocID="{A3497075-0468-4DC9-8590-1A84743DFD5F}" presName="c10" presStyleLbl="node1" presStyleIdx="9" presStyleCnt="19" custScaleX="57905" custScaleY="57905" custLinFactNeighborX="-1773" custLinFactNeighborY="-22997"/>
      <dgm:spPr/>
    </dgm:pt>
    <dgm:pt modelId="{EA712BE6-FAA3-4B87-8069-5B17D12DC7ED}" type="pres">
      <dgm:prSet presAssocID="{A3497075-0468-4DC9-8590-1A84743DFD5F}" presName="c11" presStyleLbl="node1" presStyleIdx="10" presStyleCnt="19"/>
      <dgm:spPr/>
    </dgm:pt>
    <dgm:pt modelId="{681FB264-3F98-420A-9C4C-EA940E2F3F52}" type="pres">
      <dgm:prSet presAssocID="{A3497075-0468-4DC9-8590-1A84743DFD5F}" presName="c12" presStyleLbl="node1" presStyleIdx="11" presStyleCnt="19"/>
      <dgm:spPr/>
    </dgm:pt>
    <dgm:pt modelId="{EA2314A3-3349-461B-84BB-583EA20B5112}" type="pres">
      <dgm:prSet presAssocID="{A3497075-0468-4DC9-8590-1A84743DFD5F}" presName="c13" presStyleLbl="node1" presStyleIdx="12" presStyleCnt="19" custScaleX="86857" custScaleY="86857"/>
      <dgm:spPr/>
    </dgm:pt>
    <dgm:pt modelId="{5BE49D1C-FB62-441A-A3CB-77DF8E0392D8}" type="pres">
      <dgm:prSet presAssocID="{A3497075-0468-4DC9-8590-1A84743DFD5F}" presName="c14" presStyleLbl="node1" presStyleIdx="13" presStyleCnt="19"/>
      <dgm:spPr/>
    </dgm:pt>
    <dgm:pt modelId="{9F2D27DC-743E-42EC-8BF2-1E166C52229E}" type="pres">
      <dgm:prSet presAssocID="{A3497075-0468-4DC9-8590-1A84743DFD5F}" presName="c15" presStyleLbl="node1" presStyleIdx="14" presStyleCnt="19"/>
      <dgm:spPr/>
    </dgm:pt>
    <dgm:pt modelId="{C19BCB12-50DD-4405-A0F8-84B9DAF0DF12}" type="pres">
      <dgm:prSet presAssocID="{A3497075-0468-4DC9-8590-1A84743DFD5F}" presName="c16" presStyleLbl="node1" presStyleIdx="15" presStyleCnt="19"/>
      <dgm:spPr/>
    </dgm:pt>
    <dgm:pt modelId="{CE033A93-2425-4CDF-9643-5BFD0E7C341F}" type="pres">
      <dgm:prSet presAssocID="{A3497075-0468-4DC9-8590-1A84743DFD5F}" presName="c17" presStyleLbl="node1" presStyleIdx="16" presStyleCnt="19" custScaleX="86857" custScaleY="86857"/>
      <dgm:spPr/>
    </dgm:pt>
    <dgm:pt modelId="{3A1147B8-97F6-470D-BE78-C8B484CDC83B}" type="pres">
      <dgm:prSet presAssocID="{A3497075-0468-4DC9-8590-1A84743DFD5F}" presName="c18" presStyleLbl="node1" presStyleIdx="17" presStyleCnt="19" custScaleX="63169" custScaleY="63169"/>
      <dgm:spPr/>
    </dgm:pt>
    <dgm:pt modelId="{2AD63872-BA86-43CB-BFBC-E59B8CF577D4}" type="pres">
      <dgm:prSet presAssocID="{475013D9-3625-4322-BA25-39CC250862B5}" presName="chevronComposite1" presStyleCnt="0"/>
      <dgm:spPr/>
    </dgm:pt>
    <dgm:pt modelId="{0A7E5ADE-D9AD-4B18-A301-4F4DF5E8B816}" type="pres">
      <dgm:prSet presAssocID="{475013D9-3625-4322-BA25-39CC250862B5}" presName="chevron1" presStyleLbl="sibTrans2D1" presStyleIdx="0" presStyleCnt="2" custLinFactNeighborX="21254" custLinFactNeighborY="71"/>
      <dgm:spPr/>
    </dgm:pt>
    <dgm:pt modelId="{3F34378B-3310-4092-AE3A-CB25C8B6F7B2}" type="pres">
      <dgm:prSet presAssocID="{475013D9-3625-4322-BA25-39CC250862B5}" presName="spChevron1" presStyleCnt="0"/>
      <dgm:spPr/>
    </dgm:pt>
    <dgm:pt modelId="{62D4293A-3C5C-490D-9D0F-0D27C9C8CD49}" type="pres">
      <dgm:prSet presAssocID="{62F9AD87-F426-43B9-BEA2-FDEEC53F2F4D}" presName="middle" presStyleCnt="0"/>
      <dgm:spPr/>
    </dgm:pt>
    <dgm:pt modelId="{E1116F42-6074-457B-8D4B-5CDC1BF5CFCF}" type="pres">
      <dgm:prSet presAssocID="{62F9AD87-F426-43B9-BEA2-FDEEC53F2F4D}" presName="parTxMid" presStyleLbl="revTx" presStyleIdx="1" presStyleCnt="2" custScaleX="74201" custLinFactNeighborX="-1657" custLinFactNeighborY="3145"/>
      <dgm:spPr/>
      <dgm:t>
        <a:bodyPr/>
        <a:lstStyle/>
        <a:p>
          <a:endParaRPr lang="en-US"/>
        </a:p>
      </dgm:t>
    </dgm:pt>
    <dgm:pt modelId="{2329C139-9F2C-41C9-9F02-E009C01600EF}" type="pres">
      <dgm:prSet presAssocID="{62F9AD87-F426-43B9-BEA2-FDEEC53F2F4D}" presName="spMid" presStyleCnt="0"/>
      <dgm:spPr/>
    </dgm:pt>
    <dgm:pt modelId="{2D628377-F893-44EB-A0D7-7B17859301B4}" type="pres">
      <dgm:prSet presAssocID="{78482F5C-9EAF-4812-A7BF-D58F6AB07D31}" presName="chevronComposite1" presStyleCnt="0"/>
      <dgm:spPr/>
    </dgm:pt>
    <dgm:pt modelId="{77D39B32-B143-48F1-93F3-429A02A59F0D}" type="pres">
      <dgm:prSet presAssocID="{78482F5C-9EAF-4812-A7BF-D58F6AB07D31}" presName="chevron1" presStyleLbl="sibTrans2D1" presStyleIdx="1" presStyleCnt="2" custLinFactNeighborX="-28073" custLinFactNeighborY="71"/>
      <dgm:spPr/>
    </dgm:pt>
    <dgm:pt modelId="{80C2A5FF-CE26-43FB-A944-33B70E31999D}" type="pres">
      <dgm:prSet presAssocID="{78482F5C-9EAF-4812-A7BF-D58F6AB07D31}" presName="spChevron1" presStyleCnt="0"/>
      <dgm:spPr/>
    </dgm:pt>
    <dgm:pt modelId="{BF14FC2B-7F78-4860-BD5B-E7B0F367754A}" type="pres">
      <dgm:prSet presAssocID="{47A6D479-51F6-447D-BE3B-8E5A9B36049A}" presName="last" presStyleCnt="0"/>
      <dgm:spPr/>
    </dgm:pt>
    <dgm:pt modelId="{F7E6AB19-EC10-4ACB-B0BE-2D24C4AFEEF1}" type="pres">
      <dgm:prSet presAssocID="{47A6D479-51F6-447D-BE3B-8E5A9B36049A}" presName="circleTx" presStyleLbl="node1" presStyleIdx="18" presStyleCnt="19"/>
      <dgm:spPr/>
      <dgm:t>
        <a:bodyPr/>
        <a:lstStyle/>
        <a:p>
          <a:endParaRPr lang="en-US"/>
        </a:p>
      </dgm:t>
    </dgm:pt>
    <dgm:pt modelId="{0E421C7A-3E68-47F4-A181-A443D6FE620B}" type="pres">
      <dgm:prSet presAssocID="{47A6D479-51F6-447D-BE3B-8E5A9B36049A}" presName="spN" presStyleCnt="0"/>
      <dgm:spPr/>
    </dgm:pt>
  </dgm:ptLst>
  <dgm:cxnLst>
    <dgm:cxn modelId="{2F00B0FF-D53A-4385-BBD4-596BE3B904FA}" type="presOf" srcId="{2BA8E8A2-0612-4C20-867B-4CD454EBBA25}" destId="{29EC9DF3-A77B-4946-8F50-CA64C424CAC0}" srcOrd="0" destOrd="0" presId="urn:microsoft.com/office/officeart/2009/3/layout/RandomtoResultProcess"/>
    <dgm:cxn modelId="{E6B5972D-54B0-4BE1-9AC4-5EDB912DD861}" srcId="{2BA8E8A2-0612-4C20-867B-4CD454EBBA25}" destId="{47A6D479-51F6-447D-BE3B-8E5A9B36049A}" srcOrd="2" destOrd="0" parTransId="{EAC6B660-7D30-4EEE-AEDB-8FD5317C4E68}" sibTransId="{17C2CC42-6F83-48D7-BE12-13699482A32C}"/>
    <dgm:cxn modelId="{1A202EB2-7BCA-4A81-A4AC-94F8411C2A1B}" srcId="{2BA8E8A2-0612-4C20-867B-4CD454EBBA25}" destId="{A3497075-0468-4DC9-8590-1A84743DFD5F}" srcOrd="0" destOrd="0" parTransId="{32EF87BF-4FDF-4F4E-A7E6-259084A2074F}" sibTransId="{475013D9-3625-4322-BA25-39CC250862B5}"/>
    <dgm:cxn modelId="{9820768F-DF1D-4ED3-8636-63B7197905A4}" type="presOf" srcId="{62F9AD87-F426-43B9-BEA2-FDEEC53F2F4D}" destId="{E1116F42-6074-457B-8D4B-5CDC1BF5CFCF}" srcOrd="0" destOrd="0" presId="urn:microsoft.com/office/officeart/2009/3/layout/RandomtoResultProcess"/>
    <dgm:cxn modelId="{E1EAF1D0-5546-42AD-BDB1-2DA25F403C1C}" type="presOf" srcId="{47A6D479-51F6-447D-BE3B-8E5A9B36049A}" destId="{F7E6AB19-EC10-4ACB-B0BE-2D24C4AFEEF1}" srcOrd="0" destOrd="0" presId="urn:microsoft.com/office/officeart/2009/3/layout/RandomtoResultProcess"/>
    <dgm:cxn modelId="{F161D463-E48C-4FD8-AB80-CA400673FE54}" srcId="{2BA8E8A2-0612-4C20-867B-4CD454EBBA25}" destId="{62F9AD87-F426-43B9-BEA2-FDEEC53F2F4D}" srcOrd="1" destOrd="0" parTransId="{D6D5507C-6C91-41B9-89AB-E669A69D6702}" sibTransId="{78482F5C-9EAF-4812-A7BF-D58F6AB07D31}"/>
    <dgm:cxn modelId="{223BBE1A-632C-419E-BA03-9F99EB7A6582}" type="presOf" srcId="{A3497075-0468-4DC9-8590-1A84743DFD5F}" destId="{CCEB4C2F-5100-4417-B6DD-C688E3A91D1A}" srcOrd="0" destOrd="0" presId="urn:microsoft.com/office/officeart/2009/3/layout/RandomtoResultProcess"/>
    <dgm:cxn modelId="{DD36F890-31A8-4C80-A681-34E6E67B807C}" type="presParOf" srcId="{29EC9DF3-A77B-4946-8F50-CA64C424CAC0}" destId="{8055D17E-EEBF-483D-9E53-90C6F511202B}" srcOrd="0" destOrd="0" presId="urn:microsoft.com/office/officeart/2009/3/layout/RandomtoResultProcess"/>
    <dgm:cxn modelId="{B6EC40EB-4611-47BA-A6C7-201AC2B331AE}" type="presParOf" srcId="{8055D17E-EEBF-483D-9E53-90C6F511202B}" destId="{CCEB4C2F-5100-4417-B6DD-C688E3A91D1A}" srcOrd="0" destOrd="0" presId="urn:microsoft.com/office/officeart/2009/3/layout/RandomtoResultProcess"/>
    <dgm:cxn modelId="{C75C4B7D-22A2-48E8-A392-565E618A5559}" type="presParOf" srcId="{8055D17E-EEBF-483D-9E53-90C6F511202B}" destId="{0F037E5D-50FB-4F89-87B5-6451FE1214AB}" srcOrd="1" destOrd="0" presId="urn:microsoft.com/office/officeart/2009/3/layout/RandomtoResultProcess"/>
    <dgm:cxn modelId="{ADE8A2B4-32CD-4DEA-9E00-9B32FAD34FAE}" type="presParOf" srcId="{8055D17E-EEBF-483D-9E53-90C6F511202B}" destId="{F4D2D845-B315-496D-8C8F-3CED03EC9F2C}" srcOrd="2" destOrd="0" presId="urn:microsoft.com/office/officeart/2009/3/layout/RandomtoResultProcess"/>
    <dgm:cxn modelId="{110E5498-ACC2-4F10-8537-7C5F6B23BE18}" type="presParOf" srcId="{8055D17E-EEBF-483D-9E53-90C6F511202B}" destId="{F1CB303B-744B-4B6C-B950-9D3D900356CF}" srcOrd="3" destOrd="0" presId="urn:microsoft.com/office/officeart/2009/3/layout/RandomtoResultProcess"/>
    <dgm:cxn modelId="{D754DD83-8282-4697-9AFB-C713FDBB5D23}" type="presParOf" srcId="{8055D17E-EEBF-483D-9E53-90C6F511202B}" destId="{CBF348CE-3FAF-4C91-9B3F-C1A2C5185892}" srcOrd="4" destOrd="0" presId="urn:microsoft.com/office/officeart/2009/3/layout/RandomtoResultProcess"/>
    <dgm:cxn modelId="{727131DC-C037-4E57-A7C9-333E9D7D6BCF}" type="presParOf" srcId="{8055D17E-EEBF-483D-9E53-90C6F511202B}" destId="{E219F40B-E215-4306-BFA1-BE273A434EFF}" srcOrd="5" destOrd="0" presId="urn:microsoft.com/office/officeart/2009/3/layout/RandomtoResultProcess"/>
    <dgm:cxn modelId="{2D350190-ABA9-4D20-8F56-D8DD5594244F}" type="presParOf" srcId="{8055D17E-EEBF-483D-9E53-90C6F511202B}" destId="{683300AF-4E60-49E4-AF70-6A92C0CC1BBD}" srcOrd="6" destOrd="0" presId="urn:microsoft.com/office/officeart/2009/3/layout/RandomtoResultProcess"/>
    <dgm:cxn modelId="{0A53EAEA-864D-45AD-BEF3-982E31A731A5}" type="presParOf" srcId="{8055D17E-EEBF-483D-9E53-90C6F511202B}" destId="{6C532824-B89C-4847-AAD1-04F4CFC0A89A}" srcOrd="7" destOrd="0" presId="urn:microsoft.com/office/officeart/2009/3/layout/RandomtoResultProcess"/>
    <dgm:cxn modelId="{0C3DD8E9-AE25-4BCE-B4AA-D5E66B6111FF}" type="presParOf" srcId="{8055D17E-EEBF-483D-9E53-90C6F511202B}" destId="{9AD8667B-A207-474E-8ECF-BB1CCF20416C}" srcOrd="8" destOrd="0" presId="urn:microsoft.com/office/officeart/2009/3/layout/RandomtoResultProcess"/>
    <dgm:cxn modelId="{D2B155DE-50F7-4DB0-8F12-9291288B64F1}" type="presParOf" srcId="{8055D17E-EEBF-483D-9E53-90C6F511202B}" destId="{7F2AB7AB-1E1F-4153-BD4D-B88BA9823721}" srcOrd="9" destOrd="0" presId="urn:microsoft.com/office/officeart/2009/3/layout/RandomtoResultProcess"/>
    <dgm:cxn modelId="{4A485D73-9DB2-4C35-A54A-FC804FA72CF3}" type="presParOf" srcId="{8055D17E-EEBF-483D-9E53-90C6F511202B}" destId="{1770499D-4E17-450A-9E74-CA0C0FEF24FB}" srcOrd="10" destOrd="0" presId="urn:microsoft.com/office/officeart/2009/3/layout/RandomtoResultProcess"/>
    <dgm:cxn modelId="{D0ADD0A2-EA54-4504-8465-FC84CA4EE1D7}" type="presParOf" srcId="{8055D17E-EEBF-483D-9E53-90C6F511202B}" destId="{EA712BE6-FAA3-4B87-8069-5B17D12DC7ED}" srcOrd="11" destOrd="0" presId="urn:microsoft.com/office/officeart/2009/3/layout/RandomtoResultProcess"/>
    <dgm:cxn modelId="{47632202-C801-4C52-AC09-FD8AEF8A6897}" type="presParOf" srcId="{8055D17E-EEBF-483D-9E53-90C6F511202B}" destId="{681FB264-3F98-420A-9C4C-EA940E2F3F52}" srcOrd="12" destOrd="0" presId="urn:microsoft.com/office/officeart/2009/3/layout/RandomtoResultProcess"/>
    <dgm:cxn modelId="{1140DA70-D465-41F9-B33E-FE61C1EB4C2F}" type="presParOf" srcId="{8055D17E-EEBF-483D-9E53-90C6F511202B}" destId="{EA2314A3-3349-461B-84BB-583EA20B5112}" srcOrd="13" destOrd="0" presId="urn:microsoft.com/office/officeart/2009/3/layout/RandomtoResultProcess"/>
    <dgm:cxn modelId="{3F91BF5C-2C9F-448D-8DFA-19B2EBF21000}" type="presParOf" srcId="{8055D17E-EEBF-483D-9E53-90C6F511202B}" destId="{5BE49D1C-FB62-441A-A3CB-77DF8E0392D8}" srcOrd="14" destOrd="0" presId="urn:microsoft.com/office/officeart/2009/3/layout/RandomtoResultProcess"/>
    <dgm:cxn modelId="{90B7922F-2AA1-4241-943F-7F2AF5704F1C}" type="presParOf" srcId="{8055D17E-EEBF-483D-9E53-90C6F511202B}" destId="{9F2D27DC-743E-42EC-8BF2-1E166C52229E}" srcOrd="15" destOrd="0" presId="urn:microsoft.com/office/officeart/2009/3/layout/RandomtoResultProcess"/>
    <dgm:cxn modelId="{9DBB8962-C249-40A5-97EF-F337FAFD12CE}" type="presParOf" srcId="{8055D17E-EEBF-483D-9E53-90C6F511202B}" destId="{C19BCB12-50DD-4405-A0F8-84B9DAF0DF12}" srcOrd="16" destOrd="0" presId="urn:microsoft.com/office/officeart/2009/3/layout/RandomtoResultProcess"/>
    <dgm:cxn modelId="{731F4D0E-1F5C-4D0E-8CC1-75E723B4B956}" type="presParOf" srcId="{8055D17E-EEBF-483D-9E53-90C6F511202B}" destId="{CE033A93-2425-4CDF-9643-5BFD0E7C341F}" srcOrd="17" destOrd="0" presId="urn:microsoft.com/office/officeart/2009/3/layout/RandomtoResultProcess"/>
    <dgm:cxn modelId="{FF644EF3-3411-4274-B56C-1B4A6BCA18ED}" type="presParOf" srcId="{8055D17E-EEBF-483D-9E53-90C6F511202B}" destId="{3A1147B8-97F6-470D-BE78-C8B484CDC83B}" srcOrd="18" destOrd="0" presId="urn:microsoft.com/office/officeart/2009/3/layout/RandomtoResultProcess"/>
    <dgm:cxn modelId="{DBF7C150-2CBB-4DAA-9BE9-134D9C4DEFED}" type="presParOf" srcId="{29EC9DF3-A77B-4946-8F50-CA64C424CAC0}" destId="{2AD63872-BA86-43CB-BFBC-E59B8CF577D4}" srcOrd="1" destOrd="0" presId="urn:microsoft.com/office/officeart/2009/3/layout/RandomtoResultProcess"/>
    <dgm:cxn modelId="{13F21D6D-2D45-42E0-9F3E-AEC3A8F64563}" type="presParOf" srcId="{2AD63872-BA86-43CB-BFBC-E59B8CF577D4}" destId="{0A7E5ADE-D9AD-4B18-A301-4F4DF5E8B816}" srcOrd="0" destOrd="0" presId="urn:microsoft.com/office/officeart/2009/3/layout/RandomtoResultProcess"/>
    <dgm:cxn modelId="{6196DB5D-65E8-4F2C-BA2F-DA635B75B5EB}" type="presParOf" srcId="{2AD63872-BA86-43CB-BFBC-E59B8CF577D4}" destId="{3F34378B-3310-4092-AE3A-CB25C8B6F7B2}" srcOrd="1" destOrd="0" presId="urn:microsoft.com/office/officeart/2009/3/layout/RandomtoResultProcess"/>
    <dgm:cxn modelId="{124F48D5-A49C-43AA-9FE3-1743C19BEB7E}" type="presParOf" srcId="{29EC9DF3-A77B-4946-8F50-CA64C424CAC0}" destId="{62D4293A-3C5C-490D-9D0F-0D27C9C8CD49}" srcOrd="2" destOrd="0" presId="urn:microsoft.com/office/officeart/2009/3/layout/RandomtoResultProcess"/>
    <dgm:cxn modelId="{ADE77790-7D6A-4A92-86C1-3A7774167761}" type="presParOf" srcId="{62D4293A-3C5C-490D-9D0F-0D27C9C8CD49}" destId="{E1116F42-6074-457B-8D4B-5CDC1BF5CFCF}" srcOrd="0" destOrd="0" presId="urn:microsoft.com/office/officeart/2009/3/layout/RandomtoResultProcess"/>
    <dgm:cxn modelId="{1ACBA15E-5C9B-4D1D-B9D3-FA80BC223413}" type="presParOf" srcId="{62D4293A-3C5C-490D-9D0F-0D27C9C8CD49}" destId="{2329C139-9F2C-41C9-9F02-E009C01600EF}" srcOrd="1" destOrd="0" presId="urn:microsoft.com/office/officeart/2009/3/layout/RandomtoResultProcess"/>
    <dgm:cxn modelId="{B18C0EB9-9BD4-462E-972E-3E3307E7EDC5}" type="presParOf" srcId="{29EC9DF3-A77B-4946-8F50-CA64C424CAC0}" destId="{2D628377-F893-44EB-A0D7-7B17859301B4}" srcOrd="3" destOrd="0" presId="urn:microsoft.com/office/officeart/2009/3/layout/RandomtoResultProcess"/>
    <dgm:cxn modelId="{17B7BD71-21E4-450C-A2BB-A7CA2A2C9CA4}" type="presParOf" srcId="{2D628377-F893-44EB-A0D7-7B17859301B4}" destId="{77D39B32-B143-48F1-93F3-429A02A59F0D}" srcOrd="0" destOrd="0" presId="urn:microsoft.com/office/officeart/2009/3/layout/RandomtoResultProcess"/>
    <dgm:cxn modelId="{6645DB7E-E587-4D03-A358-174106FE92D0}" type="presParOf" srcId="{2D628377-F893-44EB-A0D7-7B17859301B4}" destId="{80C2A5FF-CE26-43FB-A944-33B70E31999D}" srcOrd="1" destOrd="0" presId="urn:microsoft.com/office/officeart/2009/3/layout/RandomtoResultProcess"/>
    <dgm:cxn modelId="{BDB1611A-FB5F-4052-B959-30EC9B655246}" type="presParOf" srcId="{29EC9DF3-A77B-4946-8F50-CA64C424CAC0}" destId="{BF14FC2B-7F78-4860-BD5B-E7B0F367754A}" srcOrd="4" destOrd="0" presId="urn:microsoft.com/office/officeart/2009/3/layout/RandomtoResultProcess"/>
    <dgm:cxn modelId="{F2ED84AA-5195-420E-81FF-330C084509F0}" type="presParOf" srcId="{BF14FC2B-7F78-4860-BD5B-E7B0F367754A}" destId="{F7E6AB19-EC10-4ACB-B0BE-2D24C4AFEEF1}" srcOrd="0" destOrd="0" presId="urn:microsoft.com/office/officeart/2009/3/layout/RandomtoResultProcess"/>
    <dgm:cxn modelId="{1A0F6582-C287-4E28-9FD3-CEA38E451D48}" type="presParOf" srcId="{BF14FC2B-7F78-4860-BD5B-E7B0F367754A}" destId="{0E421C7A-3E68-47F4-A181-A443D6FE620B}"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FCA008-AA5F-4F10-BC04-4EBCFF641215}"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30703108-7A87-40A7-B8EB-83544BE02E14}">
      <dgm:prSet phldrT="[Text]" custT="1"/>
      <dgm:spPr/>
      <dgm:t>
        <a:bodyPr/>
        <a:lstStyle/>
        <a:p>
          <a:pPr algn="ctr"/>
          <a:r>
            <a:rPr lang="en-US" sz="1600" b="1" dirty="0" smtClean="0">
              <a:latin typeface="Arial" pitchFamily="34" charset="0"/>
              <a:cs typeface="Arial" pitchFamily="34" charset="0"/>
            </a:rPr>
            <a:t>Overall Measures</a:t>
          </a:r>
          <a:endParaRPr lang="en-US" sz="1600" b="1" dirty="0">
            <a:latin typeface="Arial" pitchFamily="34" charset="0"/>
            <a:cs typeface="Arial" pitchFamily="34" charset="0"/>
          </a:endParaRPr>
        </a:p>
      </dgm:t>
    </dgm:pt>
    <dgm:pt modelId="{127ECE5F-8CF2-44E2-B98C-CB7C2E59503F}" type="parTrans" cxnId="{914FB487-CC8C-4A74-AEAC-81AD18760BDC}">
      <dgm:prSet/>
      <dgm:spPr/>
      <dgm:t>
        <a:bodyPr/>
        <a:lstStyle/>
        <a:p>
          <a:endParaRPr lang="en-US"/>
        </a:p>
      </dgm:t>
    </dgm:pt>
    <dgm:pt modelId="{3928D3EB-C823-4483-95DD-F74787487DC2}" type="sibTrans" cxnId="{914FB487-CC8C-4A74-AEAC-81AD18760BDC}">
      <dgm:prSet/>
      <dgm:spPr/>
      <dgm:t>
        <a:bodyPr/>
        <a:lstStyle/>
        <a:p>
          <a:endParaRPr lang="en-US"/>
        </a:p>
      </dgm:t>
    </dgm:pt>
    <dgm:pt modelId="{9BD02003-DC45-4F0D-85E8-F39D34000C80}">
      <dgm:prSet phldrT="[Text]" custT="1"/>
      <dgm:spPr/>
      <dgm:t>
        <a:bodyPr anchor="ctr"/>
        <a:lstStyle/>
        <a:p>
          <a:pPr algn="ctr">
            <a:lnSpc>
              <a:spcPct val="100000"/>
            </a:lnSpc>
          </a:pPr>
          <a:r>
            <a:rPr lang="en-US" sz="1600" b="1" dirty="0" smtClean="0">
              <a:latin typeface="Arial" pitchFamily="34" charset="0"/>
              <a:cs typeface="Arial" pitchFamily="34" charset="0"/>
            </a:rPr>
            <a:t>Behavior Specific Indices</a:t>
          </a:r>
          <a:endParaRPr lang="en-US" sz="1600" b="1" dirty="0">
            <a:latin typeface="Arial" pitchFamily="34" charset="0"/>
            <a:cs typeface="Arial" pitchFamily="34" charset="0"/>
          </a:endParaRPr>
        </a:p>
      </dgm:t>
    </dgm:pt>
    <dgm:pt modelId="{ED0D95AB-F7A0-4AF2-89DB-F324D451FF73}" type="parTrans" cxnId="{A0C70F87-92E0-4949-9E72-CC6558F6FB36}">
      <dgm:prSet/>
      <dgm:spPr/>
      <dgm:t>
        <a:bodyPr/>
        <a:lstStyle/>
        <a:p>
          <a:endParaRPr lang="en-US"/>
        </a:p>
      </dgm:t>
    </dgm:pt>
    <dgm:pt modelId="{0DA774A5-5033-4F47-A267-9675C4F5D99F}" type="sibTrans" cxnId="{A0C70F87-92E0-4949-9E72-CC6558F6FB36}">
      <dgm:prSet/>
      <dgm:spPr/>
      <dgm:t>
        <a:bodyPr/>
        <a:lstStyle/>
        <a:p>
          <a:endParaRPr lang="en-US"/>
        </a:p>
      </dgm:t>
    </dgm:pt>
    <dgm:pt modelId="{862F564A-F30E-4FD2-8A69-4B7173205721}">
      <dgm:prSet phldrT="[Text]" custT="1"/>
      <dgm:spPr/>
      <dgm:t>
        <a:bodyPr/>
        <a:lstStyle/>
        <a:p>
          <a:r>
            <a:rPr lang="en-US" sz="1600" b="1" dirty="0" smtClean="0">
              <a:latin typeface="Arial" pitchFamily="34" charset="0"/>
              <a:cs typeface="Arial" pitchFamily="34" charset="0"/>
            </a:rPr>
            <a:t>Intent to Stay</a:t>
          </a:r>
          <a:endParaRPr lang="en-US" sz="1600" dirty="0">
            <a:latin typeface="Arial" pitchFamily="34" charset="0"/>
            <a:cs typeface="Arial" pitchFamily="34" charset="0"/>
          </a:endParaRPr>
        </a:p>
      </dgm:t>
    </dgm:pt>
    <dgm:pt modelId="{739E620C-AD47-45C7-B2C3-2007AE2A338F}" type="parTrans" cxnId="{A2E38815-719C-48DA-9612-AC17BFEB6617}">
      <dgm:prSet/>
      <dgm:spPr/>
      <dgm:t>
        <a:bodyPr/>
        <a:lstStyle/>
        <a:p>
          <a:endParaRPr lang="en-US"/>
        </a:p>
      </dgm:t>
    </dgm:pt>
    <dgm:pt modelId="{AE5AE3D5-D875-49CD-A5D5-986A50FCEF73}" type="sibTrans" cxnId="{A2E38815-719C-48DA-9612-AC17BFEB6617}">
      <dgm:prSet/>
      <dgm:spPr/>
      <dgm:t>
        <a:bodyPr/>
        <a:lstStyle/>
        <a:p>
          <a:endParaRPr lang="en-US"/>
        </a:p>
      </dgm:t>
    </dgm:pt>
    <dgm:pt modelId="{0D158250-C69B-40F9-95A8-C8A34359C3A3}">
      <dgm:prSet custT="1"/>
      <dgm:spPr/>
      <dgm:t>
        <a:bodyPr/>
        <a:lstStyle/>
        <a:p>
          <a:r>
            <a:rPr lang="en-US" sz="1600" b="1" dirty="0" smtClean="0">
              <a:latin typeface="Arial" pitchFamily="34" charset="0"/>
              <a:cs typeface="Arial" pitchFamily="34" charset="0"/>
            </a:rPr>
            <a:t>Overall Satisfaction</a:t>
          </a:r>
        </a:p>
      </dgm:t>
    </dgm:pt>
    <dgm:pt modelId="{4C0B0CB6-975C-4C7A-BB69-1B87B2F18801}" type="parTrans" cxnId="{D885131A-EEF0-4068-A1DE-77D05EF80D07}">
      <dgm:prSet/>
      <dgm:spPr/>
      <dgm:t>
        <a:bodyPr/>
        <a:lstStyle/>
        <a:p>
          <a:endParaRPr lang="en-US"/>
        </a:p>
      </dgm:t>
    </dgm:pt>
    <dgm:pt modelId="{A2B9A625-6DFF-47FE-9853-55CB725A30B8}" type="sibTrans" cxnId="{D885131A-EEF0-4068-A1DE-77D05EF80D07}">
      <dgm:prSet/>
      <dgm:spPr/>
      <dgm:t>
        <a:bodyPr/>
        <a:lstStyle/>
        <a:p>
          <a:endParaRPr lang="en-US"/>
        </a:p>
      </dgm:t>
    </dgm:pt>
    <dgm:pt modelId="{524BDF47-872B-4850-AA4D-548287F6C39C}">
      <dgm:prSet custT="1"/>
      <dgm:spPr/>
      <dgm:t>
        <a:bodyPr/>
        <a:lstStyle/>
        <a:p>
          <a:r>
            <a:rPr lang="en-US" sz="1600" b="1" dirty="0" smtClean="0">
              <a:latin typeface="Arial" pitchFamily="34" charset="0"/>
              <a:cs typeface="Arial" pitchFamily="34" charset="0"/>
            </a:rPr>
            <a:t>Satisfaction Change</a:t>
          </a:r>
        </a:p>
      </dgm:t>
    </dgm:pt>
    <dgm:pt modelId="{04622B2C-0BBA-4027-8C97-55CAB2F2CDD2}" type="parTrans" cxnId="{36C259D8-08F6-4153-AA81-6E09BC154996}">
      <dgm:prSet/>
      <dgm:spPr/>
      <dgm:t>
        <a:bodyPr/>
        <a:lstStyle/>
        <a:p>
          <a:endParaRPr lang="en-US"/>
        </a:p>
      </dgm:t>
    </dgm:pt>
    <dgm:pt modelId="{9CB496B9-7D20-44E0-84CC-4D63895A3D73}" type="sibTrans" cxnId="{36C259D8-08F6-4153-AA81-6E09BC154996}">
      <dgm:prSet/>
      <dgm:spPr/>
      <dgm:t>
        <a:bodyPr/>
        <a:lstStyle/>
        <a:p>
          <a:endParaRPr lang="en-US"/>
        </a:p>
      </dgm:t>
    </dgm:pt>
    <dgm:pt modelId="{DC1B39FB-39EE-49E7-A8F9-07638902FCF7}">
      <dgm:prSet custT="1"/>
      <dgm:spPr/>
      <dgm:t>
        <a:bodyPr/>
        <a:lstStyle/>
        <a:p>
          <a:r>
            <a:rPr lang="en-US" sz="1600" b="1" dirty="0" smtClean="0">
              <a:latin typeface="Arial" pitchFamily="34" charset="0"/>
              <a:cs typeface="Arial" pitchFamily="34" charset="0"/>
            </a:rPr>
            <a:t>Employee Net Promoter Score (ENPS)</a:t>
          </a:r>
          <a:endParaRPr lang="en-US" sz="1600" b="1" dirty="0">
            <a:latin typeface="Arial" pitchFamily="34" charset="0"/>
            <a:cs typeface="Arial" pitchFamily="34" charset="0"/>
          </a:endParaRPr>
        </a:p>
      </dgm:t>
    </dgm:pt>
    <dgm:pt modelId="{A2098BF1-D379-4220-A8D5-765E5150A508}" type="parTrans" cxnId="{55834879-CA51-42A3-B847-3F73DA0F6663}">
      <dgm:prSet/>
      <dgm:spPr/>
      <dgm:t>
        <a:bodyPr/>
        <a:lstStyle/>
        <a:p>
          <a:endParaRPr lang="en-US"/>
        </a:p>
      </dgm:t>
    </dgm:pt>
    <dgm:pt modelId="{D856805E-AB02-4B88-87EC-0849E00F8268}" type="sibTrans" cxnId="{55834879-CA51-42A3-B847-3F73DA0F6663}">
      <dgm:prSet/>
      <dgm:spPr/>
      <dgm:t>
        <a:bodyPr/>
        <a:lstStyle/>
        <a:p>
          <a:endParaRPr lang="en-US"/>
        </a:p>
      </dgm:t>
    </dgm:pt>
    <dgm:pt modelId="{092A0FFC-E3FA-484D-828B-3215E301F039}">
      <dgm:prSet phldrT="[Text]" custT="1"/>
      <dgm:spPr/>
      <dgm:t>
        <a:bodyPr/>
        <a:lstStyle/>
        <a:p>
          <a:r>
            <a:rPr lang="en-US" sz="1600" b="1" dirty="0" smtClean="0">
              <a:latin typeface="Arial" pitchFamily="34" charset="0"/>
              <a:cs typeface="Arial" pitchFamily="34" charset="0"/>
            </a:rPr>
            <a:t>Leader (LEI)</a:t>
          </a:r>
          <a:endParaRPr lang="en-US" sz="1600" dirty="0">
            <a:latin typeface="Arial" pitchFamily="34" charset="0"/>
            <a:cs typeface="Arial" pitchFamily="34" charset="0"/>
          </a:endParaRPr>
        </a:p>
      </dgm:t>
    </dgm:pt>
    <dgm:pt modelId="{CD4EA3E0-247E-42A9-80F3-EDADB63DDBAF}" type="parTrans" cxnId="{58B06D6C-2374-40BF-9B25-8E40AF5EC1F3}">
      <dgm:prSet/>
      <dgm:spPr/>
      <dgm:t>
        <a:bodyPr/>
        <a:lstStyle/>
        <a:p>
          <a:endParaRPr lang="en-US"/>
        </a:p>
      </dgm:t>
    </dgm:pt>
    <dgm:pt modelId="{58C48700-F227-49A8-8B64-558FD5C665ED}" type="sibTrans" cxnId="{58B06D6C-2374-40BF-9B25-8E40AF5EC1F3}">
      <dgm:prSet/>
      <dgm:spPr/>
      <dgm:t>
        <a:bodyPr/>
        <a:lstStyle/>
        <a:p>
          <a:endParaRPr lang="en-US"/>
        </a:p>
      </dgm:t>
    </dgm:pt>
    <dgm:pt modelId="{F53710BD-D4EA-487B-9E31-F5356EB46EAD}">
      <dgm:prSet custT="1"/>
      <dgm:spPr/>
      <dgm:t>
        <a:bodyPr/>
        <a:lstStyle/>
        <a:p>
          <a:r>
            <a:rPr lang="en-US" sz="1600" b="1" dirty="0" smtClean="0">
              <a:latin typeface="Arial" pitchFamily="34" charset="0"/>
              <a:cs typeface="Arial" pitchFamily="34" charset="0"/>
            </a:rPr>
            <a:t>Organization (OEI)</a:t>
          </a:r>
        </a:p>
      </dgm:t>
    </dgm:pt>
    <dgm:pt modelId="{7CE8F961-6161-4B11-8C71-18429EA61CFD}" type="parTrans" cxnId="{E86D0FF0-9402-4590-9EAB-56A6C18C5E21}">
      <dgm:prSet/>
      <dgm:spPr/>
      <dgm:t>
        <a:bodyPr/>
        <a:lstStyle/>
        <a:p>
          <a:endParaRPr lang="en-US"/>
        </a:p>
      </dgm:t>
    </dgm:pt>
    <dgm:pt modelId="{6B49251A-33A9-4756-807E-99250C445A06}" type="sibTrans" cxnId="{E86D0FF0-9402-4590-9EAB-56A6C18C5E21}">
      <dgm:prSet/>
      <dgm:spPr/>
      <dgm:t>
        <a:bodyPr/>
        <a:lstStyle/>
        <a:p>
          <a:endParaRPr lang="en-US"/>
        </a:p>
      </dgm:t>
    </dgm:pt>
    <dgm:pt modelId="{20D7A484-6B91-4ED4-B7AC-A29365C2C832}">
      <dgm:prSet custT="1"/>
      <dgm:spPr/>
      <dgm:t>
        <a:bodyPr/>
        <a:lstStyle/>
        <a:p>
          <a:r>
            <a:rPr lang="en-US" sz="1600" b="1" dirty="0" smtClean="0">
              <a:latin typeface="Arial" pitchFamily="34" charset="0"/>
              <a:cs typeface="Arial" pitchFamily="34" charset="0"/>
            </a:rPr>
            <a:t>Job/Career (JEI)</a:t>
          </a:r>
        </a:p>
      </dgm:t>
    </dgm:pt>
    <dgm:pt modelId="{5FE4849F-20D0-45A9-86D0-02C4CD89EADC}" type="parTrans" cxnId="{0AB8FAB9-AE7F-422C-B294-E8A983EFC6E6}">
      <dgm:prSet/>
      <dgm:spPr/>
      <dgm:t>
        <a:bodyPr/>
        <a:lstStyle/>
        <a:p>
          <a:endParaRPr lang="en-US"/>
        </a:p>
      </dgm:t>
    </dgm:pt>
    <dgm:pt modelId="{C6084A10-92CE-4FB8-8E21-B14EE85F78D7}" type="sibTrans" cxnId="{0AB8FAB9-AE7F-422C-B294-E8A983EFC6E6}">
      <dgm:prSet/>
      <dgm:spPr/>
      <dgm:t>
        <a:bodyPr/>
        <a:lstStyle/>
        <a:p>
          <a:endParaRPr lang="en-US"/>
        </a:p>
      </dgm:t>
    </dgm:pt>
    <dgm:pt modelId="{D6BE6546-3F40-44B3-A688-3B7A75B06F68}">
      <dgm:prSet custT="1"/>
      <dgm:spPr/>
      <dgm:t>
        <a:bodyPr/>
        <a:lstStyle/>
        <a:p>
          <a:r>
            <a:rPr lang="en-US" sz="1600" b="1" dirty="0" smtClean="0">
              <a:latin typeface="Arial" pitchFamily="34" charset="0"/>
              <a:cs typeface="Arial" pitchFamily="34" charset="0"/>
            </a:rPr>
            <a:t>Co-worker (CEI)</a:t>
          </a:r>
          <a:endParaRPr lang="en-US" sz="1600" b="1" dirty="0">
            <a:latin typeface="Arial" pitchFamily="34" charset="0"/>
            <a:cs typeface="Arial" pitchFamily="34" charset="0"/>
          </a:endParaRPr>
        </a:p>
      </dgm:t>
    </dgm:pt>
    <dgm:pt modelId="{21A078AC-725D-4B82-929D-5067A78ED87A}" type="parTrans" cxnId="{3B784DA9-94EC-4D88-9AAF-43BB76570CEE}">
      <dgm:prSet/>
      <dgm:spPr/>
      <dgm:t>
        <a:bodyPr/>
        <a:lstStyle/>
        <a:p>
          <a:endParaRPr lang="en-US"/>
        </a:p>
      </dgm:t>
    </dgm:pt>
    <dgm:pt modelId="{719C3AF5-D235-4935-97F9-A9715AB84C97}" type="sibTrans" cxnId="{3B784DA9-94EC-4D88-9AAF-43BB76570CEE}">
      <dgm:prSet/>
      <dgm:spPr/>
      <dgm:t>
        <a:bodyPr/>
        <a:lstStyle/>
        <a:p>
          <a:endParaRPr lang="en-US"/>
        </a:p>
      </dgm:t>
    </dgm:pt>
    <dgm:pt modelId="{34376B84-7EA8-47F7-931D-745027AE3709}">
      <dgm:prSet phldrT="[Text]" custT="1"/>
      <dgm:spPr/>
      <dgm:t>
        <a:bodyPr/>
        <a:lstStyle/>
        <a:p>
          <a:r>
            <a:rPr lang="en-US" sz="1600" b="1" dirty="0" smtClean="0">
              <a:latin typeface="Arial" pitchFamily="34" charset="0"/>
              <a:cs typeface="Arial" pitchFamily="34" charset="0"/>
            </a:rPr>
            <a:t>Join Factors</a:t>
          </a:r>
          <a:endParaRPr lang="en-US" sz="1600" dirty="0">
            <a:latin typeface="Arial" pitchFamily="34" charset="0"/>
            <a:cs typeface="Arial" pitchFamily="34" charset="0"/>
          </a:endParaRPr>
        </a:p>
      </dgm:t>
    </dgm:pt>
    <dgm:pt modelId="{42D7C4DE-CB28-4FCD-8F45-000FEF475D8D}" type="parTrans" cxnId="{CFB15F29-A1B8-48C9-AACB-9671FC49BFF9}">
      <dgm:prSet/>
      <dgm:spPr/>
      <dgm:t>
        <a:bodyPr/>
        <a:lstStyle/>
        <a:p>
          <a:endParaRPr lang="en-US"/>
        </a:p>
      </dgm:t>
    </dgm:pt>
    <dgm:pt modelId="{17E316E0-B5D8-41BD-8362-0B438E48B9AB}" type="sibTrans" cxnId="{CFB15F29-A1B8-48C9-AACB-9671FC49BFF9}">
      <dgm:prSet/>
      <dgm:spPr/>
      <dgm:t>
        <a:bodyPr/>
        <a:lstStyle/>
        <a:p>
          <a:endParaRPr lang="en-US"/>
        </a:p>
      </dgm:t>
    </dgm:pt>
    <dgm:pt modelId="{150A2FC4-16DF-4756-8208-EF90D14B4720}" type="pres">
      <dgm:prSet presAssocID="{C1FCA008-AA5F-4F10-BC04-4EBCFF641215}" presName="linear" presStyleCnt="0">
        <dgm:presLayoutVars>
          <dgm:dir/>
          <dgm:animLvl val="lvl"/>
          <dgm:resizeHandles val="exact"/>
        </dgm:presLayoutVars>
      </dgm:prSet>
      <dgm:spPr/>
      <dgm:t>
        <a:bodyPr/>
        <a:lstStyle/>
        <a:p>
          <a:endParaRPr lang="en-US"/>
        </a:p>
      </dgm:t>
    </dgm:pt>
    <dgm:pt modelId="{B83BDBFC-68C9-4F17-8B67-455AC02B8448}" type="pres">
      <dgm:prSet presAssocID="{30703108-7A87-40A7-B8EB-83544BE02E14}" presName="parentLin" presStyleCnt="0"/>
      <dgm:spPr/>
    </dgm:pt>
    <dgm:pt modelId="{8B4B10BC-BDB0-44B6-ADBF-5BF04E1EEC9E}" type="pres">
      <dgm:prSet presAssocID="{30703108-7A87-40A7-B8EB-83544BE02E14}" presName="parentLeftMargin" presStyleLbl="node1" presStyleIdx="0" presStyleCnt="2"/>
      <dgm:spPr/>
      <dgm:t>
        <a:bodyPr/>
        <a:lstStyle/>
        <a:p>
          <a:endParaRPr lang="en-US"/>
        </a:p>
      </dgm:t>
    </dgm:pt>
    <dgm:pt modelId="{0926C6CE-5D14-49FE-AC76-DA4A31AE0F7F}" type="pres">
      <dgm:prSet presAssocID="{30703108-7A87-40A7-B8EB-83544BE02E14}" presName="parentText" presStyleLbl="node1" presStyleIdx="0" presStyleCnt="2" custLinFactX="7143" custLinFactY="200000" custLinFactNeighborX="100000" custLinFactNeighborY="270221">
        <dgm:presLayoutVars>
          <dgm:chMax val="0"/>
          <dgm:bulletEnabled val="1"/>
        </dgm:presLayoutVars>
      </dgm:prSet>
      <dgm:spPr/>
      <dgm:t>
        <a:bodyPr/>
        <a:lstStyle/>
        <a:p>
          <a:endParaRPr lang="en-US"/>
        </a:p>
      </dgm:t>
    </dgm:pt>
    <dgm:pt modelId="{39FA1126-85CF-443D-B200-719D2FF362C7}" type="pres">
      <dgm:prSet presAssocID="{30703108-7A87-40A7-B8EB-83544BE02E14}" presName="negativeSpace" presStyleCnt="0"/>
      <dgm:spPr/>
    </dgm:pt>
    <dgm:pt modelId="{FE36102E-B697-48DF-B70A-D33DEF05F2E0}" type="pres">
      <dgm:prSet presAssocID="{30703108-7A87-40A7-B8EB-83544BE02E14}" presName="childText" presStyleLbl="conFgAcc1" presStyleIdx="0" presStyleCnt="2" custLinFactY="81768" custLinFactNeighborY="100000">
        <dgm:presLayoutVars>
          <dgm:bulletEnabled val="1"/>
        </dgm:presLayoutVars>
      </dgm:prSet>
      <dgm:spPr>
        <a:prstGeom prst="roundRect">
          <a:avLst/>
        </a:prstGeom>
      </dgm:spPr>
      <dgm:t>
        <a:bodyPr/>
        <a:lstStyle/>
        <a:p>
          <a:endParaRPr lang="en-US"/>
        </a:p>
      </dgm:t>
    </dgm:pt>
    <dgm:pt modelId="{062B9E04-6373-4F0B-9D4D-DAE88E2389E1}" type="pres">
      <dgm:prSet presAssocID="{3928D3EB-C823-4483-95DD-F74787487DC2}" presName="spaceBetweenRectangles" presStyleCnt="0"/>
      <dgm:spPr/>
    </dgm:pt>
    <dgm:pt modelId="{D2A22099-A6D1-40FD-B6BF-A67871D632EB}" type="pres">
      <dgm:prSet presAssocID="{9BD02003-DC45-4F0D-85E8-F39D34000C80}" presName="parentLin" presStyleCnt="0"/>
      <dgm:spPr/>
    </dgm:pt>
    <dgm:pt modelId="{6EBCC586-80C0-4754-B702-5EC090EBB80A}" type="pres">
      <dgm:prSet presAssocID="{9BD02003-DC45-4F0D-85E8-F39D34000C80}" presName="parentLeftMargin" presStyleLbl="node1" presStyleIdx="0" presStyleCnt="2"/>
      <dgm:spPr/>
      <dgm:t>
        <a:bodyPr/>
        <a:lstStyle/>
        <a:p>
          <a:endParaRPr lang="en-US"/>
        </a:p>
      </dgm:t>
    </dgm:pt>
    <dgm:pt modelId="{C36F6DCC-998D-40A8-A67C-DE974F22CD4D}" type="pres">
      <dgm:prSet presAssocID="{9BD02003-DC45-4F0D-85E8-F39D34000C80}" presName="parentText" presStyleLbl="node1" presStyleIdx="1" presStyleCnt="2" custLinFactX="8676" custLinFactY="-353034" custLinFactNeighborX="100000" custLinFactNeighborY="-400000">
        <dgm:presLayoutVars>
          <dgm:chMax val="0"/>
          <dgm:bulletEnabled val="1"/>
        </dgm:presLayoutVars>
      </dgm:prSet>
      <dgm:spPr/>
      <dgm:t>
        <a:bodyPr/>
        <a:lstStyle/>
        <a:p>
          <a:endParaRPr lang="en-US"/>
        </a:p>
      </dgm:t>
    </dgm:pt>
    <dgm:pt modelId="{51AF99C7-C289-4D4A-9093-1A60FFCECFAD}" type="pres">
      <dgm:prSet presAssocID="{9BD02003-DC45-4F0D-85E8-F39D34000C80}" presName="negativeSpace" presStyleCnt="0"/>
      <dgm:spPr/>
    </dgm:pt>
    <dgm:pt modelId="{F8539082-DC1A-4C9A-AF00-668D1446B65B}" type="pres">
      <dgm:prSet presAssocID="{9BD02003-DC45-4F0D-85E8-F39D34000C80}" presName="childText" presStyleLbl="conFgAcc1" presStyleIdx="1" presStyleCnt="2" custLinFactY="-130875" custLinFactNeighborY="-200000">
        <dgm:presLayoutVars>
          <dgm:bulletEnabled val="1"/>
        </dgm:presLayoutVars>
      </dgm:prSet>
      <dgm:spPr>
        <a:prstGeom prst="roundRect">
          <a:avLst/>
        </a:prstGeom>
      </dgm:spPr>
      <dgm:t>
        <a:bodyPr/>
        <a:lstStyle/>
        <a:p>
          <a:endParaRPr lang="en-US"/>
        </a:p>
      </dgm:t>
    </dgm:pt>
  </dgm:ptLst>
  <dgm:cxnLst>
    <dgm:cxn modelId="{E6465CF4-AE1A-49AC-9940-35AD2BCEBBCD}" type="presOf" srcId="{524BDF47-872B-4850-AA4D-548287F6C39C}" destId="{FE36102E-B697-48DF-B70A-D33DEF05F2E0}" srcOrd="0" destOrd="3" presId="urn:microsoft.com/office/officeart/2005/8/layout/list1"/>
    <dgm:cxn modelId="{A2E38815-719C-48DA-9612-AC17BFEB6617}" srcId="{30703108-7A87-40A7-B8EB-83544BE02E14}" destId="{862F564A-F30E-4FD2-8A69-4B7173205721}" srcOrd="1" destOrd="0" parTransId="{739E620C-AD47-45C7-B2C3-2007AE2A338F}" sibTransId="{AE5AE3D5-D875-49CD-A5D5-986A50FCEF73}"/>
    <dgm:cxn modelId="{914FB487-CC8C-4A74-AEAC-81AD18760BDC}" srcId="{C1FCA008-AA5F-4F10-BC04-4EBCFF641215}" destId="{30703108-7A87-40A7-B8EB-83544BE02E14}" srcOrd="0" destOrd="0" parTransId="{127ECE5F-8CF2-44E2-B98C-CB7C2E59503F}" sibTransId="{3928D3EB-C823-4483-95DD-F74787487DC2}"/>
    <dgm:cxn modelId="{A0C70F87-92E0-4949-9E72-CC6558F6FB36}" srcId="{C1FCA008-AA5F-4F10-BC04-4EBCFF641215}" destId="{9BD02003-DC45-4F0D-85E8-F39D34000C80}" srcOrd="1" destOrd="0" parTransId="{ED0D95AB-F7A0-4AF2-89DB-F324D451FF73}" sibTransId="{0DA774A5-5033-4F47-A267-9675C4F5D99F}"/>
    <dgm:cxn modelId="{616A7859-C7C6-4DA2-A54F-47B98B807399}" type="presOf" srcId="{30703108-7A87-40A7-B8EB-83544BE02E14}" destId="{8B4B10BC-BDB0-44B6-ADBF-5BF04E1EEC9E}" srcOrd="0" destOrd="0" presId="urn:microsoft.com/office/officeart/2005/8/layout/list1"/>
    <dgm:cxn modelId="{C1CBEFC1-419E-47CB-BA23-B9F82BA4BAD2}" type="presOf" srcId="{9BD02003-DC45-4F0D-85E8-F39D34000C80}" destId="{6EBCC586-80C0-4754-B702-5EC090EBB80A}" srcOrd="0" destOrd="0" presId="urn:microsoft.com/office/officeart/2005/8/layout/list1"/>
    <dgm:cxn modelId="{B3A86F34-50D5-477D-B801-CC5ECA893088}" type="presOf" srcId="{30703108-7A87-40A7-B8EB-83544BE02E14}" destId="{0926C6CE-5D14-49FE-AC76-DA4A31AE0F7F}" srcOrd="1" destOrd="0" presId="urn:microsoft.com/office/officeart/2005/8/layout/list1"/>
    <dgm:cxn modelId="{58B06D6C-2374-40BF-9B25-8E40AF5EC1F3}" srcId="{9BD02003-DC45-4F0D-85E8-F39D34000C80}" destId="{092A0FFC-E3FA-484D-828B-3215E301F039}" srcOrd="0" destOrd="0" parTransId="{CD4EA3E0-247E-42A9-80F3-EDADB63DDBAF}" sibTransId="{58C48700-F227-49A8-8B64-558FD5C665ED}"/>
    <dgm:cxn modelId="{04EB17E8-C79D-45F7-935D-8E9B7163E402}" type="presOf" srcId="{092A0FFC-E3FA-484D-828B-3215E301F039}" destId="{F8539082-DC1A-4C9A-AF00-668D1446B65B}" srcOrd="0" destOrd="0" presId="urn:microsoft.com/office/officeart/2005/8/layout/list1"/>
    <dgm:cxn modelId="{F2763E67-42C3-4D8E-A00F-F33BB9CE6839}" type="presOf" srcId="{F53710BD-D4EA-487B-9E31-F5356EB46EAD}" destId="{F8539082-DC1A-4C9A-AF00-668D1446B65B}" srcOrd="0" destOrd="1" presId="urn:microsoft.com/office/officeart/2005/8/layout/list1"/>
    <dgm:cxn modelId="{CFB15F29-A1B8-48C9-AACB-9671FC49BFF9}" srcId="{30703108-7A87-40A7-B8EB-83544BE02E14}" destId="{34376B84-7EA8-47F7-931D-745027AE3709}" srcOrd="0" destOrd="0" parTransId="{42D7C4DE-CB28-4FCD-8F45-000FEF475D8D}" sibTransId="{17E316E0-B5D8-41BD-8362-0B438E48B9AB}"/>
    <dgm:cxn modelId="{3B784DA9-94EC-4D88-9AAF-43BB76570CEE}" srcId="{9BD02003-DC45-4F0D-85E8-F39D34000C80}" destId="{D6BE6546-3F40-44B3-A688-3B7A75B06F68}" srcOrd="3" destOrd="0" parTransId="{21A078AC-725D-4B82-929D-5067A78ED87A}" sibTransId="{719C3AF5-D235-4935-97F9-A9715AB84C97}"/>
    <dgm:cxn modelId="{2A40E2FE-DD7B-4CD1-BDE3-62D577DE6C23}" type="presOf" srcId="{0D158250-C69B-40F9-95A8-C8A34359C3A3}" destId="{FE36102E-B697-48DF-B70A-D33DEF05F2E0}" srcOrd="0" destOrd="2" presId="urn:microsoft.com/office/officeart/2005/8/layout/list1"/>
    <dgm:cxn modelId="{FE5A1366-FDEA-4DFC-B266-D0AE7090DB97}" type="presOf" srcId="{20D7A484-6B91-4ED4-B7AC-A29365C2C832}" destId="{F8539082-DC1A-4C9A-AF00-668D1446B65B}" srcOrd="0" destOrd="2" presId="urn:microsoft.com/office/officeart/2005/8/layout/list1"/>
    <dgm:cxn modelId="{CDBFD175-DDB1-407A-AE04-78A04064FDC7}" type="presOf" srcId="{34376B84-7EA8-47F7-931D-745027AE3709}" destId="{FE36102E-B697-48DF-B70A-D33DEF05F2E0}" srcOrd="0" destOrd="0" presId="urn:microsoft.com/office/officeart/2005/8/layout/list1"/>
    <dgm:cxn modelId="{4B380D04-764F-4ACA-B81F-641549F09D56}" type="presOf" srcId="{862F564A-F30E-4FD2-8A69-4B7173205721}" destId="{FE36102E-B697-48DF-B70A-D33DEF05F2E0}" srcOrd="0" destOrd="1" presId="urn:microsoft.com/office/officeart/2005/8/layout/list1"/>
    <dgm:cxn modelId="{9B98F47C-D126-459A-8B2F-E3B1573795C1}" type="presOf" srcId="{D6BE6546-3F40-44B3-A688-3B7A75B06F68}" destId="{F8539082-DC1A-4C9A-AF00-668D1446B65B}" srcOrd="0" destOrd="3" presId="urn:microsoft.com/office/officeart/2005/8/layout/list1"/>
    <dgm:cxn modelId="{55834879-CA51-42A3-B847-3F73DA0F6663}" srcId="{30703108-7A87-40A7-B8EB-83544BE02E14}" destId="{DC1B39FB-39EE-49E7-A8F9-07638902FCF7}" srcOrd="4" destOrd="0" parTransId="{A2098BF1-D379-4220-A8D5-765E5150A508}" sibTransId="{D856805E-AB02-4B88-87EC-0849E00F8268}"/>
    <dgm:cxn modelId="{A278D06B-1E37-4B78-9C9D-2C8D4FFC30A6}" type="presOf" srcId="{DC1B39FB-39EE-49E7-A8F9-07638902FCF7}" destId="{FE36102E-B697-48DF-B70A-D33DEF05F2E0}" srcOrd="0" destOrd="4" presId="urn:microsoft.com/office/officeart/2005/8/layout/list1"/>
    <dgm:cxn modelId="{E86D0FF0-9402-4590-9EAB-56A6C18C5E21}" srcId="{9BD02003-DC45-4F0D-85E8-F39D34000C80}" destId="{F53710BD-D4EA-487B-9E31-F5356EB46EAD}" srcOrd="1" destOrd="0" parTransId="{7CE8F961-6161-4B11-8C71-18429EA61CFD}" sibTransId="{6B49251A-33A9-4756-807E-99250C445A06}"/>
    <dgm:cxn modelId="{36C259D8-08F6-4153-AA81-6E09BC154996}" srcId="{30703108-7A87-40A7-B8EB-83544BE02E14}" destId="{524BDF47-872B-4850-AA4D-548287F6C39C}" srcOrd="3" destOrd="0" parTransId="{04622B2C-0BBA-4027-8C97-55CAB2F2CDD2}" sibTransId="{9CB496B9-7D20-44E0-84CC-4D63895A3D73}"/>
    <dgm:cxn modelId="{D885131A-EEF0-4068-A1DE-77D05EF80D07}" srcId="{30703108-7A87-40A7-B8EB-83544BE02E14}" destId="{0D158250-C69B-40F9-95A8-C8A34359C3A3}" srcOrd="2" destOrd="0" parTransId="{4C0B0CB6-975C-4C7A-BB69-1B87B2F18801}" sibTransId="{A2B9A625-6DFF-47FE-9853-55CB725A30B8}"/>
    <dgm:cxn modelId="{17B9E923-D627-40EF-801E-2BA134F6ADBD}" type="presOf" srcId="{C1FCA008-AA5F-4F10-BC04-4EBCFF641215}" destId="{150A2FC4-16DF-4756-8208-EF90D14B4720}" srcOrd="0" destOrd="0" presId="urn:microsoft.com/office/officeart/2005/8/layout/list1"/>
    <dgm:cxn modelId="{0AB8FAB9-AE7F-422C-B294-E8A983EFC6E6}" srcId="{9BD02003-DC45-4F0D-85E8-F39D34000C80}" destId="{20D7A484-6B91-4ED4-B7AC-A29365C2C832}" srcOrd="2" destOrd="0" parTransId="{5FE4849F-20D0-45A9-86D0-02C4CD89EADC}" sibTransId="{C6084A10-92CE-4FB8-8E21-B14EE85F78D7}"/>
    <dgm:cxn modelId="{43D1F8ED-3349-4E1D-A233-F9C512AE783D}" type="presOf" srcId="{9BD02003-DC45-4F0D-85E8-F39D34000C80}" destId="{C36F6DCC-998D-40A8-A67C-DE974F22CD4D}" srcOrd="1" destOrd="0" presId="urn:microsoft.com/office/officeart/2005/8/layout/list1"/>
    <dgm:cxn modelId="{1A07C0D6-3F41-423E-A100-BA04DE1ED131}" type="presParOf" srcId="{150A2FC4-16DF-4756-8208-EF90D14B4720}" destId="{B83BDBFC-68C9-4F17-8B67-455AC02B8448}" srcOrd="0" destOrd="0" presId="urn:microsoft.com/office/officeart/2005/8/layout/list1"/>
    <dgm:cxn modelId="{4D78E341-1687-465E-9AD3-1DDC5880E9F2}" type="presParOf" srcId="{B83BDBFC-68C9-4F17-8B67-455AC02B8448}" destId="{8B4B10BC-BDB0-44B6-ADBF-5BF04E1EEC9E}" srcOrd="0" destOrd="0" presId="urn:microsoft.com/office/officeart/2005/8/layout/list1"/>
    <dgm:cxn modelId="{82EB3310-9F5F-4526-A77E-E74966B77545}" type="presParOf" srcId="{B83BDBFC-68C9-4F17-8B67-455AC02B8448}" destId="{0926C6CE-5D14-49FE-AC76-DA4A31AE0F7F}" srcOrd="1" destOrd="0" presId="urn:microsoft.com/office/officeart/2005/8/layout/list1"/>
    <dgm:cxn modelId="{2613C997-6809-40BC-B83E-9110BF5A7DEB}" type="presParOf" srcId="{150A2FC4-16DF-4756-8208-EF90D14B4720}" destId="{39FA1126-85CF-443D-B200-719D2FF362C7}" srcOrd="1" destOrd="0" presId="urn:microsoft.com/office/officeart/2005/8/layout/list1"/>
    <dgm:cxn modelId="{789903EC-AAB4-4B19-A123-B9F9B638BE63}" type="presParOf" srcId="{150A2FC4-16DF-4756-8208-EF90D14B4720}" destId="{FE36102E-B697-48DF-B70A-D33DEF05F2E0}" srcOrd="2" destOrd="0" presId="urn:microsoft.com/office/officeart/2005/8/layout/list1"/>
    <dgm:cxn modelId="{FEF78D0C-8697-4EB6-AAD1-53010D49F9E7}" type="presParOf" srcId="{150A2FC4-16DF-4756-8208-EF90D14B4720}" destId="{062B9E04-6373-4F0B-9D4D-DAE88E2389E1}" srcOrd="3" destOrd="0" presId="urn:microsoft.com/office/officeart/2005/8/layout/list1"/>
    <dgm:cxn modelId="{173CED33-7D16-4ECD-B96A-AF530D324069}" type="presParOf" srcId="{150A2FC4-16DF-4756-8208-EF90D14B4720}" destId="{D2A22099-A6D1-40FD-B6BF-A67871D632EB}" srcOrd="4" destOrd="0" presId="urn:microsoft.com/office/officeart/2005/8/layout/list1"/>
    <dgm:cxn modelId="{7E531C01-DDBF-4315-A8B7-A370A59138C6}" type="presParOf" srcId="{D2A22099-A6D1-40FD-B6BF-A67871D632EB}" destId="{6EBCC586-80C0-4754-B702-5EC090EBB80A}" srcOrd="0" destOrd="0" presId="urn:microsoft.com/office/officeart/2005/8/layout/list1"/>
    <dgm:cxn modelId="{DD431210-1077-4E94-B974-CCA3F80CACA4}" type="presParOf" srcId="{D2A22099-A6D1-40FD-B6BF-A67871D632EB}" destId="{C36F6DCC-998D-40A8-A67C-DE974F22CD4D}" srcOrd="1" destOrd="0" presId="urn:microsoft.com/office/officeart/2005/8/layout/list1"/>
    <dgm:cxn modelId="{A1CFC942-FA72-4791-85D0-245D702D0A24}" type="presParOf" srcId="{150A2FC4-16DF-4756-8208-EF90D14B4720}" destId="{51AF99C7-C289-4D4A-9093-1A60FFCECFAD}" srcOrd="5" destOrd="0" presId="urn:microsoft.com/office/officeart/2005/8/layout/list1"/>
    <dgm:cxn modelId="{C53ACDC3-2BDD-4559-8D52-EF8662408670}" type="presParOf" srcId="{150A2FC4-16DF-4756-8208-EF90D14B4720}" destId="{F8539082-DC1A-4C9A-AF00-668D1446B65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0A7B06-8C72-413F-A581-D2F73A185E1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BF6AC72-6D6A-4493-BD1E-C81FA5A4CF3F}">
      <dgm:prSet phldrT="[Text]" custT="1"/>
      <dgm:spPr>
        <a:solidFill>
          <a:srgbClr val="FF0000"/>
        </a:solidFill>
        <a:ln>
          <a:solidFill>
            <a:schemeClr val="bg1">
              <a:lumMod val="85000"/>
            </a:schemeClr>
          </a:solidFill>
        </a:ln>
        <a:effectLst>
          <a:innerShdw blurRad="63500" dist="50800" dir="5400000">
            <a:prstClr val="black">
              <a:alpha val="50000"/>
            </a:prstClr>
          </a:innerShdw>
        </a:effectLst>
      </dgm:spPr>
      <dgm:t>
        <a:bodyPr/>
        <a:lstStyle/>
        <a:p>
          <a:r>
            <a:rPr lang="en-US" sz="2400" b="1" dirty="0" smtClean="0">
              <a:ln>
                <a:noFill/>
              </a:ln>
              <a:solidFill>
                <a:schemeClr val="tx1"/>
              </a:solidFill>
              <a:latin typeface="Arial" pitchFamily="34" charset="0"/>
              <a:ea typeface="Tahoma" pitchFamily="34" charset="0"/>
              <a:cs typeface="Arial" pitchFamily="34" charset="0"/>
            </a:rPr>
            <a:t>Detractors</a:t>
          </a:r>
        </a:p>
        <a:p>
          <a:r>
            <a:rPr lang="en-US" sz="1400" b="1" dirty="0" smtClean="0">
              <a:ln>
                <a:noFill/>
              </a:ln>
              <a:solidFill>
                <a:schemeClr val="tx1"/>
              </a:solidFill>
              <a:latin typeface="Arial" pitchFamily="34" charset="0"/>
              <a:ea typeface="Tahoma" pitchFamily="34" charset="0"/>
              <a:cs typeface="Arial" pitchFamily="34" charset="0"/>
            </a:rPr>
            <a:t>1-6 Rating</a:t>
          </a:r>
          <a:endParaRPr lang="en-US" sz="1400" b="1" dirty="0">
            <a:ln>
              <a:noFill/>
            </a:ln>
            <a:solidFill>
              <a:schemeClr val="tx1"/>
            </a:solidFill>
            <a:latin typeface="Arial" pitchFamily="34" charset="0"/>
            <a:ea typeface="Tahoma" pitchFamily="34" charset="0"/>
            <a:cs typeface="Arial" pitchFamily="34" charset="0"/>
          </a:endParaRPr>
        </a:p>
      </dgm:t>
    </dgm:pt>
    <dgm:pt modelId="{9200047D-0593-4B2B-B3AC-058C3546BB17}" type="parTrans" cxnId="{DF2AF749-9691-4B74-B4F3-0365EB102470}">
      <dgm:prSet/>
      <dgm:spPr/>
      <dgm:t>
        <a:bodyPr/>
        <a:lstStyle/>
        <a:p>
          <a:endParaRPr lang="en-US" sz="1050">
            <a:latin typeface="Tahoma" pitchFamily="34" charset="0"/>
            <a:ea typeface="Tahoma" pitchFamily="34" charset="0"/>
            <a:cs typeface="Tahoma" pitchFamily="34" charset="0"/>
          </a:endParaRPr>
        </a:p>
      </dgm:t>
    </dgm:pt>
    <dgm:pt modelId="{9A8FA6CF-61F5-4B03-87D7-0D840B05284A}" type="sibTrans" cxnId="{DF2AF749-9691-4B74-B4F3-0365EB102470}">
      <dgm:prSet/>
      <dgm:spPr/>
      <dgm:t>
        <a:bodyPr/>
        <a:lstStyle/>
        <a:p>
          <a:endParaRPr lang="en-US" sz="1050">
            <a:latin typeface="Tahoma" pitchFamily="34" charset="0"/>
            <a:ea typeface="Tahoma" pitchFamily="34" charset="0"/>
            <a:cs typeface="Tahoma" pitchFamily="34" charset="0"/>
          </a:endParaRPr>
        </a:p>
      </dgm:t>
    </dgm:pt>
    <dgm:pt modelId="{8EA9A9CB-2656-4F80-9513-D28AFF792DA5}">
      <dgm:prSet phldrT="[Text]" custT="1"/>
      <dgm:spPr/>
      <dgm:t>
        <a:bodyPr/>
        <a:lstStyle/>
        <a:p>
          <a:pPr>
            <a:lnSpc>
              <a:spcPct val="150000"/>
            </a:lnSpc>
          </a:pPr>
          <a:r>
            <a:rPr lang="en-US" sz="1600" dirty="0" smtClean="0">
              <a:latin typeface="+mn-lt"/>
              <a:ea typeface="Tahoma" pitchFamily="34" charset="0"/>
              <a:cs typeface="Tahoma" pitchFamily="34" charset="0"/>
            </a:rPr>
            <a:t>Negative referral &amp; feedback</a:t>
          </a:r>
          <a:endParaRPr lang="en-US" sz="1600" dirty="0">
            <a:latin typeface="+mn-lt"/>
            <a:ea typeface="Tahoma" pitchFamily="34" charset="0"/>
            <a:cs typeface="Tahoma" pitchFamily="34" charset="0"/>
          </a:endParaRPr>
        </a:p>
      </dgm:t>
    </dgm:pt>
    <dgm:pt modelId="{416F10FC-30C7-4809-96CF-9990ECA2B45D}" type="parTrans" cxnId="{2DC21251-7370-448D-A13F-4901D77EF0DF}">
      <dgm:prSet/>
      <dgm:spPr/>
      <dgm:t>
        <a:bodyPr/>
        <a:lstStyle/>
        <a:p>
          <a:endParaRPr lang="en-US" sz="1050">
            <a:latin typeface="Tahoma" pitchFamily="34" charset="0"/>
            <a:ea typeface="Tahoma" pitchFamily="34" charset="0"/>
            <a:cs typeface="Tahoma" pitchFamily="34" charset="0"/>
          </a:endParaRPr>
        </a:p>
      </dgm:t>
    </dgm:pt>
    <dgm:pt modelId="{5488B7E4-BD6C-4EA0-B899-6CBAEA09D4B9}" type="sibTrans" cxnId="{2DC21251-7370-448D-A13F-4901D77EF0DF}">
      <dgm:prSet/>
      <dgm:spPr/>
      <dgm:t>
        <a:bodyPr/>
        <a:lstStyle/>
        <a:p>
          <a:endParaRPr lang="en-US" sz="1050">
            <a:latin typeface="Tahoma" pitchFamily="34" charset="0"/>
            <a:ea typeface="Tahoma" pitchFamily="34" charset="0"/>
            <a:cs typeface="Tahoma" pitchFamily="34" charset="0"/>
          </a:endParaRPr>
        </a:p>
      </dgm:t>
    </dgm:pt>
    <dgm:pt modelId="{CEC9D801-B358-41FE-8E1F-A15ECA1B5FE8}">
      <dgm:prSet phldrT="[Text]" custT="1"/>
      <dgm:spPr/>
      <dgm:t>
        <a:bodyPr/>
        <a:lstStyle/>
        <a:p>
          <a:pPr>
            <a:lnSpc>
              <a:spcPct val="150000"/>
            </a:lnSpc>
          </a:pPr>
          <a:r>
            <a:rPr lang="en-US" sz="1600" dirty="0" smtClean="0">
              <a:latin typeface="+mn-lt"/>
              <a:ea typeface="Tahoma" pitchFamily="34" charset="0"/>
              <a:cs typeface="Tahoma" pitchFamily="34" charset="0"/>
            </a:rPr>
            <a:t>Rarely recommend</a:t>
          </a:r>
          <a:endParaRPr lang="en-US" sz="1600" dirty="0">
            <a:latin typeface="+mn-lt"/>
            <a:ea typeface="Tahoma" pitchFamily="34" charset="0"/>
            <a:cs typeface="Tahoma" pitchFamily="34" charset="0"/>
          </a:endParaRPr>
        </a:p>
      </dgm:t>
    </dgm:pt>
    <dgm:pt modelId="{173B99A5-2FD3-4716-856E-1C72198815C4}" type="parTrans" cxnId="{977D3604-4E9A-4079-ADFA-8925A5CCD15E}">
      <dgm:prSet/>
      <dgm:spPr/>
      <dgm:t>
        <a:bodyPr/>
        <a:lstStyle/>
        <a:p>
          <a:endParaRPr lang="en-US" sz="1050">
            <a:latin typeface="Tahoma" pitchFamily="34" charset="0"/>
            <a:ea typeface="Tahoma" pitchFamily="34" charset="0"/>
            <a:cs typeface="Tahoma" pitchFamily="34" charset="0"/>
          </a:endParaRPr>
        </a:p>
      </dgm:t>
    </dgm:pt>
    <dgm:pt modelId="{CD27D40D-0E10-4606-88D9-F775B943C9AA}" type="sibTrans" cxnId="{977D3604-4E9A-4079-ADFA-8925A5CCD15E}">
      <dgm:prSet/>
      <dgm:spPr/>
      <dgm:t>
        <a:bodyPr/>
        <a:lstStyle/>
        <a:p>
          <a:endParaRPr lang="en-US" sz="1050">
            <a:latin typeface="Tahoma" pitchFamily="34" charset="0"/>
            <a:ea typeface="Tahoma" pitchFamily="34" charset="0"/>
            <a:cs typeface="Tahoma" pitchFamily="34" charset="0"/>
          </a:endParaRPr>
        </a:p>
      </dgm:t>
    </dgm:pt>
    <dgm:pt modelId="{DC791039-D397-4F1D-9AE3-84D140732697}">
      <dgm:prSet phldrT="[Text]" custT="1"/>
      <dgm:spPr/>
      <dgm:t>
        <a:bodyPr/>
        <a:lstStyle/>
        <a:p>
          <a:pPr>
            <a:lnSpc>
              <a:spcPct val="150000"/>
            </a:lnSpc>
          </a:pPr>
          <a:r>
            <a:rPr lang="en-US" sz="1600" dirty="0" smtClean="0">
              <a:latin typeface="+mn-lt"/>
              <a:ea typeface="Tahoma" pitchFamily="34" charset="0"/>
              <a:cs typeface="Tahoma" pitchFamily="34" charset="0"/>
            </a:rPr>
            <a:t>Passively satisfied</a:t>
          </a:r>
          <a:endParaRPr lang="en-US" sz="1600" dirty="0">
            <a:latin typeface="+mn-lt"/>
            <a:ea typeface="Tahoma" pitchFamily="34" charset="0"/>
            <a:cs typeface="Tahoma" pitchFamily="34" charset="0"/>
          </a:endParaRPr>
        </a:p>
      </dgm:t>
    </dgm:pt>
    <dgm:pt modelId="{5877EE26-A87B-47AB-ADD8-BB6E06C5A04F}" type="parTrans" cxnId="{18678187-024B-4164-9A41-C995A8EC1854}">
      <dgm:prSet/>
      <dgm:spPr/>
      <dgm:t>
        <a:bodyPr/>
        <a:lstStyle/>
        <a:p>
          <a:endParaRPr lang="en-US" sz="1050">
            <a:latin typeface="Tahoma" pitchFamily="34" charset="0"/>
            <a:ea typeface="Tahoma" pitchFamily="34" charset="0"/>
            <a:cs typeface="Tahoma" pitchFamily="34" charset="0"/>
          </a:endParaRPr>
        </a:p>
      </dgm:t>
    </dgm:pt>
    <dgm:pt modelId="{DE6C8818-49B4-49D2-B34F-A5E3980E2715}" type="sibTrans" cxnId="{18678187-024B-4164-9A41-C995A8EC1854}">
      <dgm:prSet/>
      <dgm:spPr/>
      <dgm:t>
        <a:bodyPr/>
        <a:lstStyle/>
        <a:p>
          <a:endParaRPr lang="en-US" sz="1050">
            <a:latin typeface="Tahoma" pitchFamily="34" charset="0"/>
            <a:ea typeface="Tahoma" pitchFamily="34" charset="0"/>
            <a:cs typeface="Tahoma" pitchFamily="34" charset="0"/>
          </a:endParaRPr>
        </a:p>
      </dgm:t>
    </dgm:pt>
    <dgm:pt modelId="{938DE59B-93EE-4A7A-A6C3-CAF9437F119F}">
      <dgm:prSet phldrT="[Text]" custT="1"/>
      <dgm:spPr>
        <a:solidFill>
          <a:srgbClr val="92D050"/>
        </a:solidFill>
        <a:ln>
          <a:solidFill>
            <a:schemeClr val="bg1">
              <a:lumMod val="85000"/>
            </a:schemeClr>
          </a:solidFill>
        </a:ln>
        <a:effectLst>
          <a:innerShdw blurRad="63500" dist="50800" dir="5400000">
            <a:prstClr val="black">
              <a:alpha val="50000"/>
            </a:prstClr>
          </a:innerShdw>
        </a:effectLst>
      </dgm:spPr>
      <dgm:t>
        <a:bodyPr/>
        <a:lstStyle/>
        <a:p>
          <a:r>
            <a:rPr lang="en-US" sz="2400" b="1" dirty="0" smtClean="0">
              <a:ln>
                <a:noFill/>
              </a:ln>
              <a:solidFill>
                <a:schemeClr val="tx1"/>
              </a:solidFill>
              <a:latin typeface="Arial" pitchFamily="34" charset="0"/>
              <a:ea typeface="Tahoma" pitchFamily="34" charset="0"/>
              <a:cs typeface="Arial" pitchFamily="34" charset="0"/>
            </a:rPr>
            <a:t>Promoters</a:t>
          </a:r>
        </a:p>
        <a:p>
          <a:r>
            <a:rPr lang="en-US" sz="1400" b="1" dirty="0" smtClean="0">
              <a:ln>
                <a:noFill/>
              </a:ln>
              <a:solidFill>
                <a:schemeClr val="tx1"/>
              </a:solidFill>
              <a:latin typeface="Arial" pitchFamily="34" charset="0"/>
              <a:ea typeface="Tahoma" pitchFamily="34" charset="0"/>
              <a:cs typeface="Arial" pitchFamily="34" charset="0"/>
            </a:rPr>
            <a:t>9-10 Rating</a:t>
          </a:r>
          <a:endParaRPr lang="en-US" sz="1400" b="1" dirty="0">
            <a:ln>
              <a:noFill/>
            </a:ln>
            <a:solidFill>
              <a:schemeClr val="tx1"/>
            </a:solidFill>
            <a:latin typeface="Arial" pitchFamily="34" charset="0"/>
            <a:ea typeface="Tahoma" pitchFamily="34" charset="0"/>
            <a:cs typeface="Arial" pitchFamily="34" charset="0"/>
          </a:endParaRPr>
        </a:p>
      </dgm:t>
    </dgm:pt>
    <dgm:pt modelId="{23D036D0-6510-46DB-A09E-4CDF9FA4D514}" type="parTrans" cxnId="{FE59F20D-4A63-4E8A-9805-5E004059090E}">
      <dgm:prSet/>
      <dgm:spPr/>
      <dgm:t>
        <a:bodyPr/>
        <a:lstStyle/>
        <a:p>
          <a:endParaRPr lang="en-US" sz="1050">
            <a:latin typeface="Tahoma" pitchFamily="34" charset="0"/>
            <a:ea typeface="Tahoma" pitchFamily="34" charset="0"/>
            <a:cs typeface="Tahoma" pitchFamily="34" charset="0"/>
          </a:endParaRPr>
        </a:p>
      </dgm:t>
    </dgm:pt>
    <dgm:pt modelId="{AD9D150C-9FD1-4F3B-8BF7-01B79970F1D1}" type="sibTrans" cxnId="{FE59F20D-4A63-4E8A-9805-5E004059090E}">
      <dgm:prSet/>
      <dgm:spPr/>
      <dgm:t>
        <a:bodyPr/>
        <a:lstStyle/>
        <a:p>
          <a:endParaRPr lang="en-US" sz="1050">
            <a:latin typeface="Tahoma" pitchFamily="34" charset="0"/>
            <a:ea typeface="Tahoma" pitchFamily="34" charset="0"/>
            <a:cs typeface="Tahoma" pitchFamily="34" charset="0"/>
          </a:endParaRPr>
        </a:p>
      </dgm:t>
    </dgm:pt>
    <dgm:pt modelId="{A8EFF2AA-45A3-4125-A7D4-8080C9134336}">
      <dgm:prSet phldrT="[Text]" custT="1"/>
      <dgm:spPr/>
      <dgm:t>
        <a:bodyPr/>
        <a:lstStyle/>
        <a:p>
          <a:pPr>
            <a:lnSpc>
              <a:spcPct val="150000"/>
            </a:lnSpc>
          </a:pPr>
          <a:r>
            <a:rPr lang="en-US" sz="1600" dirty="0" smtClean="0">
              <a:latin typeface="+mn-lt"/>
              <a:ea typeface="Tahoma" pitchFamily="34" charset="0"/>
              <a:cs typeface="Tahoma" pitchFamily="34" charset="0"/>
            </a:rPr>
            <a:t>Proud to recommend</a:t>
          </a:r>
          <a:endParaRPr lang="en-US" sz="1600" dirty="0">
            <a:latin typeface="+mn-lt"/>
            <a:ea typeface="Tahoma" pitchFamily="34" charset="0"/>
            <a:cs typeface="Tahoma" pitchFamily="34" charset="0"/>
          </a:endParaRPr>
        </a:p>
      </dgm:t>
    </dgm:pt>
    <dgm:pt modelId="{9CB82D86-AD2C-40C0-9504-5DD0DB6F6953}" type="parTrans" cxnId="{6AE8B010-5C1C-4D42-A855-A9D32859A9E3}">
      <dgm:prSet/>
      <dgm:spPr/>
      <dgm:t>
        <a:bodyPr/>
        <a:lstStyle/>
        <a:p>
          <a:endParaRPr lang="en-US" sz="1050">
            <a:latin typeface="Tahoma" pitchFamily="34" charset="0"/>
            <a:ea typeface="Tahoma" pitchFamily="34" charset="0"/>
            <a:cs typeface="Tahoma" pitchFamily="34" charset="0"/>
          </a:endParaRPr>
        </a:p>
      </dgm:t>
    </dgm:pt>
    <dgm:pt modelId="{51921E77-9672-4BF9-BD56-F7D1AF4FB502}" type="sibTrans" cxnId="{6AE8B010-5C1C-4D42-A855-A9D32859A9E3}">
      <dgm:prSet/>
      <dgm:spPr/>
      <dgm:t>
        <a:bodyPr/>
        <a:lstStyle/>
        <a:p>
          <a:endParaRPr lang="en-US" sz="1050">
            <a:latin typeface="Tahoma" pitchFamily="34" charset="0"/>
            <a:ea typeface="Tahoma" pitchFamily="34" charset="0"/>
            <a:cs typeface="Tahoma" pitchFamily="34" charset="0"/>
          </a:endParaRPr>
        </a:p>
      </dgm:t>
    </dgm:pt>
    <dgm:pt modelId="{E30B8FAC-1B5B-4DC0-B926-BB6986740162}">
      <dgm:prSet phldrT="[Text]" custT="1"/>
      <dgm:spPr/>
      <dgm:t>
        <a:bodyPr/>
        <a:lstStyle/>
        <a:p>
          <a:pPr>
            <a:lnSpc>
              <a:spcPct val="150000"/>
            </a:lnSpc>
          </a:pPr>
          <a:r>
            <a:rPr lang="en-US" sz="1600" dirty="0" smtClean="0">
              <a:latin typeface="+mn-lt"/>
              <a:ea typeface="Tahoma" pitchFamily="34" charset="0"/>
              <a:cs typeface="Tahoma" pitchFamily="34" charset="0"/>
            </a:rPr>
            <a:t>Loyalty unstable &amp; short-term</a:t>
          </a:r>
          <a:endParaRPr lang="en-US" sz="1600" dirty="0">
            <a:latin typeface="+mn-lt"/>
            <a:ea typeface="Tahoma" pitchFamily="34" charset="0"/>
            <a:cs typeface="Tahoma" pitchFamily="34" charset="0"/>
          </a:endParaRPr>
        </a:p>
      </dgm:t>
    </dgm:pt>
    <dgm:pt modelId="{0201CA4E-DFEC-4EF8-8F59-2CE8FDA4CD9D}" type="parTrans" cxnId="{3E62AE15-6715-4007-9879-86C7207F5F38}">
      <dgm:prSet/>
      <dgm:spPr/>
      <dgm:t>
        <a:bodyPr/>
        <a:lstStyle/>
        <a:p>
          <a:endParaRPr lang="en-US" sz="1050">
            <a:latin typeface="Tahoma" pitchFamily="34" charset="0"/>
            <a:ea typeface="Tahoma" pitchFamily="34" charset="0"/>
            <a:cs typeface="Tahoma" pitchFamily="34" charset="0"/>
          </a:endParaRPr>
        </a:p>
      </dgm:t>
    </dgm:pt>
    <dgm:pt modelId="{E0B883F4-00B1-4817-8000-4D25CBFFA12B}" type="sibTrans" cxnId="{3E62AE15-6715-4007-9879-86C7207F5F38}">
      <dgm:prSet/>
      <dgm:spPr/>
      <dgm:t>
        <a:bodyPr/>
        <a:lstStyle/>
        <a:p>
          <a:endParaRPr lang="en-US" sz="1050">
            <a:latin typeface="Tahoma" pitchFamily="34" charset="0"/>
            <a:ea typeface="Tahoma" pitchFamily="34" charset="0"/>
            <a:cs typeface="Tahoma" pitchFamily="34" charset="0"/>
          </a:endParaRPr>
        </a:p>
      </dgm:t>
    </dgm:pt>
    <dgm:pt modelId="{5EAF1FD5-F53F-445C-88B7-84D59402F462}">
      <dgm:prSet phldrT="[Text]" custT="1"/>
      <dgm:spPr/>
      <dgm:t>
        <a:bodyPr/>
        <a:lstStyle/>
        <a:p>
          <a:pPr>
            <a:lnSpc>
              <a:spcPct val="150000"/>
            </a:lnSpc>
          </a:pPr>
          <a:r>
            <a:rPr lang="en-US" sz="1600" dirty="0" smtClean="0">
              <a:latin typeface="+mn-lt"/>
              <a:ea typeface="Tahoma" pitchFamily="34" charset="0"/>
              <a:cs typeface="Tahoma" pitchFamily="34" charset="0"/>
            </a:rPr>
            <a:t>Reduce motivation &amp; pride</a:t>
          </a:r>
          <a:endParaRPr lang="en-US" sz="1600" dirty="0">
            <a:latin typeface="+mn-lt"/>
            <a:ea typeface="Tahoma" pitchFamily="34" charset="0"/>
            <a:cs typeface="Tahoma" pitchFamily="34" charset="0"/>
          </a:endParaRPr>
        </a:p>
      </dgm:t>
    </dgm:pt>
    <dgm:pt modelId="{CCF2E976-005D-4ACA-B8C0-DE3DC334F01A}" type="parTrans" cxnId="{0F7B7B5F-593E-41D0-AD34-1C7366191A37}">
      <dgm:prSet/>
      <dgm:spPr/>
      <dgm:t>
        <a:bodyPr/>
        <a:lstStyle/>
        <a:p>
          <a:endParaRPr lang="en-US" sz="1050">
            <a:latin typeface="Tahoma" pitchFamily="34" charset="0"/>
            <a:ea typeface="Tahoma" pitchFamily="34" charset="0"/>
            <a:cs typeface="Tahoma" pitchFamily="34" charset="0"/>
          </a:endParaRPr>
        </a:p>
      </dgm:t>
    </dgm:pt>
    <dgm:pt modelId="{6809DB00-14ED-4A4D-AAC1-AB447CDDB2D4}" type="sibTrans" cxnId="{0F7B7B5F-593E-41D0-AD34-1C7366191A37}">
      <dgm:prSet/>
      <dgm:spPr/>
      <dgm:t>
        <a:bodyPr/>
        <a:lstStyle/>
        <a:p>
          <a:endParaRPr lang="en-US" sz="1050">
            <a:latin typeface="Tahoma" pitchFamily="34" charset="0"/>
            <a:ea typeface="Tahoma" pitchFamily="34" charset="0"/>
            <a:cs typeface="Tahoma" pitchFamily="34" charset="0"/>
          </a:endParaRPr>
        </a:p>
      </dgm:t>
    </dgm:pt>
    <dgm:pt modelId="{28ED2E50-73E3-4649-97AA-B4F4D35DE8D0}">
      <dgm:prSet phldrT="[Text]" custT="1"/>
      <dgm:spPr/>
      <dgm:t>
        <a:bodyPr/>
        <a:lstStyle/>
        <a:p>
          <a:pPr>
            <a:lnSpc>
              <a:spcPct val="150000"/>
            </a:lnSpc>
          </a:pPr>
          <a:r>
            <a:rPr lang="en-US" sz="1600" dirty="0" smtClean="0">
              <a:latin typeface="+mn-lt"/>
              <a:ea typeface="Tahoma" pitchFamily="34" charset="0"/>
              <a:cs typeface="Tahoma" pitchFamily="34" charset="0"/>
            </a:rPr>
            <a:t>Diminished loyalty</a:t>
          </a:r>
          <a:endParaRPr lang="en-US" sz="1600" dirty="0">
            <a:latin typeface="+mn-lt"/>
            <a:ea typeface="Tahoma" pitchFamily="34" charset="0"/>
            <a:cs typeface="Tahoma" pitchFamily="34" charset="0"/>
          </a:endParaRPr>
        </a:p>
      </dgm:t>
    </dgm:pt>
    <dgm:pt modelId="{6CBDB892-8E63-4B31-BB6F-D214608EEDB3}" type="parTrans" cxnId="{1D9C362E-3EB8-43ED-8AE6-E414125B3514}">
      <dgm:prSet/>
      <dgm:spPr/>
      <dgm:t>
        <a:bodyPr/>
        <a:lstStyle/>
        <a:p>
          <a:endParaRPr lang="en-US" sz="1050">
            <a:latin typeface="Tahoma" pitchFamily="34" charset="0"/>
            <a:ea typeface="Tahoma" pitchFamily="34" charset="0"/>
            <a:cs typeface="Tahoma" pitchFamily="34" charset="0"/>
          </a:endParaRPr>
        </a:p>
      </dgm:t>
    </dgm:pt>
    <dgm:pt modelId="{4C02A9F4-8F64-4D00-B355-58323C319036}" type="sibTrans" cxnId="{1D9C362E-3EB8-43ED-8AE6-E414125B3514}">
      <dgm:prSet/>
      <dgm:spPr/>
      <dgm:t>
        <a:bodyPr/>
        <a:lstStyle/>
        <a:p>
          <a:endParaRPr lang="en-US" sz="1050">
            <a:latin typeface="Tahoma" pitchFamily="34" charset="0"/>
            <a:ea typeface="Tahoma" pitchFamily="34" charset="0"/>
            <a:cs typeface="Tahoma" pitchFamily="34" charset="0"/>
          </a:endParaRPr>
        </a:p>
      </dgm:t>
    </dgm:pt>
    <dgm:pt modelId="{5FEE6064-0962-446F-803A-EC9DAA5E7CB1}">
      <dgm:prSet phldrT="[Text]" custT="1"/>
      <dgm:spPr/>
      <dgm:t>
        <a:bodyPr/>
        <a:lstStyle/>
        <a:p>
          <a:pPr>
            <a:lnSpc>
              <a:spcPct val="150000"/>
            </a:lnSpc>
          </a:pPr>
          <a:r>
            <a:rPr lang="en-US" sz="1600" dirty="0" smtClean="0">
              <a:latin typeface="+mn-lt"/>
              <a:ea typeface="Tahoma" pitchFamily="34" charset="0"/>
              <a:cs typeface="Tahoma" pitchFamily="34" charset="0"/>
            </a:rPr>
            <a:t>Enthusiastic</a:t>
          </a:r>
          <a:endParaRPr lang="en-US" sz="1600" dirty="0">
            <a:latin typeface="+mn-lt"/>
            <a:ea typeface="Tahoma" pitchFamily="34" charset="0"/>
            <a:cs typeface="Tahoma" pitchFamily="34" charset="0"/>
          </a:endParaRPr>
        </a:p>
      </dgm:t>
    </dgm:pt>
    <dgm:pt modelId="{EE4A6645-4A3E-448D-A896-D50E5E8E6651}" type="parTrans" cxnId="{FCA50311-4804-42F5-8DA4-27440C4F2661}">
      <dgm:prSet/>
      <dgm:spPr/>
      <dgm:t>
        <a:bodyPr/>
        <a:lstStyle/>
        <a:p>
          <a:endParaRPr lang="en-US" sz="1050">
            <a:latin typeface="Tahoma" pitchFamily="34" charset="0"/>
            <a:ea typeface="Tahoma" pitchFamily="34" charset="0"/>
            <a:cs typeface="Tahoma" pitchFamily="34" charset="0"/>
          </a:endParaRPr>
        </a:p>
      </dgm:t>
    </dgm:pt>
    <dgm:pt modelId="{E19F2CDC-91E4-4A35-B0E4-16B6189D1E44}" type="sibTrans" cxnId="{FCA50311-4804-42F5-8DA4-27440C4F2661}">
      <dgm:prSet/>
      <dgm:spPr/>
      <dgm:t>
        <a:bodyPr/>
        <a:lstStyle/>
        <a:p>
          <a:endParaRPr lang="en-US" sz="1050">
            <a:latin typeface="Tahoma" pitchFamily="34" charset="0"/>
            <a:ea typeface="Tahoma" pitchFamily="34" charset="0"/>
            <a:cs typeface="Tahoma" pitchFamily="34" charset="0"/>
          </a:endParaRPr>
        </a:p>
      </dgm:t>
    </dgm:pt>
    <dgm:pt modelId="{0914456D-5220-4CF7-AB35-7B225648F8E3}">
      <dgm:prSet phldrT="[Text]" custT="1"/>
      <dgm:spPr/>
      <dgm:t>
        <a:bodyPr/>
        <a:lstStyle/>
        <a:p>
          <a:pPr>
            <a:lnSpc>
              <a:spcPct val="150000"/>
            </a:lnSpc>
          </a:pPr>
          <a:r>
            <a:rPr lang="en-US" sz="1600" dirty="0" smtClean="0">
              <a:latin typeface="+mn-lt"/>
              <a:ea typeface="Tahoma" pitchFamily="34" charset="0"/>
              <a:cs typeface="Tahoma" pitchFamily="34" charset="0"/>
            </a:rPr>
            <a:t>Loyal</a:t>
          </a:r>
          <a:endParaRPr lang="en-US" sz="1600" dirty="0">
            <a:latin typeface="+mn-lt"/>
            <a:ea typeface="Tahoma" pitchFamily="34" charset="0"/>
            <a:cs typeface="Tahoma" pitchFamily="34" charset="0"/>
          </a:endParaRPr>
        </a:p>
      </dgm:t>
    </dgm:pt>
    <dgm:pt modelId="{1C88D8DB-CA9E-4351-9D2C-AE104FDA9153}" type="parTrans" cxnId="{D370D1FA-15DA-433C-AC75-8E8A751E8865}">
      <dgm:prSet/>
      <dgm:spPr/>
      <dgm:t>
        <a:bodyPr/>
        <a:lstStyle/>
        <a:p>
          <a:endParaRPr lang="en-US" sz="1050">
            <a:latin typeface="Tahoma" pitchFamily="34" charset="0"/>
            <a:ea typeface="Tahoma" pitchFamily="34" charset="0"/>
            <a:cs typeface="Tahoma" pitchFamily="34" charset="0"/>
          </a:endParaRPr>
        </a:p>
      </dgm:t>
    </dgm:pt>
    <dgm:pt modelId="{88CFC725-062D-469D-9E94-5287B1AAFBA4}" type="sibTrans" cxnId="{D370D1FA-15DA-433C-AC75-8E8A751E8865}">
      <dgm:prSet/>
      <dgm:spPr/>
      <dgm:t>
        <a:bodyPr/>
        <a:lstStyle/>
        <a:p>
          <a:endParaRPr lang="en-US" sz="1050">
            <a:latin typeface="Tahoma" pitchFamily="34" charset="0"/>
            <a:ea typeface="Tahoma" pitchFamily="34" charset="0"/>
            <a:cs typeface="Tahoma" pitchFamily="34" charset="0"/>
          </a:endParaRPr>
        </a:p>
      </dgm:t>
    </dgm:pt>
    <dgm:pt modelId="{B32F4B0E-7A86-47BF-89B1-39AA32B1D450}">
      <dgm:prSet phldrT="[Text]" custT="1"/>
      <dgm:spPr>
        <a:gradFill flip="none" rotWithShape="0">
          <a:gsLst>
            <a:gs pos="0">
              <a:srgbClr val="F2E3C3">
                <a:shade val="30000"/>
                <a:satMod val="115000"/>
              </a:srgbClr>
            </a:gs>
            <a:gs pos="50000">
              <a:srgbClr val="F2E3C3">
                <a:shade val="67500"/>
                <a:satMod val="115000"/>
              </a:srgbClr>
            </a:gs>
            <a:gs pos="100000">
              <a:srgbClr val="F2E3C3">
                <a:shade val="100000"/>
                <a:satMod val="115000"/>
              </a:srgbClr>
            </a:gs>
          </a:gsLst>
          <a:lin ang="16200000" scaled="1"/>
          <a:tileRect/>
        </a:gradFill>
        <a:ln>
          <a:solidFill>
            <a:schemeClr val="bg1">
              <a:lumMod val="85000"/>
            </a:schemeClr>
          </a:solidFill>
        </a:ln>
        <a:effectLst>
          <a:innerShdw blurRad="63500" dist="50800" dir="5400000">
            <a:prstClr val="black">
              <a:alpha val="50000"/>
            </a:prstClr>
          </a:innerShdw>
        </a:effectLst>
      </dgm:spPr>
      <dgm:t>
        <a:bodyPr/>
        <a:lstStyle/>
        <a:p>
          <a:r>
            <a:rPr lang="en-US" sz="2400" b="1" dirty="0" smtClean="0">
              <a:ln>
                <a:noFill/>
              </a:ln>
              <a:solidFill>
                <a:schemeClr val="tx1"/>
              </a:solidFill>
              <a:latin typeface="Arial" pitchFamily="34" charset="0"/>
              <a:ea typeface="Tahoma" pitchFamily="34" charset="0"/>
              <a:cs typeface="Arial" pitchFamily="34" charset="0"/>
            </a:rPr>
            <a:t>Passives</a:t>
          </a:r>
        </a:p>
        <a:p>
          <a:r>
            <a:rPr lang="en-US" sz="1400" b="1" dirty="0" smtClean="0">
              <a:ln>
                <a:noFill/>
              </a:ln>
              <a:solidFill>
                <a:schemeClr val="tx1"/>
              </a:solidFill>
              <a:latin typeface="Arial" pitchFamily="34" charset="0"/>
              <a:ea typeface="Tahoma" pitchFamily="34" charset="0"/>
              <a:cs typeface="Arial" pitchFamily="34" charset="0"/>
            </a:rPr>
            <a:t>7-8 Rating</a:t>
          </a:r>
          <a:endParaRPr lang="en-US" sz="1400" b="1" dirty="0">
            <a:ln>
              <a:noFill/>
            </a:ln>
            <a:solidFill>
              <a:schemeClr val="tx1"/>
            </a:solidFill>
            <a:latin typeface="Arial" pitchFamily="34" charset="0"/>
            <a:ea typeface="Tahoma" pitchFamily="34" charset="0"/>
            <a:cs typeface="Arial" pitchFamily="34" charset="0"/>
          </a:endParaRPr>
        </a:p>
      </dgm:t>
    </dgm:pt>
    <dgm:pt modelId="{57C0858B-2E0D-447A-B08C-A88477EFC8E3}" type="sibTrans" cxnId="{D4B99B41-F73D-4C21-85F5-48255EBF1F01}">
      <dgm:prSet/>
      <dgm:spPr/>
      <dgm:t>
        <a:bodyPr/>
        <a:lstStyle/>
        <a:p>
          <a:endParaRPr lang="en-US" sz="1050">
            <a:latin typeface="Tahoma" pitchFamily="34" charset="0"/>
            <a:ea typeface="Tahoma" pitchFamily="34" charset="0"/>
            <a:cs typeface="Tahoma" pitchFamily="34" charset="0"/>
          </a:endParaRPr>
        </a:p>
      </dgm:t>
    </dgm:pt>
    <dgm:pt modelId="{1B9C19F3-E80C-4CAD-884A-4857F6F7C716}" type="parTrans" cxnId="{D4B99B41-F73D-4C21-85F5-48255EBF1F01}">
      <dgm:prSet/>
      <dgm:spPr/>
      <dgm:t>
        <a:bodyPr/>
        <a:lstStyle/>
        <a:p>
          <a:endParaRPr lang="en-US" sz="1050">
            <a:latin typeface="Tahoma" pitchFamily="34" charset="0"/>
            <a:ea typeface="Tahoma" pitchFamily="34" charset="0"/>
            <a:cs typeface="Tahoma" pitchFamily="34" charset="0"/>
          </a:endParaRPr>
        </a:p>
      </dgm:t>
    </dgm:pt>
    <dgm:pt modelId="{FDA8A2BD-58A9-4CF3-80E9-C5571F7AC1E7}" type="pres">
      <dgm:prSet presAssocID="{9B0A7B06-8C72-413F-A581-D2F73A185E11}" presName="Name0" presStyleCnt="0">
        <dgm:presLayoutVars>
          <dgm:dir/>
          <dgm:animLvl val="lvl"/>
          <dgm:resizeHandles val="exact"/>
        </dgm:presLayoutVars>
      </dgm:prSet>
      <dgm:spPr/>
      <dgm:t>
        <a:bodyPr/>
        <a:lstStyle/>
        <a:p>
          <a:endParaRPr lang="en-US"/>
        </a:p>
      </dgm:t>
    </dgm:pt>
    <dgm:pt modelId="{F8A875D2-50C9-4001-8C9C-0586929CDC03}" type="pres">
      <dgm:prSet presAssocID="{BBF6AC72-6D6A-4493-BD1E-C81FA5A4CF3F}" presName="composite" presStyleCnt="0"/>
      <dgm:spPr/>
      <dgm:t>
        <a:bodyPr/>
        <a:lstStyle/>
        <a:p>
          <a:endParaRPr lang="en-US"/>
        </a:p>
      </dgm:t>
    </dgm:pt>
    <dgm:pt modelId="{7A7B09C2-BB77-4D16-B24E-AC57F7A37C02}" type="pres">
      <dgm:prSet presAssocID="{BBF6AC72-6D6A-4493-BD1E-C81FA5A4CF3F}" presName="parTx" presStyleLbl="alignNode1" presStyleIdx="0" presStyleCnt="3" custLinFactNeighborX="5591">
        <dgm:presLayoutVars>
          <dgm:chMax val="0"/>
          <dgm:chPref val="0"/>
          <dgm:bulletEnabled val="1"/>
        </dgm:presLayoutVars>
      </dgm:prSet>
      <dgm:spPr/>
      <dgm:t>
        <a:bodyPr/>
        <a:lstStyle/>
        <a:p>
          <a:endParaRPr lang="en-US"/>
        </a:p>
      </dgm:t>
    </dgm:pt>
    <dgm:pt modelId="{C3ED5456-8FCD-4635-91EB-C27C6276A9FC}" type="pres">
      <dgm:prSet presAssocID="{BBF6AC72-6D6A-4493-BD1E-C81FA5A4CF3F}" presName="desTx" presStyleLbl="alignAccFollowNode1" presStyleIdx="0" presStyleCnt="3" custLinFactNeighborX="5591">
        <dgm:presLayoutVars>
          <dgm:bulletEnabled val="1"/>
        </dgm:presLayoutVars>
      </dgm:prSet>
      <dgm:spPr/>
      <dgm:t>
        <a:bodyPr/>
        <a:lstStyle/>
        <a:p>
          <a:endParaRPr lang="en-US"/>
        </a:p>
      </dgm:t>
    </dgm:pt>
    <dgm:pt modelId="{CB077B17-89D2-4262-BF27-ABF5660A7F62}" type="pres">
      <dgm:prSet presAssocID="{9A8FA6CF-61F5-4B03-87D7-0D840B05284A}" presName="space" presStyleCnt="0"/>
      <dgm:spPr/>
      <dgm:t>
        <a:bodyPr/>
        <a:lstStyle/>
        <a:p>
          <a:endParaRPr lang="en-US"/>
        </a:p>
      </dgm:t>
    </dgm:pt>
    <dgm:pt modelId="{3F860AF1-E811-4D08-99B5-4069AE54BBAB}" type="pres">
      <dgm:prSet presAssocID="{B32F4B0E-7A86-47BF-89B1-39AA32B1D450}" presName="composite" presStyleCnt="0"/>
      <dgm:spPr/>
      <dgm:t>
        <a:bodyPr/>
        <a:lstStyle/>
        <a:p>
          <a:endParaRPr lang="en-US"/>
        </a:p>
      </dgm:t>
    </dgm:pt>
    <dgm:pt modelId="{50141C39-DC57-448B-BFD0-A32C6C400EFE}" type="pres">
      <dgm:prSet presAssocID="{B32F4B0E-7A86-47BF-89B1-39AA32B1D450}" presName="parTx" presStyleLbl="alignNode1" presStyleIdx="1" presStyleCnt="3">
        <dgm:presLayoutVars>
          <dgm:chMax val="0"/>
          <dgm:chPref val="0"/>
          <dgm:bulletEnabled val="1"/>
        </dgm:presLayoutVars>
      </dgm:prSet>
      <dgm:spPr/>
      <dgm:t>
        <a:bodyPr/>
        <a:lstStyle/>
        <a:p>
          <a:endParaRPr lang="en-US"/>
        </a:p>
      </dgm:t>
    </dgm:pt>
    <dgm:pt modelId="{472D9E90-21BD-4570-8F09-3E81F9F36BD4}" type="pres">
      <dgm:prSet presAssocID="{B32F4B0E-7A86-47BF-89B1-39AA32B1D450}" presName="desTx" presStyleLbl="alignAccFollowNode1" presStyleIdx="1" presStyleCnt="3">
        <dgm:presLayoutVars>
          <dgm:bulletEnabled val="1"/>
        </dgm:presLayoutVars>
      </dgm:prSet>
      <dgm:spPr/>
      <dgm:t>
        <a:bodyPr/>
        <a:lstStyle/>
        <a:p>
          <a:endParaRPr lang="en-US"/>
        </a:p>
      </dgm:t>
    </dgm:pt>
    <dgm:pt modelId="{D80B5634-F513-420A-96C4-61873588B0CD}" type="pres">
      <dgm:prSet presAssocID="{57C0858B-2E0D-447A-B08C-A88477EFC8E3}" presName="space" presStyleCnt="0"/>
      <dgm:spPr/>
      <dgm:t>
        <a:bodyPr/>
        <a:lstStyle/>
        <a:p>
          <a:endParaRPr lang="en-US"/>
        </a:p>
      </dgm:t>
    </dgm:pt>
    <dgm:pt modelId="{924AB825-E64E-4D62-A21F-2AD5FA57B1F4}" type="pres">
      <dgm:prSet presAssocID="{938DE59B-93EE-4A7A-A6C3-CAF9437F119F}" presName="composite" presStyleCnt="0"/>
      <dgm:spPr/>
      <dgm:t>
        <a:bodyPr/>
        <a:lstStyle/>
        <a:p>
          <a:endParaRPr lang="en-US"/>
        </a:p>
      </dgm:t>
    </dgm:pt>
    <dgm:pt modelId="{7EB3D983-1801-49C6-8F16-23F5D878D5DB}" type="pres">
      <dgm:prSet presAssocID="{938DE59B-93EE-4A7A-A6C3-CAF9437F119F}" presName="parTx" presStyleLbl="alignNode1" presStyleIdx="2" presStyleCnt="3" custLinFactNeighborX="-5591">
        <dgm:presLayoutVars>
          <dgm:chMax val="0"/>
          <dgm:chPref val="0"/>
          <dgm:bulletEnabled val="1"/>
        </dgm:presLayoutVars>
      </dgm:prSet>
      <dgm:spPr/>
      <dgm:t>
        <a:bodyPr/>
        <a:lstStyle/>
        <a:p>
          <a:endParaRPr lang="en-US"/>
        </a:p>
      </dgm:t>
    </dgm:pt>
    <dgm:pt modelId="{F48D15C7-5A14-4588-9C2F-55526C075892}" type="pres">
      <dgm:prSet presAssocID="{938DE59B-93EE-4A7A-A6C3-CAF9437F119F}" presName="desTx" presStyleLbl="alignAccFollowNode1" presStyleIdx="2" presStyleCnt="3" custLinFactNeighborX="-5591">
        <dgm:presLayoutVars>
          <dgm:bulletEnabled val="1"/>
        </dgm:presLayoutVars>
      </dgm:prSet>
      <dgm:spPr/>
      <dgm:t>
        <a:bodyPr/>
        <a:lstStyle/>
        <a:p>
          <a:endParaRPr lang="en-US"/>
        </a:p>
      </dgm:t>
    </dgm:pt>
  </dgm:ptLst>
  <dgm:cxnLst>
    <dgm:cxn modelId="{6AE8B010-5C1C-4D42-A855-A9D32859A9E3}" srcId="{938DE59B-93EE-4A7A-A6C3-CAF9437F119F}" destId="{A8EFF2AA-45A3-4125-A7D4-8080C9134336}" srcOrd="0" destOrd="0" parTransId="{9CB82D86-AD2C-40C0-9504-5DD0DB6F6953}" sibTransId="{51921E77-9672-4BF9-BD56-F7D1AF4FB502}"/>
    <dgm:cxn modelId="{D4B99B41-F73D-4C21-85F5-48255EBF1F01}" srcId="{9B0A7B06-8C72-413F-A581-D2F73A185E11}" destId="{B32F4B0E-7A86-47BF-89B1-39AA32B1D450}" srcOrd="1" destOrd="0" parTransId="{1B9C19F3-E80C-4CAD-884A-4857F6F7C716}" sibTransId="{57C0858B-2E0D-447A-B08C-A88477EFC8E3}"/>
    <dgm:cxn modelId="{FE59F20D-4A63-4E8A-9805-5E004059090E}" srcId="{9B0A7B06-8C72-413F-A581-D2F73A185E11}" destId="{938DE59B-93EE-4A7A-A6C3-CAF9437F119F}" srcOrd="2" destOrd="0" parTransId="{23D036D0-6510-46DB-A09E-4CDF9FA4D514}" sibTransId="{AD9D150C-9FD1-4F3B-8BF7-01B79970F1D1}"/>
    <dgm:cxn modelId="{977D3604-4E9A-4079-ADFA-8925A5CCD15E}" srcId="{B32F4B0E-7A86-47BF-89B1-39AA32B1D450}" destId="{CEC9D801-B358-41FE-8E1F-A15ECA1B5FE8}" srcOrd="0" destOrd="0" parTransId="{173B99A5-2FD3-4716-856E-1C72198815C4}" sibTransId="{CD27D40D-0E10-4606-88D9-F775B943C9AA}"/>
    <dgm:cxn modelId="{0F7B7B5F-593E-41D0-AD34-1C7366191A37}" srcId="{BBF6AC72-6D6A-4493-BD1E-C81FA5A4CF3F}" destId="{5EAF1FD5-F53F-445C-88B7-84D59402F462}" srcOrd="1" destOrd="0" parTransId="{CCF2E976-005D-4ACA-B8C0-DE3DC334F01A}" sibTransId="{6809DB00-14ED-4A4D-AAC1-AB447CDDB2D4}"/>
    <dgm:cxn modelId="{5D2D9F72-1653-48B6-9CD5-2730ABDF1E73}" type="presOf" srcId="{9B0A7B06-8C72-413F-A581-D2F73A185E11}" destId="{FDA8A2BD-58A9-4CF3-80E9-C5571F7AC1E7}" srcOrd="0" destOrd="0" presId="urn:microsoft.com/office/officeart/2005/8/layout/hList1"/>
    <dgm:cxn modelId="{9ECE4AA6-7E8E-45E2-B8C9-69511AF27121}" type="presOf" srcId="{938DE59B-93EE-4A7A-A6C3-CAF9437F119F}" destId="{7EB3D983-1801-49C6-8F16-23F5D878D5DB}" srcOrd="0" destOrd="0" presId="urn:microsoft.com/office/officeart/2005/8/layout/hList1"/>
    <dgm:cxn modelId="{DE10CBEB-B806-4A2C-A117-7D529512BC03}" type="presOf" srcId="{CEC9D801-B358-41FE-8E1F-A15ECA1B5FE8}" destId="{472D9E90-21BD-4570-8F09-3E81F9F36BD4}" srcOrd="0" destOrd="0" presId="urn:microsoft.com/office/officeart/2005/8/layout/hList1"/>
    <dgm:cxn modelId="{BAFA0E8A-F855-41A9-85E2-9910CC0199CD}" type="presOf" srcId="{5EAF1FD5-F53F-445C-88B7-84D59402F462}" destId="{C3ED5456-8FCD-4635-91EB-C27C6276A9FC}" srcOrd="0" destOrd="1" presId="urn:microsoft.com/office/officeart/2005/8/layout/hList1"/>
    <dgm:cxn modelId="{D370D1FA-15DA-433C-AC75-8E8A751E8865}" srcId="{938DE59B-93EE-4A7A-A6C3-CAF9437F119F}" destId="{0914456D-5220-4CF7-AB35-7B225648F8E3}" srcOrd="2" destOrd="0" parTransId="{1C88D8DB-CA9E-4351-9D2C-AE104FDA9153}" sibTransId="{88CFC725-062D-469D-9E94-5287B1AAFBA4}"/>
    <dgm:cxn modelId="{18678187-024B-4164-9A41-C995A8EC1854}" srcId="{B32F4B0E-7A86-47BF-89B1-39AA32B1D450}" destId="{DC791039-D397-4F1D-9AE3-84D140732697}" srcOrd="1" destOrd="0" parTransId="{5877EE26-A87B-47AB-ADD8-BB6E06C5A04F}" sibTransId="{DE6C8818-49B4-49D2-B34F-A5E3980E2715}"/>
    <dgm:cxn modelId="{E3A92210-39E0-4CD8-9BCE-3DFD24CD5DBF}" type="presOf" srcId="{8EA9A9CB-2656-4F80-9513-D28AFF792DA5}" destId="{C3ED5456-8FCD-4635-91EB-C27C6276A9FC}" srcOrd="0" destOrd="0" presId="urn:microsoft.com/office/officeart/2005/8/layout/hList1"/>
    <dgm:cxn modelId="{23CB26A4-201B-4D81-B754-11D32EDAE85B}" type="presOf" srcId="{0914456D-5220-4CF7-AB35-7B225648F8E3}" destId="{F48D15C7-5A14-4588-9C2F-55526C075892}" srcOrd="0" destOrd="2" presId="urn:microsoft.com/office/officeart/2005/8/layout/hList1"/>
    <dgm:cxn modelId="{2AA0377D-473B-4B00-A050-49721BEC5BA9}" type="presOf" srcId="{28ED2E50-73E3-4649-97AA-B4F4D35DE8D0}" destId="{C3ED5456-8FCD-4635-91EB-C27C6276A9FC}" srcOrd="0" destOrd="2" presId="urn:microsoft.com/office/officeart/2005/8/layout/hList1"/>
    <dgm:cxn modelId="{2884184B-549E-496B-A1C0-88EADEAED159}" type="presOf" srcId="{5FEE6064-0962-446F-803A-EC9DAA5E7CB1}" destId="{F48D15C7-5A14-4588-9C2F-55526C075892}" srcOrd="0" destOrd="1" presId="urn:microsoft.com/office/officeart/2005/8/layout/hList1"/>
    <dgm:cxn modelId="{DF2AF749-9691-4B74-B4F3-0365EB102470}" srcId="{9B0A7B06-8C72-413F-A581-D2F73A185E11}" destId="{BBF6AC72-6D6A-4493-BD1E-C81FA5A4CF3F}" srcOrd="0" destOrd="0" parTransId="{9200047D-0593-4B2B-B3AC-058C3546BB17}" sibTransId="{9A8FA6CF-61F5-4B03-87D7-0D840B05284A}"/>
    <dgm:cxn modelId="{1D9C362E-3EB8-43ED-8AE6-E414125B3514}" srcId="{BBF6AC72-6D6A-4493-BD1E-C81FA5A4CF3F}" destId="{28ED2E50-73E3-4649-97AA-B4F4D35DE8D0}" srcOrd="2" destOrd="0" parTransId="{6CBDB892-8E63-4B31-BB6F-D214608EEDB3}" sibTransId="{4C02A9F4-8F64-4D00-B355-58323C319036}"/>
    <dgm:cxn modelId="{FCA50311-4804-42F5-8DA4-27440C4F2661}" srcId="{938DE59B-93EE-4A7A-A6C3-CAF9437F119F}" destId="{5FEE6064-0962-446F-803A-EC9DAA5E7CB1}" srcOrd="1" destOrd="0" parTransId="{EE4A6645-4A3E-448D-A896-D50E5E8E6651}" sibTransId="{E19F2CDC-91E4-4A35-B0E4-16B6189D1E44}"/>
    <dgm:cxn modelId="{88D28013-0BCA-4D35-8C18-25EC1D657790}" type="presOf" srcId="{DC791039-D397-4F1D-9AE3-84D140732697}" destId="{472D9E90-21BD-4570-8F09-3E81F9F36BD4}" srcOrd="0" destOrd="1" presId="urn:microsoft.com/office/officeart/2005/8/layout/hList1"/>
    <dgm:cxn modelId="{2DC21251-7370-448D-A13F-4901D77EF0DF}" srcId="{BBF6AC72-6D6A-4493-BD1E-C81FA5A4CF3F}" destId="{8EA9A9CB-2656-4F80-9513-D28AFF792DA5}" srcOrd="0" destOrd="0" parTransId="{416F10FC-30C7-4809-96CF-9990ECA2B45D}" sibTransId="{5488B7E4-BD6C-4EA0-B899-6CBAEA09D4B9}"/>
    <dgm:cxn modelId="{4D485566-5FFB-489F-93CB-AC1CF88A44A0}" type="presOf" srcId="{BBF6AC72-6D6A-4493-BD1E-C81FA5A4CF3F}" destId="{7A7B09C2-BB77-4D16-B24E-AC57F7A37C02}" srcOrd="0" destOrd="0" presId="urn:microsoft.com/office/officeart/2005/8/layout/hList1"/>
    <dgm:cxn modelId="{D88367F2-8179-43CE-A20D-B338F95FF54E}" type="presOf" srcId="{A8EFF2AA-45A3-4125-A7D4-8080C9134336}" destId="{F48D15C7-5A14-4588-9C2F-55526C075892}" srcOrd="0" destOrd="0" presId="urn:microsoft.com/office/officeart/2005/8/layout/hList1"/>
    <dgm:cxn modelId="{AFF2BE77-4F61-44FF-B88E-4944D9D94206}" type="presOf" srcId="{B32F4B0E-7A86-47BF-89B1-39AA32B1D450}" destId="{50141C39-DC57-448B-BFD0-A32C6C400EFE}" srcOrd="0" destOrd="0" presId="urn:microsoft.com/office/officeart/2005/8/layout/hList1"/>
    <dgm:cxn modelId="{6B0BAA9E-DC40-421F-9DCE-1B90BE5AC472}" type="presOf" srcId="{E30B8FAC-1B5B-4DC0-B926-BB6986740162}" destId="{472D9E90-21BD-4570-8F09-3E81F9F36BD4}" srcOrd="0" destOrd="2" presId="urn:microsoft.com/office/officeart/2005/8/layout/hList1"/>
    <dgm:cxn modelId="{3E62AE15-6715-4007-9879-86C7207F5F38}" srcId="{B32F4B0E-7A86-47BF-89B1-39AA32B1D450}" destId="{E30B8FAC-1B5B-4DC0-B926-BB6986740162}" srcOrd="2" destOrd="0" parTransId="{0201CA4E-DFEC-4EF8-8F59-2CE8FDA4CD9D}" sibTransId="{E0B883F4-00B1-4817-8000-4D25CBFFA12B}"/>
    <dgm:cxn modelId="{CD9CB409-00A2-4395-9863-5D2AE6CDC0AE}" type="presParOf" srcId="{FDA8A2BD-58A9-4CF3-80E9-C5571F7AC1E7}" destId="{F8A875D2-50C9-4001-8C9C-0586929CDC03}" srcOrd="0" destOrd="0" presId="urn:microsoft.com/office/officeart/2005/8/layout/hList1"/>
    <dgm:cxn modelId="{6A83AD69-CD8D-4355-9570-EA8A78EE4A96}" type="presParOf" srcId="{F8A875D2-50C9-4001-8C9C-0586929CDC03}" destId="{7A7B09C2-BB77-4D16-B24E-AC57F7A37C02}" srcOrd="0" destOrd="0" presId="urn:microsoft.com/office/officeart/2005/8/layout/hList1"/>
    <dgm:cxn modelId="{077A7DEF-D1DA-46B6-B720-05EA1C7AC820}" type="presParOf" srcId="{F8A875D2-50C9-4001-8C9C-0586929CDC03}" destId="{C3ED5456-8FCD-4635-91EB-C27C6276A9FC}" srcOrd="1" destOrd="0" presId="urn:microsoft.com/office/officeart/2005/8/layout/hList1"/>
    <dgm:cxn modelId="{3855B6DE-FD85-4699-A9EC-627BDE862BC4}" type="presParOf" srcId="{FDA8A2BD-58A9-4CF3-80E9-C5571F7AC1E7}" destId="{CB077B17-89D2-4262-BF27-ABF5660A7F62}" srcOrd="1" destOrd="0" presId="urn:microsoft.com/office/officeart/2005/8/layout/hList1"/>
    <dgm:cxn modelId="{A4C86D74-1ED7-4D4B-B3BE-C457B2948F9C}" type="presParOf" srcId="{FDA8A2BD-58A9-4CF3-80E9-C5571F7AC1E7}" destId="{3F860AF1-E811-4D08-99B5-4069AE54BBAB}" srcOrd="2" destOrd="0" presId="urn:microsoft.com/office/officeart/2005/8/layout/hList1"/>
    <dgm:cxn modelId="{6571B26B-FF82-4ECB-939A-0D46F0974752}" type="presParOf" srcId="{3F860AF1-E811-4D08-99B5-4069AE54BBAB}" destId="{50141C39-DC57-448B-BFD0-A32C6C400EFE}" srcOrd="0" destOrd="0" presId="urn:microsoft.com/office/officeart/2005/8/layout/hList1"/>
    <dgm:cxn modelId="{A3755E60-819E-415E-996B-707D06325835}" type="presParOf" srcId="{3F860AF1-E811-4D08-99B5-4069AE54BBAB}" destId="{472D9E90-21BD-4570-8F09-3E81F9F36BD4}" srcOrd="1" destOrd="0" presId="urn:microsoft.com/office/officeart/2005/8/layout/hList1"/>
    <dgm:cxn modelId="{D3B6A645-9C46-4300-B028-F3E0A1EA030D}" type="presParOf" srcId="{FDA8A2BD-58A9-4CF3-80E9-C5571F7AC1E7}" destId="{D80B5634-F513-420A-96C4-61873588B0CD}" srcOrd="3" destOrd="0" presId="urn:microsoft.com/office/officeart/2005/8/layout/hList1"/>
    <dgm:cxn modelId="{80030153-D923-4E76-BC3D-78916C141886}" type="presParOf" srcId="{FDA8A2BD-58A9-4CF3-80E9-C5571F7AC1E7}" destId="{924AB825-E64E-4D62-A21F-2AD5FA57B1F4}" srcOrd="4" destOrd="0" presId="urn:microsoft.com/office/officeart/2005/8/layout/hList1"/>
    <dgm:cxn modelId="{275E0EB0-C7D1-4539-900D-D26A7BF4B724}" type="presParOf" srcId="{924AB825-E64E-4D62-A21F-2AD5FA57B1F4}" destId="{7EB3D983-1801-49C6-8F16-23F5D878D5DB}" srcOrd="0" destOrd="0" presId="urn:microsoft.com/office/officeart/2005/8/layout/hList1"/>
    <dgm:cxn modelId="{6A9B0026-D65F-4D58-A29A-47ABB6F24F3D}" type="presParOf" srcId="{924AB825-E64E-4D62-A21F-2AD5FA57B1F4}" destId="{F48D15C7-5A14-4588-9C2F-55526C07589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CABC53-F123-47EE-AE4E-9E4EE8415EA3}" type="doc">
      <dgm:prSet loTypeId="urn:microsoft.com/office/officeart/2005/8/layout/process4" loCatId="process" qsTypeId="urn:microsoft.com/office/officeart/2005/8/quickstyle/3d1" qsCatId="3D" csTypeId="urn:microsoft.com/office/officeart/2005/8/colors/accent1_2" csCatId="accent1" phldr="1"/>
      <dgm:spPr/>
      <dgm:t>
        <a:bodyPr/>
        <a:lstStyle/>
        <a:p>
          <a:endParaRPr lang="en-US"/>
        </a:p>
      </dgm:t>
    </dgm:pt>
    <dgm:pt modelId="{CCE93997-16E9-429E-9367-172C0B57569C}">
      <dgm:prSet phldrT="[Text]" custT="1"/>
      <dgm:spPr/>
      <dgm:t>
        <a:bodyPr anchor="t"/>
        <a:lstStyle/>
        <a:p>
          <a:pPr algn="ctr"/>
          <a:r>
            <a:rPr lang="en-US" sz="1800" b="1" dirty="0" smtClean="0"/>
            <a:t>1) Review report </a:t>
          </a:r>
        </a:p>
      </dgm:t>
    </dgm:pt>
    <dgm:pt modelId="{A48DD078-40A7-40F0-9EC9-D8602E10D63D}" type="parTrans" cxnId="{10217B63-A96B-451F-A2CF-3DECF464905C}">
      <dgm:prSet/>
      <dgm:spPr/>
      <dgm:t>
        <a:bodyPr/>
        <a:lstStyle/>
        <a:p>
          <a:endParaRPr lang="en-US"/>
        </a:p>
      </dgm:t>
    </dgm:pt>
    <dgm:pt modelId="{7C8392FB-276E-4FF8-94C4-82067AF6B6F3}" type="sibTrans" cxnId="{10217B63-A96B-451F-A2CF-3DECF464905C}">
      <dgm:prSet/>
      <dgm:spPr/>
      <dgm:t>
        <a:bodyPr/>
        <a:lstStyle/>
        <a:p>
          <a:endParaRPr lang="en-US" dirty="0"/>
        </a:p>
      </dgm:t>
    </dgm:pt>
    <dgm:pt modelId="{193B8F10-28E5-40D0-8B45-693FBF05D1AA}">
      <dgm:prSet custT="1"/>
      <dgm:spPr/>
      <dgm:t>
        <a:bodyPr/>
        <a:lstStyle/>
        <a:p>
          <a:pPr algn="ctr">
            <a:lnSpc>
              <a:spcPct val="100000"/>
            </a:lnSpc>
            <a:spcAft>
              <a:spcPts val="0"/>
            </a:spcAft>
          </a:pPr>
          <a:r>
            <a:rPr lang="en-US" sz="1800" b="1" dirty="0" smtClean="0"/>
            <a:t>5) Manage differently based on results and feedback -  ONGOING</a:t>
          </a:r>
        </a:p>
      </dgm:t>
    </dgm:pt>
    <dgm:pt modelId="{195DD0A6-2AE1-4D6D-BDA5-D11A8AB1C6BC}" type="parTrans" cxnId="{639AA983-A0D3-4930-A873-E28951A94CCB}">
      <dgm:prSet/>
      <dgm:spPr/>
      <dgm:t>
        <a:bodyPr/>
        <a:lstStyle/>
        <a:p>
          <a:endParaRPr lang="en-US"/>
        </a:p>
      </dgm:t>
    </dgm:pt>
    <dgm:pt modelId="{D960DDE7-E8AA-449D-AB8B-87B31151FF70}" type="sibTrans" cxnId="{639AA983-A0D3-4930-A873-E28951A94CCB}">
      <dgm:prSet/>
      <dgm:spPr/>
      <dgm:t>
        <a:bodyPr/>
        <a:lstStyle/>
        <a:p>
          <a:endParaRPr lang="en-US" dirty="0"/>
        </a:p>
      </dgm:t>
    </dgm:pt>
    <dgm:pt modelId="{CA17747A-B8DB-44CB-967C-72EEFF380E36}">
      <dgm:prSet phldrT="[Text]" custT="1"/>
      <dgm:spPr/>
      <dgm:t>
        <a:bodyPr/>
        <a:lstStyle/>
        <a:p>
          <a:r>
            <a:rPr lang="en-US" sz="1800" b="1" dirty="0" smtClean="0"/>
            <a:t>4) Develop action plan and submit online</a:t>
          </a:r>
          <a:endParaRPr lang="en-US" sz="1200" b="1" dirty="0" smtClean="0"/>
        </a:p>
      </dgm:t>
    </dgm:pt>
    <dgm:pt modelId="{07091A17-8989-44F9-8A8D-22A0A81C7FEB}" type="sibTrans" cxnId="{5DF7065F-8783-4A35-917D-6D8534E4F3A3}">
      <dgm:prSet/>
      <dgm:spPr/>
      <dgm:t>
        <a:bodyPr/>
        <a:lstStyle/>
        <a:p>
          <a:endParaRPr lang="en-US" dirty="0"/>
        </a:p>
      </dgm:t>
    </dgm:pt>
    <dgm:pt modelId="{150AA699-E561-4099-9A22-676B7D71BEB4}" type="parTrans" cxnId="{5DF7065F-8783-4A35-917D-6D8534E4F3A3}">
      <dgm:prSet/>
      <dgm:spPr/>
      <dgm:t>
        <a:bodyPr/>
        <a:lstStyle/>
        <a:p>
          <a:endParaRPr lang="en-US"/>
        </a:p>
      </dgm:t>
    </dgm:pt>
    <dgm:pt modelId="{64552CC7-8D08-407C-A871-2A6EE355D6ED}">
      <dgm:prSet phldrT="[Text]" custT="1"/>
      <dgm:spPr/>
      <dgm:t>
        <a:bodyPr anchor="t"/>
        <a:lstStyle/>
        <a:p>
          <a:pPr algn="ctr"/>
          <a:r>
            <a:rPr lang="en-US" sz="1800" b="1" dirty="0" smtClean="0"/>
            <a:t>2) Meet with Leader</a:t>
          </a:r>
        </a:p>
      </dgm:t>
    </dgm:pt>
    <dgm:pt modelId="{DC393041-1AD5-425A-9989-87071035B522}" type="parTrans" cxnId="{9EB9C0A7-0EEC-4420-B63D-38789F95E30A}">
      <dgm:prSet/>
      <dgm:spPr/>
      <dgm:t>
        <a:bodyPr/>
        <a:lstStyle/>
        <a:p>
          <a:endParaRPr lang="en-US"/>
        </a:p>
      </dgm:t>
    </dgm:pt>
    <dgm:pt modelId="{775E4257-171C-4EFA-B58E-32582EA6B650}" type="sibTrans" cxnId="{9EB9C0A7-0EEC-4420-B63D-38789F95E30A}">
      <dgm:prSet/>
      <dgm:spPr/>
      <dgm:t>
        <a:bodyPr/>
        <a:lstStyle/>
        <a:p>
          <a:endParaRPr lang="en-US"/>
        </a:p>
      </dgm:t>
    </dgm:pt>
    <dgm:pt modelId="{8E89EB08-8AE2-4F65-874F-E33DCB09AA85}">
      <dgm:prSet phldrT="[Text]" custT="1"/>
      <dgm:spPr/>
      <dgm:t>
        <a:bodyPr anchor="ctr"/>
        <a:lstStyle/>
        <a:p>
          <a:r>
            <a:rPr lang="en-US" sz="1800" b="1" dirty="0" smtClean="0"/>
            <a:t>3) Meet with Team to review results </a:t>
          </a:r>
        </a:p>
        <a:p>
          <a:r>
            <a:rPr lang="en-US" sz="1800" b="1" dirty="0" smtClean="0"/>
            <a:t>Ask “Start, Stop &amp; Continue” questions</a:t>
          </a:r>
          <a:endParaRPr lang="en-US" sz="1800" b="1" dirty="0"/>
        </a:p>
      </dgm:t>
    </dgm:pt>
    <dgm:pt modelId="{ED397AE8-8019-4A85-AD55-C782A22861CB}" type="parTrans" cxnId="{A16810A8-C1EC-4B78-BAE8-3BD9DAC06711}">
      <dgm:prSet/>
      <dgm:spPr/>
      <dgm:t>
        <a:bodyPr/>
        <a:lstStyle/>
        <a:p>
          <a:endParaRPr lang="en-US"/>
        </a:p>
      </dgm:t>
    </dgm:pt>
    <dgm:pt modelId="{BAB631C4-BC2E-447D-99C8-6389C5994DA5}" type="sibTrans" cxnId="{A16810A8-C1EC-4B78-BAE8-3BD9DAC06711}">
      <dgm:prSet/>
      <dgm:spPr/>
      <dgm:t>
        <a:bodyPr/>
        <a:lstStyle/>
        <a:p>
          <a:endParaRPr lang="en-US"/>
        </a:p>
      </dgm:t>
    </dgm:pt>
    <dgm:pt modelId="{84C9E8F5-C6E7-486A-BA53-EB0AB1045305}" type="pres">
      <dgm:prSet presAssocID="{F1CABC53-F123-47EE-AE4E-9E4EE8415EA3}" presName="Name0" presStyleCnt="0">
        <dgm:presLayoutVars>
          <dgm:dir/>
          <dgm:animLvl val="lvl"/>
          <dgm:resizeHandles val="exact"/>
        </dgm:presLayoutVars>
      </dgm:prSet>
      <dgm:spPr/>
      <dgm:t>
        <a:bodyPr/>
        <a:lstStyle/>
        <a:p>
          <a:endParaRPr lang="en-US"/>
        </a:p>
      </dgm:t>
    </dgm:pt>
    <dgm:pt modelId="{E89F9B64-C031-4259-A20D-29C1B4E3671E}" type="pres">
      <dgm:prSet presAssocID="{193B8F10-28E5-40D0-8B45-693FBF05D1AA}" presName="boxAndChildren" presStyleCnt="0"/>
      <dgm:spPr/>
      <dgm:t>
        <a:bodyPr/>
        <a:lstStyle/>
        <a:p>
          <a:endParaRPr lang="en-US"/>
        </a:p>
      </dgm:t>
    </dgm:pt>
    <dgm:pt modelId="{5CE73E04-36B4-431D-A0C9-5FEBA6E6D1FF}" type="pres">
      <dgm:prSet presAssocID="{193B8F10-28E5-40D0-8B45-693FBF05D1AA}" presName="parentTextBox" presStyleLbl="node1" presStyleIdx="0" presStyleCnt="5" custLinFactNeighborX="1101" custLinFactNeighborY="5689"/>
      <dgm:spPr/>
      <dgm:t>
        <a:bodyPr/>
        <a:lstStyle/>
        <a:p>
          <a:endParaRPr lang="en-US"/>
        </a:p>
      </dgm:t>
    </dgm:pt>
    <dgm:pt modelId="{74A4EDF3-F7D3-41FA-B9B6-F54A835556CD}" type="pres">
      <dgm:prSet presAssocID="{07091A17-8989-44F9-8A8D-22A0A81C7FEB}" presName="sp" presStyleCnt="0"/>
      <dgm:spPr/>
      <dgm:t>
        <a:bodyPr/>
        <a:lstStyle/>
        <a:p>
          <a:endParaRPr lang="en-US"/>
        </a:p>
      </dgm:t>
    </dgm:pt>
    <dgm:pt modelId="{FD7E99C9-CCB4-4ADF-B764-587403C6F2B2}" type="pres">
      <dgm:prSet presAssocID="{CA17747A-B8DB-44CB-967C-72EEFF380E36}" presName="arrowAndChildren" presStyleCnt="0"/>
      <dgm:spPr/>
      <dgm:t>
        <a:bodyPr/>
        <a:lstStyle/>
        <a:p>
          <a:endParaRPr lang="en-US"/>
        </a:p>
      </dgm:t>
    </dgm:pt>
    <dgm:pt modelId="{632DA40D-FEA5-435E-974A-8A90E267D470}" type="pres">
      <dgm:prSet presAssocID="{CA17747A-B8DB-44CB-967C-72EEFF380E36}" presName="parentTextArrow" presStyleLbl="node1" presStyleIdx="1" presStyleCnt="5"/>
      <dgm:spPr/>
      <dgm:t>
        <a:bodyPr/>
        <a:lstStyle/>
        <a:p>
          <a:endParaRPr lang="en-US"/>
        </a:p>
      </dgm:t>
    </dgm:pt>
    <dgm:pt modelId="{0FD13DEA-2B9D-45CB-80AF-29C66AE358C8}" type="pres">
      <dgm:prSet presAssocID="{BAB631C4-BC2E-447D-99C8-6389C5994DA5}" presName="sp" presStyleCnt="0"/>
      <dgm:spPr/>
    </dgm:pt>
    <dgm:pt modelId="{4673FFCE-C6CE-4905-9570-D21D1277763E}" type="pres">
      <dgm:prSet presAssocID="{8E89EB08-8AE2-4F65-874F-E33DCB09AA85}" presName="arrowAndChildren" presStyleCnt="0"/>
      <dgm:spPr/>
    </dgm:pt>
    <dgm:pt modelId="{48A86798-82B4-4F96-A95B-A37D1241A393}" type="pres">
      <dgm:prSet presAssocID="{8E89EB08-8AE2-4F65-874F-E33DCB09AA85}" presName="parentTextArrow" presStyleLbl="node1" presStyleIdx="2" presStyleCnt="5" custScaleY="106870"/>
      <dgm:spPr/>
      <dgm:t>
        <a:bodyPr/>
        <a:lstStyle/>
        <a:p>
          <a:endParaRPr lang="en-US"/>
        </a:p>
      </dgm:t>
    </dgm:pt>
    <dgm:pt modelId="{3B700C01-2E03-4B9B-8926-5581C73E5404}" type="pres">
      <dgm:prSet presAssocID="{775E4257-171C-4EFA-B58E-32582EA6B650}" presName="sp" presStyleCnt="0"/>
      <dgm:spPr/>
      <dgm:t>
        <a:bodyPr/>
        <a:lstStyle/>
        <a:p>
          <a:endParaRPr lang="en-US"/>
        </a:p>
      </dgm:t>
    </dgm:pt>
    <dgm:pt modelId="{8A9AF434-91CB-48CC-9EC6-24695D283A11}" type="pres">
      <dgm:prSet presAssocID="{64552CC7-8D08-407C-A871-2A6EE355D6ED}" presName="arrowAndChildren" presStyleCnt="0"/>
      <dgm:spPr/>
      <dgm:t>
        <a:bodyPr/>
        <a:lstStyle/>
        <a:p>
          <a:endParaRPr lang="en-US"/>
        </a:p>
      </dgm:t>
    </dgm:pt>
    <dgm:pt modelId="{B20985E6-08E8-4A8F-B388-4768DAE945A3}" type="pres">
      <dgm:prSet presAssocID="{64552CC7-8D08-407C-A871-2A6EE355D6ED}" presName="parentTextArrow" presStyleLbl="node1" presStyleIdx="3" presStyleCnt="5"/>
      <dgm:spPr/>
      <dgm:t>
        <a:bodyPr/>
        <a:lstStyle/>
        <a:p>
          <a:endParaRPr lang="en-US"/>
        </a:p>
      </dgm:t>
    </dgm:pt>
    <dgm:pt modelId="{2EE34DB9-9593-4E9B-9C61-9C7869F35E54}" type="pres">
      <dgm:prSet presAssocID="{7C8392FB-276E-4FF8-94C4-82067AF6B6F3}" presName="sp" presStyleCnt="0"/>
      <dgm:spPr/>
      <dgm:t>
        <a:bodyPr/>
        <a:lstStyle/>
        <a:p>
          <a:endParaRPr lang="en-US"/>
        </a:p>
      </dgm:t>
    </dgm:pt>
    <dgm:pt modelId="{8479F49D-0050-4E9B-9127-6993DCE1ED79}" type="pres">
      <dgm:prSet presAssocID="{CCE93997-16E9-429E-9367-172C0B57569C}" presName="arrowAndChildren" presStyleCnt="0"/>
      <dgm:spPr/>
      <dgm:t>
        <a:bodyPr/>
        <a:lstStyle/>
        <a:p>
          <a:endParaRPr lang="en-US"/>
        </a:p>
      </dgm:t>
    </dgm:pt>
    <dgm:pt modelId="{FC162FD3-4E67-45B0-A0C7-6CC24FEF2BD7}" type="pres">
      <dgm:prSet presAssocID="{CCE93997-16E9-429E-9367-172C0B57569C}" presName="parentTextArrow" presStyleLbl="node1" presStyleIdx="4" presStyleCnt="5" custLinFactNeighborY="-15606"/>
      <dgm:spPr/>
      <dgm:t>
        <a:bodyPr/>
        <a:lstStyle/>
        <a:p>
          <a:endParaRPr lang="en-US"/>
        </a:p>
      </dgm:t>
    </dgm:pt>
  </dgm:ptLst>
  <dgm:cxnLst>
    <dgm:cxn modelId="{639AA983-A0D3-4930-A873-E28951A94CCB}" srcId="{F1CABC53-F123-47EE-AE4E-9E4EE8415EA3}" destId="{193B8F10-28E5-40D0-8B45-693FBF05D1AA}" srcOrd="4" destOrd="0" parTransId="{195DD0A6-2AE1-4D6D-BDA5-D11A8AB1C6BC}" sibTransId="{D960DDE7-E8AA-449D-AB8B-87B31151FF70}"/>
    <dgm:cxn modelId="{3E3ACB7C-103E-495F-A166-22333A48A861}" type="presOf" srcId="{CA17747A-B8DB-44CB-967C-72EEFF380E36}" destId="{632DA40D-FEA5-435E-974A-8A90E267D470}" srcOrd="0" destOrd="0" presId="urn:microsoft.com/office/officeart/2005/8/layout/process4"/>
    <dgm:cxn modelId="{A2B6F1A7-141A-4F82-BA76-A53E91D758C0}" type="presOf" srcId="{64552CC7-8D08-407C-A871-2A6EE355D6ED}" destId="{B20985E6-08E8-4A8F-B388-4768DAE945A3}" srcOrd="0" destOrd="0" presId="urn:microsoft.com/office/officeart/2005/8/layout/process4"/>
    <dgm:cxn modelId="{5DF7065F-8783-4A35-917D-6D8534E4F3A3}" srcId="{F1CABC53-F123-47EE-AE4E-9E4EE8415EA3}" destId="{CA17747A-B8DB-44CB-967C-72EEFF380E36}" srcOrd="3" destOrd="0" parTransId="{150AA699-E561-4099-9A22-676B7D71BEB4}" sibTransId="{07091A17-8989-44F9-8A8D-22A0A81C7FEB}"/>
    <dgm:cxn modelId="{10217B63-A96B-451F-A2CF-3DECF464905C}" srcId="{F1CABC53-F123-47EE-AE4E-9E4EE8415EA3}" destId="{CCE93997-16E9-429E-9367-172C0B57569C}" srcOrd="0" destOrd="0" parTransId="{A48DD078-40A7-40F0-9EC9-D8602E10D63D}" sibTransId="{7C8392FB-276E-4FF8-94C4-82067AF6B6F3}"/>
    <dgm:cxn modelId="{DC945B2F-D927-4D6C-9778-7BE9AF6115C2}" type="presOf" srcId="{193B8F10-28E5-40D0-8B45-693FBF05D1AA}" destId="{5CE73E04-36B4-431D-A0C9-5FEBA6E6D1FF}" srcOrd="0" destOrd="0" presId="urn:microsoft.com/office/officeart/2005/8/layout/process4"/>
    <dgm:cxn modelId="{9EB9C0A7-0EEC-4420-B63D-38789F95E30A}" srcId="{F1CABC53-F123-47EE-AE4E-9E4EE8415EA3}" destId="{64552CC7-8D08-407C-A871-2A6EE355D6ED}" srcOrd="1" destOrd="0" parTransId="{DC393041-1AD5-425A-9989-87071035B522}" sibTransId="{775E4257-171C-4EFA-B58E-32582EA6B650}"/>
    <dgm:cxn modelId="{B8EDCBC0-738E-4397-B767-3EDE0D815BBE}" type="presOf" srcId="{F1CABC53-F123-47EE-AE4E-9E4EE8415EA3}" destId="{84C9E8F5-C6E7-486A-BA53-EB0AB1045305}" srcOrd="0" destOrd="0" presId="urn:microsoft.com/office/officeart/2005/8/layout/process4"/>
    <dgm:cxn modelId="{C54DC9CB-84A8-40D9-9F82-60CE909B47A2}" type="presOf" srcId="{8E89EB08-8AE2-4F65-874F-E33DCB09AA85}" destId="{48A86798-82B4-4F96-A95B-A37D1241A393}" srcOrd="0" destOrd="0" presId="urn:microsoft.com/office/officeart/2005/8/layout/process4"/>
    <dgm:cxn modelId="{A16810A8-C1EC-4B78-BAE8-3BD9DAC06711}" srcId="{F1CABC53-F123-47EE-AE4E-9E4EE8415EA3}" destId="{8E89EB08-8AE2-4F65-874F-E33DCB09AA85}" srcOrd="2" destOrd="0" parTransId="{ED397AE8-8019-4A85-AD55-C782A22861CB}" sibTransId="{BAB631C4-BC2E-447D-99C8-6389C5994DA5}"/>
    <dgm:cxn modelId="{D46273C7-0947-4443-93E9-E83841FC5481}" type="presOf" srcId="{CCE93997-16E9-429E-9367-172C0B57569C}" destId="{FC162FD3-4E67-45B0-A0C7-6CC24FEF2BD7}" srcOrd="0" destOrd="0" presId="urn:microsoft.com/office/officeart/2005/8/layout/process4"/>
    <dgm:cxn modelId="{D80AE8E2-5B97-4F12-8422-332C1F4E5D05}" type="presParOf" srcId="{84C9E8F5-C6E7-486A-BA53-EB0AB1045305}" destId="{E89F9B64-C031-4259-A20D-29C1B4E3671E}" srcOrd="0" destOrd="0" presId="urn:microsoft.com/office/officeart/2005/8/layout/process4"/>
    <dgm:cxn modelId="{62E01331-C215-4126-88CF-08887CB765F3}" type="presParOf" srcId="{E89F9B64-C031-4259-A20D-29C1B4E3671E}" destId="{5CE73E04-36B4-431D-A0C9-5FEBA6E6D1FF}" srcOrd="0" destOrd="0" presId="urn:microsoft.com/office/officeart/2005/8/layout/process4"/>
    <dgm:cxn modelId="{2B37E5B8-25FB-4CDB-8CB6-55C48D0A4A3C}" type="presParOf" srcId="{84C9E8F5-C6E7-486A-BA53-EB0AB1045305}" destId="{74A4EDF3-F7D3-41FA-B9B6-F54A835556CD}" srcOrd="1" destOrd="0" presId="urn:microsoft.com/office/officeart/2005/8/layout/process4"/>
    <dgm:cxn modelId="{3C9CEECB-C9C3-4BFE-9149-04964754915C}" type="presParOf" srcId="{84C9E8F5-C6E7-486A-BA53-EB0AB1045305}" destId="{FD7E99C9-CCB4-4ADF-B764-587403C6F2B2}" srcOrd="2" destOrd="0" presId="urn:microsoft.com/office/officeart/2005/8/layout/process4"/>
    <dgm:cxn modelId="{E2E59989-DF9A-43EC-A36C-CB974E789AD0}" type="presParOf" srcId="{FD7E99C9-CCB4-4ADF-B764-587403C6F2B2}" destId="{632DA40D-FEA5-435E-974A-8A90E267D470}" srcOrd="0" destOrd="0" presId="urn:microsoft.com/office/officeart/2005/8/layout/process4"/>
    <dgm:cxn modelId="{AC92ACF7-EB32-4903-80A2-4147FBB7311F}" type="presParOf" srcId="{84C9E8F5-C6E7-486A-BA53-EB0AB1045305}" destId="{0FD13DEA-2B9D-45CB-80AF-29C66AE358C8}" srcOrd="3" destOrd="0" presId="urn:microsoft.com/office/officeart/2005/8/layout/process4"/>
    <dgm:cxn modelId="{712C1BFA-9859-45A9-8EA0-81E11AB43ED6}" type="presParOf" srcId="{84C9E8F5-C6E7-486A-BA53-EB0AB1045305}" destId="{4673FFCE-C6CE-4905-9570-D21D1277763E}" srcOrd="4" destOrd="0" presId="urn:microsoft.com/office/officeart/2005/8/layout/process4"/>
    <dgm:cxn modelId="{05C0758C-2E25-4F01-A3C6-1F59EAE20FD3}" type="presParOf" srcId="{4673FFCE-C6CE-4905-9570-D21D1277763E}" destId="{48A86798-82B4-4F96-A95B-A37D1241A393}" srcOrd="0" destOrd="0" presId="urn:microsoft.com/office/officeart/2005/8/layout/process4"/>
    <dgm:cxn modelId="{94BAE6D5-D1C5-4ABA-BA86-D00005803BFF}" type="presParOf" srcId="{84C9E8F5-C6E7-486A-BA53-EB0AB1045305}" destId="{3B700C01-2E03-4B9B-8926-5581C73E5404}" srcOrd="5" destOrd="0" presId="urn:microsoft.com/office/officeart/2005/8/layout/process4"/>
    <dgm:cxn modelId="{AF2AC0E3-B37C-4277-84B1-FFDE5351F8DC}" type="presParOf" srcId="{84C9E8F5-C6E7-486A-BA53-EB0AB1045305}" destId="{8A9AF434-91CB-48CC-9EC6-24695D283A11}" srcOrd="6" destOrd="0" presId="urn:microsoft.com/office/officeart/2005/8/layout/process4"/>
    <dgm:cxn modelId="{D720E3D6-CF59-4428-9C77-CEC698CD7383}" type="presParOf" srcId="{8A9AF434-91CB-48CC-9EC6-24695D283A11}" destId="{B20985E6-08E8-4A8F-B388-4768DAE945A3}" srcOrd="0" destOrd="0" presId="urn:microsoft.com/office/officeart/2005/8/layout/process4"/>
    <dgm:cxn modelId="{C3D9565E-F8BC-4E94-A8F7-5020A29E2C03}" type="presParOf" srcId="{84C9E8F5-C6E7-486A-BA53-EB0AB1045305}" destId="{2EE34DB9-9593-4E9B-9C61-9C7869F35E54}" srcOrd="7" destOrd="0" presId="urn:microsoft.com/office/officeart/2005/8/layout/process4"/>
    <dgm:cxn modelId="{257049B1-25D5-4E7D-A316-A700E1123F1E}" type="presParOf" srcId="{84C9E8F5-C6E7-486A-BA53-EB0AB1045305}" destId="{8479F49D-0050-4E9B-9127-6993DCE1ED79}" srcOrd="8" destOrd="0" presId="urn:microsoft.com/office/officeart/2005/8/layout/process4"/>
    <dgm:cxn modelId="{8166A4EA-3C78-46BC-B834-9A8337A1A725}" type="presParOf" srcId="{8479F49D-0050-4E9B-9127-6993DCE1ED79}" destId="{FC162FD3-4E67-45B0-A0C7-6CC24FEF2BD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F11198-9890-49A1-938F-983EFEBFAE39}"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3DDE7473-6178-4BF7-9A1A-47430A60791B}">
      <dgm:prSet phldrT="[Text]" custT="1"/>
      <dgm:spPr/>
      <dgm:t>
        <a:bodyPr/>
        <a:lstStyle/>
        <a:p>
          <a:r>
            <a:rPr lang="en-US" sz="4000" dirty="0" smtClean="0"/>
            <a:t>DECIDE</a:t>
          </a:r>
          <a:endParaRPr lang="en-US" sz="4000" dirty="0"/>
        </a:p>
      </dgm:t>
    </dgm:pt>
    <dgm:pt modelId="{F90388FD-7DEA-4953-978C-C2212B624435}" type="parTrans" cxnId="{2BCDEAC7-1104-44B1-BF2C-D525B4B04CBD}">
      <dgm:prSet/>
      <dgm:spPr/>
      <dgm:t>
        <a:bodyPr/>
        <a:lstStyle/>
        <a:p>
          <a:endParaRPr lang="en-US"/>
        </a:p>
      </dgm:t>
    </dgm:pt>
    <dgm:pt modelId="{3AEDAD4D-82AE-4D70-BD43-80102D8EFF07}" type="sibTrans" cxnId="{2BCDEAC7-1104-44B1-BF2C-D525B4B04CBD}">
      <dgm:prSet/>
      <dgm:spPr/>
      <dgm:t>
        <a:bodyPr/>
        <a:lstStyle/>
        <a:p>
          <a:endParaRPr lang="en-US"/>
        </a:p>
      </dgm:t>
    </dgm:pt>
    <dgm:pt modelId="{90A703C1-3ABF-49EB-934E-A66E17BBE411}">
      <dgm:prSet phldrT="[Text]" custT="1"/>
      <dgm:spPr/>
      <dgm:t>
        <a:bodyPr/>
        <a:lstStyle/>
        <a:p>
          <a:r>
            <a:rPr lang="en-US" sz="4000" dirty="0" smtClean="0"/>
            <a:t>IMPLEMENT</a:t>
          </a:r>
          <a:endParaRPr lang="en-US" sz="4000" dirty="0"/>
        </a:p>
      </dgm:t>
    </dgm:pt>
    <dgm:pt modelId="{52ACE6E3-EC95-46AA-8186-AF44E4F23AC1}" type="parTrans" cxnId="{384E1FB3-FC6B-479A-9BD9-786294219800}">
      <dgm:prSet/>
      <dgm:spPr/>
      <dgm:t>
        <a:bodyPr/>
        <a:lstStyle/>
        <a:p>
          <a:endParaRPr lang="en-US"/>
        </a:p>
      </dgm:t>
    </dgm:pt>
    <dgm:pt modelId="{CA6372F5-714A-4F0C-8D13-F7B7E5C12F0D}" type="sibTrans" cxnId="{384E1FB3-FC6B-479A-9BD9-786294219800}">
      <dgm:prSet/>
      <dgm:spPr/>
      <dgm:t>
        <a:bodyPr/>
        <a:lstStyle/>
        <a:p>
          <a:endParaRPr lang="en-US"/>
        </a:p>
      </dgm:t>
    </dgm:pt>
    <dgm:pt modelId="{27BE2D9A-5D28-4F47-88C2-0E66497BB7CA}">
      <dgm:prSet phldrT="[Text]" custT="1"/>
      <dgm:spPr/>
      <dgm:t>
        <a:bodyPr/>
        <a:lstStyle/>
        <a:p>
          <a:r>
            <a:rPr lang="en-US" sz="1800" i="0" dirty="0" smtClean="0"/>
            <a:t>Groups, Issues, People </a:t>
          </a:r>
          <a:r>
            <a:rPr lang="en-US" sz="1800" dirty="0" smtClean="0"/>
            <a:t>you will address </a:t>
          </a:r>
          <a:endParaRPr lang="en-US" sz="1800" dirty="0"/>
        </a:p>
      </dgm:t>
    </dgm:pt>
    <dgm:pt modelId="{827EDF29-18CD-43E3-9CE9-5EC1DD188809}" type="parTrans" cxnId="{556681F0-AFAE-4CBB-9492-681AD18A73B0}">
      <dgm:prSet/>
      <dgm:spPr/>
      <dgm:t>
        <a:bodyPr/>
        <a:lstStyle/>
        <a:p>
          <a:endParaRPr lang="en-US"/>
        </a:p>
      </dgm:t>
    </dgm:pt>
    <dgm:pt modelId="{8342CE85-231D-4351-88EC-EB798F76C9A9}" type="sibTrans" cxnId="{556681F0-AFAE-4CBB-9492-681AD18A73B0}">
      <dgm:prSet/>
      <dgm:spPr/>
      <dgm:t>
        <a:bodyPr/>
        <a:lstStyle/>
        <a:p>
          <a:endParaRPr lang="en-US"/>
        </a:p>
      </dgm:t>
    </dgm:pt>
    <dgm:pt modelId="{AFECE98F-8C11-49E0-BCCE-828E1C8A0336}">
      <dgm:prSet phldrT="[Text]" custT="1"/>
      <dgm:spPr/>
      <dgm:t>
        <a:bodyPr/>
        <a:lstStyle/>
        <a:p>
          <a:r>
            <a:rPr lang="en-US" sz="4000" dirty="0" smtClean="0"/>
            <a:t>ACTION PLAN</a:t>
          </a:r>
          <a:endParaRPr lang="en-US" sz="4000" dirty="0"/>
        </a:p>
      </dgm:t>
    </dgm:pt>
    <dgm:pt modelId="{71557C10-1F97-4E24-BFAB-375E9D26D16D}" type="parTrans" cxnId="{08A92B28-47B3-4E50-A7E9-6574D3DBD3B1}">
      <dgm:prSet/>
      <dgm:spPr/>
      <dgm:t>
        <a:bodyPr/>
        <a:lstStyle/>
        <a:p>
          <a:endParaRPr lang="en-US"/>
        </a:p>
      </dgm:t>
    </dgm:pt>
    <dgm:pt modelId="{8B396EB6-8D57-40A5-BCB3-4423B6E1311F}" type="sibTrans" cxnId="{08A92B28-47B3-4E50-A7E9-6574D3DBD3B1}">
      <dgm:prSet/>
      <dgm:spPr/>
      <dgm:t>
        <a:bodyPr/>
        <a:lstStyle/>
        <a:p>
          <a:endParaRPr lang="en-US"/>
        </a:p>
      </dgm:t>
    </dgm:pt>
    <dgm:pt modelId="{0823AD10-1931-4881-8806-F4CB506808E6}">
      <dgm:prSet phldrT="[Text]" custT="1"/>
      <dgm:spPr/>
      <dgm:t>
        <a:bodyPr/>
        <a:lstStyle/>
        <a:p>
          <a:r>
            <a:rPr lang="en-US" sz="1800" dirty="0" smtClean="0"/>
            <a:t>How to address focus areas with success goals within your group and as an individual leader</a:t>
          </a:r>
          <a:endParaRPr lang="en-US" sz="1800" dirty="0"/>
        </a:p>
      </dgm:t>
    </dgm:pt>
    <dgm:pt modelId="{A15B4E83-A628-4183-AF69-7C2C9D00A4EA}" type="parTrans" cxnId="{86F03AD2-F858-4EBE-AF07-20DF1E5BB618}">
      <dgm:prSet/>
      <dgm:spPr/>
      <dgm:t>
        <a:bodyPr/>
        <a:lstStyle/>
        <a:p>
          <a:endParaRPr lang="en-US"/>
        </a:p>
      </dgm:t>
    </dgm:pt>
    <dgm:pt modelId="{D4368A31-4214-40DD-BF93-AA7D88B38298}" type="sibTrans" cxnId="{86F03AD2-F858-4EBE-AF07-20DF1E5BB618}">
      <dgm:prSet/>
      <dgm:spPr/>
      <dgm:t>
        <a:bodyPr/>
        <a:lstStyle/>
        <a:p>
          <a:endParaRPr lang="en-US"/>
        </a:p>
      </dgm:t>
    </dgm:pt>
    <dgm:pt modelId="{9F460C14-A218-4B8E-8A51-389A51A12FB2}">
      <dgm:prSet phldrT="[Text]" custT="1"/>
      <dgm:spPr/>
      <dgm:t>
        <a:bodyPr/>
        <a:lstStyle/>
        <a:p>
          <a:r>
            <a:rPr lang="en-US" sz="1800" dirty="0" smtClean="0"/>
            <a:t>Behavior modification with review and accountability for goal progress</a:t>
          </a:r>
          <a:endParaRPr lang="en-US" sz="1800" dirty="0"/>
        </a:p>
      </dgm:t>
    </dgm:pt>
    <dgm:pt modelId="{55D1EFFF-15F3-470E-9F5C-2B2518C5BB68}" type="parTrans" cxnId="{62C4D5F9-E37F-48B2-85A9-894DAF16C3E3}">
      <dgm:prSet/>
      <dgm:spPr/>
      <dgm:t>
        <a:bodyPr/>
        <a:lstStyle/>
        <a:p>
          <a:endParaRPr lang="en-US"/>
        </a:p>
      </dgm:t>
    </dgm:pt>
    <dgm:pt modelId="{B85CEE38-6C29-4C58-8971-EA1853E837D6}" type="sibTrans" cxnId="{62C4D5F9-E37F-48B2-85A9-894DAF16C3E3}">
      <dgm:prSet/>
      <dgm:spPr/>
      <dgm:t>
        <a:bodyPr/>
        <a:lstStyle/>
        <a:p>
          <a:endParaRPr lang="en-US"/>
        </a:p>
      </dgm:t>
    </dgm:pt>
    <dgm:pt modelId="{DF75E89B-1188-4DDF-B1A4-2F92E1571A7D}">
      <dgm:prSet phldrT="[Text]" custT="1"/>
      <dgm:spPr/>
      <dgm:t>
        <a:bodyPr/>
        <a:lstStyle/>
        <a:p>
          <a:r>
            <a:rPr lang="en-US" sz="4000" dirty="0" smtClean="0"/>
            <a:t>COMMUNICATE</a:t>
          </a:r>
          <a:endParaRPr lang="en-US" sz="4000" dirty="0"/>
        </a:p>
      </dgm:t>
    </dgm:pt>
    <dgm:pt modelId="{A466E3AB-BAE0-48D8-BC65-88F2E7C42822}" type="parTrans" cxnId="{F2C06591-6AE6-489E-8325-87992AB88755}">
      <dgm:prSet/>
      <dgm:spPr/>
      <dgm:t>
        <a:bodyPr/>
        <a:lstStyle/>
        <a:p>
          <a:endParaRPr lang="en-US"/>
        </a:p>
      </dgm:t>
    </dgm:pt>
    <dgm:pt modelId="{14908342-BAFB-4FBD-A4FD-4F8BA375348C}" type="sibTrans" cxnId="{F2C06591-6AE6-489E-8325-87992AB88755}">
      <dgm:prSet/>
      <dgm:spPr/>
      <dgm:t>
        <a:bodyPr/>
        <a:lstStyle/>
        <a:p>
          <a:endParaRPr lang="en-US"/>
        </a:p>
      </dgm:t>
    </dgm:pt>
    <dgm:pt modelId="{C01BBC35-9292-4A4C-BE94-18F403482746}">
      <dgm:prSet phldrT="[Text]" custT="1"/>
      <dgm:spPr/>
      <dgm:t>
        <a:bodyPr/>
        <a:lstStyle/>
        <a:p>
          <a:r>
            <a:rPr lang="en-US" sz="1800" dirty="0" smtClean="0"/>
            <a:t>Send Senior Leader memo, thanking employees for participation and highlighting strengths and areas to address</a:t>
          </a:r>
          <a:endParaRPr lang="en-US" sz="1800" dirty="0"/>
        </a:p>
      </dgm:t>
    </dgm:pt>
    <dgm:pt modelId="{5B719290-D95D-480B-9D9B-DD9CA8218E83}" type="parTrans" cxnId="{B15C837C-8492-4F53-95C8-E285BBBAD90D}">
      <dgm:prSet/>
      <dgm:spPr/>
      <dgm:t>
        <a:bodyPr/>
        <a:lstStyle/>
        <a:p>
          <a:endParaRPr lang="en-US"/>
        </a:p>
      </dgm:t>
    </dgm:pt>
    <dgm:pt modelId="{EF5846CC-5895-45AB-9837-E5A8E66B87CE}" type="sibTrans" cxnId="{B15C837C-8492-4F53-95C8-E285BBBAD90D}">
      <dgm:prSet/>
      <dgm:spPr/>
      <dgm:t>
        <a:bodyPr/>
        <a:lstStyle/>
        <a:p>
          <a:endParaRPr lang="en-US"/>
        </a:p>
      </dgm:t>
    </dgm:pt>
    <dgm:pt modelId="{CF5A7D58-8B71-4836-B22F-E1B5AA2BA7BB}" type="pres">
      <dgm:prSet presAssocID="{4AF11198-9890-49A1-938F-983EFEBFAE39}" presName="linear" presStyleCnt="0">
        <dgm:presLayoutVars>
          <dgm:dir/>
          <dgm:animLvl val="lvl"/>
          <dgm:resizeHandles val="exact"/>
        </dgm:presLayoutVars>
      </dgm:prSet>
      <dgm:spPr/>
      <dgm:t>
        <a:bodyPr/>
        <a:lstStyle/>
        <a:p>
          <a:endParaRPr lang="en-US"/>
        </a:p>
      </dgm:t>
    </dgm:pt>
    <dgm:pt modelId="{CD35BF22-383E-4EED-AE2A-E1B116CEA21E}" type="pres">
      <dgm:prSet presAssocID="{3DDE7473-6178-4BF7-9A1A-47430A60791B}" presName="parentLin" presStyleCnt="0"/>
      <dgm:spPr/>
      <dgm:t>
        <a:bodyPr/>
        <a:lstStyle/>
        <a:p>
          <a:endParaRPr lang="en-US"/>
        </a:p>
      </dgm:t>
    </dgm:pt>
    <dgm:pt modelId="{859973DC-7374-4982-8351-C324344608AF}" type="pres">
      <dgm:prSet presAssocID="{3DDE7473-6178-4BF7-9A1A-47430A60791B}" presName="parentLeftMargin" presStyleLbl="node1" presStyleIdx="0" presStyleCnt="4"/>
      <dgm:spPr/>
      <dgm:t>
        <a:bodyPr/>
        <a:lstStyle/>
        <a:p>
          <a:endParaRPr lang="en-US"/>
        </a:p>
      </dgm:t>
    </dgm:pt>
    <dgm:pt modelId="{E7DD406B-4305-4442-97C6-D4CC35B94F65}" type="pres">
      <dgm:prSet presAssocID="{3DDE7473-6178-4BF7-9A1A-47430A60791B}" presName="parentText" presStyleLbl="node1" presStyleIdx="0" presStyleCnt="4" custScaleX="82353" custScaleY="116159">
        <dgm:presLayoutVars>
          <dgm:chMax val="0"/>
          <dgm:bulletEnabled val="1"/>
        </dgm:presLayoutVars>
      </dgm:prSet>
      <dgm:spPr/>
      <dgm:t>
        <a:bodyPr/>
        <a:lstStyle/>
        <a:p>
          <a:endParaRPr lang="en-US"/>
        </a:p>
      </dgm:t>
    </dgm:pt>
    <dgm:pt modelId="{6A0562C3-6028-4BE2-98E3-22A48E73EDC9}" type="pres">
      <dgm:prSet presAssocID="{3DDE7473-6178-4BF7-9A1A-47430A60791B}" presName="negativeSpace" presStyleCnt="0"/>
      <dgm:spPr/>
      <dgm:t>
        <a:bodyPr/>
        <a:lstStyle/>
        <a:p>
          <a:endParaRPr lang="en-US"/>
        </a:p>
      </dgm:t>
    </dgm:pt>
    <dgm:pt modelId="{38186F1B-1A3F-4301-9B4C-83D3F575E32D}" type="pres">
      <dgm:prSet presAssocID="{3DDE7473-6178-4BF7-9A1A-47430A60791B}" presName="childText" presStyleLbl="conFgAcc1" presStyleIdx="0" presStyleCnt="4" custLinFactNeighborY="-35577">
        <dgm:presLayoutVars>
          <dgm:bulletEnabled val="1"/>
        </dgm:presLayoutVars>
      </dgm:prSet>
      <dgm:spPr/>
      <dgm:t>
        <a:bodyPr/>
        <a:lstStyle/>
        <a:p>
          <a:endParaRPr lang="en-US"/>
        </a:p>
      </dgm:t>
    </dgm:pt>
    <dgm:pt modelId="{A49DAADC-EAFB-473F-8C5C-9056F9123487}" type="pres">
      <dgm:prSet presAssocID="{3AEDAD4D-82AE-4D70-BD43-80102D8EFF07}" presName="spaceBetweenRectangles" presStyleCnt="0"/>
      <dgm:spPr/>
      <dgm:t>
        <a:bodyPr/>
        <a:lstStyle/>
        <a:p>
          <a:endParaRPr lang="en-US"/>
        </a:p>
      </dgm:t>
    </dgm:pt>
    <dgm:pt modelId="{A54C32BD-0130-4EB2-9263-9D2639E40E5B}" type="pres">
      <dgm:prSet presAssocID="{DF75E89B-1188-4DDF-B1A4-2F92E1571A7D}" presName="parentLin" presStyleCnt="0"/>
      <dgm:spPr/>
    </dgm:pt>
    <dgm:pt modelId="{3A6B065E-8DEB-4FAF-940A-FD60E69B065F}" type="pres">
      <dgm:prSet presAssocID="{DF75E89B-1188-4DDF-B1A4-2F92E1571A7D}" presName="parentLeftMargin" presStyleLbl="node1" presStyleIdx="0" presStyleCnt="4"/>
      <dgm:spPr/>
      <dgm:t>
        <a:bodyPr/>
        <a:lstStyle/>
        <a:p>
          <a:endParaRPr lang="en-US"/>
        </a:p>
      </dgm:t>
    </dgm:pt>
    <dgm:pt modelId="{F5971295-A790-403B-917D-D9887A97B9F7}" type="pres">
      <dgm:prSet presAssocID="{DF75E89B-1188-4DDF-B1A4-2F92E1571A7D}" presName="parentText" presStyleLbl="node1" presStyleIdx="1" presStyleCnt="4">
        <dgm:presLayoutVars>
          <dgm:chMax val="0"/>
          <dgm:bulletEnabled val="1"/>
        </dgm:presLayoutVars>
      </dgm:prSet>
      <dgm:spPr/>
      <dgm:t>
        <a:bodyPr/>
        <a:lstStyle/>
        <a:p>
          <a:endParaRPr lang="en-US"/>
        </a:p>
      </dgm:t>
    </dgm:pt>
    <dgm:pt modelId="{56600714-5097-493A-B315-6D5D8BBA1E3C}" type="pres">
      <dgm:prSet presAssocID="{DF75E89B-1188-4DDF-B1A4-2F92E1571A7D}" presName="negativeSpace" presStyleCnt="0"/>
      <dgm:spPr/>
    </dgm:pt>
    <dgm:pt modelId="{2455744F-068D-4A88-B607-C996D87B74C6}" type="pres">
      <dgm:prSet presAssocID="{DF75E89B-1188-4DDF-B1A4-2F92E1571A7D}" presName="childText" presStyleLbl="conFgAcc1" presStyleIdx="1" presStyleCnt="4">
        <dgm:presLayoutVars>
          <dgm:bulletEnabled val="1"/>
        </dgm:presLayoutVars>
      </dgm:prSet>
      <dgm:spPr/>
      <dgm:t>
        <a:bodyPr/>
        <a:lstStyle/>
        <a:p>
          <a:endParaRPr lang="en-US"/>
        </a:p>
      </dgm:t>
    </dgm:pt>
    <dgm:pt modelId="{5E637BD9-0EC4-4578-8DDA-9EECCD9B7BD1}" type="pres">
      <dgm:prSet presAssocID="{14908342-BAFB-4FBD-A4FD-4F8BA375348C}" presName="spaceBetweenRectangles" presStyleCnt="0"/>
      <dgm:spPr/>
    </dgm:pt>
    <dgm:pt modelId="{FF7BB2A4-4C35-435B-B5DC-032DB3F28145}" type="pres">
      <dgm:prSet presAssocID="{AFECE98F-8C11-49E0-BCCE-828E1C8A0336}" presName="parentLin" presStyleCnt="0"/>
      <dgm:spPr/>
      <dgm:t>
        <a:bodyPr/>
        <a:lstStyle/>
        <a:p>
          <a:endParaRPr lang="en-US"/>
        </a:p>
      </dgm:t>
    </dgm:pt>
    <dgm:pt modelId="{7B7BA78E-05B3-4359-BE8C-E22CB64F3D21}" type="pres">
      <dgm:prSet presAssocID="{AFECE98F-8C11-49E0-BCCE-828E1C8A0336}" presName="parentLeftMargin" presStyleLbl="node1" presStyleIdx="1" presStyleCnt="4"/>
      <dgm:spPr/>
      <dgm:t>
        <a:bodyPr/>
        <a:lstStyle/>
        <a:p>
          <a:endParaRPr lang="en-US"/>
        </a:p>
      </dgm:t>
    </dgm:pt>
    <dgm:pt modelId="{6C69BF32-4110-4F2B-B6B4-1F739275AD22}" type="pres">
      <dgm:prSet presAssocID="{AFECE98F-8C11-49E0-BCCE-828E1C8A0336}" presName="parentText" presStyleLbl="node1" presStyleIdx="2" presStyleCnt="4" custScaleX="82353" custScaleY="116159">
        <dgm:presLayoutVars>
          <dgm:chMax val="0"/>
          <dgm:bulletEnabled val="1"/>
        </dgm:presLayoutVars>
      </dgm:prSet>
      <dgm:spPr/>
      <dgm:t>
        <a:bodyPr/>
        <a:lstStyle/>
        <a:p>
          <a:endParaRPr lang="en-US"/>
        </a:p>
      </dgm:t>
    </dgm:pt>
    <dgm:pt modelId="{8535B8B4-64C6-4B2C-9524-4164790D16B5}" type="pres">
      <dgm:prSet presAssocID="{AFECE98F-8C11-49E0-BCCE-828E1C8A0336}" presName="negativeSpace" presStyleCnt="0"/>
      <dgm:spPr/>
      <dgm:t>
        <a:bodyPr/>
        <a:lstStyle/>
        <a:p>
          <a:endParaRPr lang="en-US"/>
        </a:p>
      </dgm:t>
    </dgm:pt>
    <dgm:pt modelId="{01F1A8A3-9F67-4778-BCAB-2E810CECAD1B}" type="pres">
      <dgm:prSet presAssocID="{AFECE98F-8C11-49E0-BCCE-828E1C8A0336}" presName="childText" presStyleLbl="conFgAcc1" presStyleIdx="2" presStyleCnt="4">
        <dgm:presLayoutVars>
          <dgm:bulletEnabled val="1"/>
        </dgm:presLayoutVars>
      </dgm:prSet>
      <dgm:spPr/>
      <dgm:t>
        <a:bodyPr/>
        <a:lstStyle/>
        <a:p>
          <a:endParaRPr lang="en-US"/>
        </a:p>
      </dgm:t>
    </dgm:pt>
    <dgm:pt modelId="{C0DD580F-7023-4D5C-A0CE-BAEADA60C8DC}" type="pres">
      <dgm:prSet presAssocID="{8B396EB6-8D57-40A5-BCB3-4423B6E1311F}" presName="spaceBetweenRectangles" presStyleCnt="0"/>
      <dgm:spPr/>
      <dgm:t>
        <a:bodyPr/>
        <a:lstStyle/>
        <a:p>
          <a:endParaRPr lang="en-US"/>
        </a:p>
      </dgm:t>
    </dgm:pt>
    <dgm:pt modelId="{E24FD546-B578-46C2-8413-459580C9A040}" type="pres">
      <dgm:prSet presAssocID="{90A703C1-3ABF-49EB-934E-A66E17BBE411}" presName="parentLin" presStyleCnt="0"/>
      <dgm:spPr/>
      <dgm:t>
        <a:bodyPr/>
        <a:lstStyle/>
        <a:p>
          <a:endParaRPr lang="en-US"/>
        </a:p>
      </dgm:t>
    </dgm:pt>
    <dgm:pt modelId="{AD805BAE-E484-4D7F-8065-979D8C8AC363}" type="pres">
      <dgm:prSet presAssocID="{90A703C1-3ABF-49EB-934E-A66E17BBE411}" presName="parentLeftMargin" presStyleLbl="node1" presStyleIdx="2" presStyleCnt="4"/>
      <dgm:spPr/>
      <dgm:t>
        <a:bodyPr/>
        <a:lstStyle/>
        <a:p>
          <a:endParaRPr lang="en-US"/>
        </a:p>
      </dgm:t>
    </dgm:pt>
    <dgm:pt modelId="{A4A2EBBD-5494-43ED-8287-0A10F6079C61}" type="pres">
      <dgm:prSet presAssocID="{90A703C1-3ABF-49EB-934E-A66E17BBE411}" presName="parentText" presStyleLbl="node1" presStyleIdx="3" presStyleCnt="4" custScaleX="82353" custScaleY="116159">
        <dgm:presLayoutVars>
          <dgm:chMax val="0"/>
          <dgm:bulletEnabled val="1"/>
        </dgm:presLayoutVars>
      </dgm:prSet>
      <dgm:spPr/>
      <dgm:t>
        <a:bodyPr/>
        <a:lstStyle/>
        <a:p>
          <a:endParaRPr lang="en-US"/>
        </a:p>
      </dgm:t>
    </dgm:pt>
    <dgm:pt modelId="{4CB07DE1-BF48-417A-8A3C-6E0B268401E1}" type="pres">
      <dgm:prSet presAssocID="{90A703C1-3ABF-49EB-934E-A66E17BBE411}" presName="negativeSpace" presStyleCnt="0"/>
      <dgm:spPr/>
      <dgm:t>
        <a:bodyPr/>
        <a:lstStyle/>
        <a:p>
          <a:endParaRPr lang="en-US"/>
        </a:p>
      </dgm:t>
    </dgm:pt>
    <dgm:pt modelId="{B745DF7C-F941-4F8B-9C29-3DC4BB08169E}" type="pres">
      <dgm:prSet presAssocID="{90A703C1-3ABF-49EB-934E-A66E17BBE411}" presName="childText" presStyleLbl="conFgAcc1" presStyleIdx="3" presStyleCnt="4">
        <dgm:presLayoutVars>
          <dgm:bulletEnabled val="1"/>
        </dgm:presLayoutVars>
      </dgm:prSet>
      <dgm:spPr/>
      <dgm:t>
        <a:bodyPr/>
        <a:lstStyle/>
        <a:p>
          <a:endParaRPr lang="en-US"/>
        </a:p>
      </dgm:t>
    </dgm:pt>
  </dgm:ptLst>
  <dgm:cxnLst>
    <dgm:cxn modelId="{F2C06591-6AE6-489E-8325-87992AB88755}" srcId="{4AF11198-9890-49A1-938F-983EFEBFAE39}" destId="{DF75E89B-1188-4DDF-B1A4-2F92E1571A7D}" srcOrd="1" destOrd="0" parTransId="{A466E3AB-BAE0-48D8-BC65-88F2E7C42822}" sibTransId="{14908342-BAFB-4FBD-A4FD-4F8BA375348C}"/>
    <dgm:cxn modelId="{BFC6EBB3-A967-465D-9FD6-097E622FE48E}" type="presOf" srcId="{3DDE7473-6178-4BF7-9A1A-47430A60791B}" destId="{859973DC-7374-4982-8351-C324344608AF}" srcOrd="0" destOrd="0" presId="urn:microsoft.com/office/officeart/2005/8/layout/list1"/>
    <dgm:cxn modelId="{556681F0-AFAE-4CBB-9492-681AD18A73B0}" srcId="{3DDE7473-6178-4BF7-9A1A-47430A60791B}" destId="{27BE2D9A-5D28-4F47-88C2-0E66497BB7CA}" srcOrd="0" destOrd="0" parTransId="{827EDF29-18CD-43E3-9CE9-5EC1DD188809}" sibTransId="{8342CE85-231D-4351-88EC-EB798F76C9A9}"/>
    <dgm:cxn modelId="{DF7DF376-2385-48B4-BC62-B388B06CC2AE}" type="presOf" srcId="{DF75E89B-1188-4DDF-B1A4-2F92E1571A7D}" destId="{F5971295-A790-403B-917D-D9887A97B9F7}" srcOrd="1" destOrd="0" presId="urn:microsoft.com/office/officeart/2005/8/layout/list1"/>
    <dgm:cxn modelId="{08A92B28-47B3-4E50-A7E9-6574D3DBD3B1}" srcId="{4AF11198-9890-49A1-938F-983EFEBFAE39}" destId="{AFECE98F-8C11-49E0-BCCE-828E1C8A0336}" srcOrd="2" destOrd="0" parTransId="{71557C10-1F97-4E24-BFAB-375E9D26D16D}" sibTransId="{8B396EB6-8D57-40A5-BCB3-4423B6E1311F}"/>
    <dgm:cxn modelId="{158B78FF-4E19-4188-A779-340C557336A6}" type="presOf" srcId="{4AF11198-9890-49A1-938F-983EFEBFAE39}" destId="{CF5A7D58-8B71-4836-B22F-E1B5AA2BA7BB}" srcOrd="0" destOrd="0" presId="urn:microsoft.com/office/officeart/2005/8/layout/list1"/>
    <dgm:cxn modelId="{2BCDEAC7-1104-44B1-BF2C-D525B4B04CBD}" srcId="{4AF11198-9890-49A1-938F-983EFEBFAE39}" destId="{3DDE7473-6178-4BF7-9A1A-47430A60791B}" srcOrd="0" destOrd="0" parTransId="{F90388FD-7DEA-4953-978C-C2212B624435}" sibTransId="{3AEDAD4D-82AE-4D70-BD43-80102D8EFF07}"/>
    <dgm:cxn modelId="{384E1FB3-FC6B-479A-9BD9-786294219800}" srcId="{4AF11198-9890-49A1-938F-983EFEBFAE39}" destId="{90A703C1-3ABF-49EB-934E-A66E17BBE411}" srcOrd="3" destOrd="0" parTransId="{52ACE6E3-EC95-46AA-8186-AF44E4F23AC1}" sibTransId="{CA6372F5-714A-4F0C-8D13-F7B7E5C12F0D}"/>
    <dgm:cxn modelId="{5A5D7434-8B64-4F7A-8794-61D3D1E2877B}" type="presOf" srcId="{27BE2D9A-5D28-4F47-88C2-0E66497BB7CA}" destId="{38186F1B-1A3F-4301-9B4C-83D3F575E32D}" srcOrd="0" destOrd="0" presId="urn:microsoft.com/office/officeart/2005/8/layout/list1"/>
    <dgm:cxn modelId="{464F68D8-3D62-4559-9732-8B6952934D4C}" type="presOf" srcId="{3DDE7473-6178-4BF7-9A1A-47430A60791B}" destId="{E7DD406B-4305-4442-97C6-D4CC35B94F65}" srcOrd="1" destOrd="0" presId="urn:microsoft.com/office/officeart/2005/8/layout/list1"/>
    <dgm:cxn modelId="{B15C837C-8492-4F53-95C8-E285BBBAD90D}" srcId="{DF75E89B-1188-4DDF-B1A4-2F92E1571A7D}" destId="{C01BBC35-9292-4A4C-BE94-18F403482746}" srcOrd="0" destOrd="0" parTransId="{5B719290-D95D-480B-9D9B-DD9CA8218E83}" sibTransId="{EF5846CC-5895-45AB-9837-E5A8E66B87CE}"/>
    <dgm:cxn modelId="{886C3BE3-CAFA-4BEF-A241-CF62E018D125}" type="presOf" srcId="{AFECE98F-8C11-49E0-BCCE-828E1C8A0336}" destId="{6C69BF32-4110-4F2B-B6B4-1F739275AD22}" srcOrd="1" destOrd="0" presId="urn:microsoft.com/office/officeart/2005/8/layout/list1"/>
    <dgm:cxn modelId="{0BDA99C5-6704-4854-93BB-2F04EE85A3CC}" type="presOf" srcId="{90A703C1-3ABF-49EB-934E-A66E17BBE411}" destId="{A4A2EBBD-5494-43ED-8287-0A10F6079C61}" srcOrd="1" destOrd="0" presId="urn:microsoft.com/office/officeart/2005/8/layout/list1"/>
    <dgm:cxn modelId="{F1A25AF4-1B2D-46E1-AD07-DA7C4B063F6E}" type="presOf" srcId="{9F460C14-A218-4B8E-8A51-389A51A12FB2}" destId="{B745DF7C-F941-4F8B-9C29-3DC4BB08169E}" srcOrd="0" destOrd="0" presId="urn:microsoft.com/office/officeart/2005/8/layout/list1"/>
    <dgm:cxn modelId="{E4BE8890-1286-440F-B624-2899BA8EF0D5}" type="presOf" srcId="{AFECE98F-8C11-49E0-BCCE-828E1C8A0336}" destId="{7B7BA78E-05B3-4359-BE8C-E22CB64F3D21}" srcOrd="0" destOrd="0" presId="urn:microsoft.com/office/officeart/2005/8/layout/list1"/>
    <dgm:cxn modelId="{86F03AD2-F858-4EBE-AF07-20DF1E5BB618}" srcId="{AFECE98F-8C11-49E0-BCCE-828E1C8A0336}" destId="{0823AD10-1931-4881-8806-F4CB506808E6}" srcOrd="0" destOrd="0" parTransId="{A15B4E83-A628-4183-AF69-7C2C9D00A4EA}" sibTransId="{D4368A31-4214-40DD-BF93-AA7D88B38298}"/>
    <dgm:cxn modelId="{9AC0423C-29A8-432A-92D9-A4453C7E48F1}" type="presOf" srcId="{C01BBC35-9292-4A4C-BE94-18F403482746}" destId="{2455744F-068D-4A88-B607-C996D87B74C6}" srcOrd="0" destOrd="0" presId="urn:microsoft.com/office/officeart/2005/8/layout/list1"/>
    <dgm:cxn modelId="{62C4D5F9-E37F-48B2-85A9-894DAF16C3E3}" srcId="{90A703C1-3ABF-49EB-934E-A66E17BBE411}" destId="{9F460C14-A218-4B8E-8A51-389A51A12FB2}" srcOrd="0" destOrd="0" parTransId="{55D1EFFF-15F3-470E-9F5C-2B2518C5BB68}" sibTransId="{B85CEE38-6C29-4C58-8971-EA1853E837D6}"/>
    <dgm:cxn modelId="{E6840D6F-4DA5-4A87-9AFD-2B5266091EA9}" type="presOf" srcId="{0823AD10-1931-4881-8806-F4CB506808E6}" destId="{01F1A8A3-9F67-4778-BCAB-2E810CECAD1B}" srcOrd="0" destOrd="0" presId="urn:microsoft.com/office/officeart/2005/8/layout/list1"/>
    <dgm:cxn modelId="{D17615F6-8666-4C75-B044-196E484CF324}" type="presOf" srcId="{90A703C1-3ABF-49EB-934E-A66E17BBE411}" destId="{AD805BAE-E484-4D7F-8065-979D8C8AC363}" srcOrd="0" destOrd="0" presId="urn:microsoft.com/office/officeart/2005/8/layout/list1"/>
    <dgm:cxn modelId="{3D9ACC4C-412C-4715-B496-85186B86A1F2}" type="presOf" srcId="{DF75E89B-1188-4DDF-B1A4-2F92E1571A7D}" destId="{3A6B065E-8DEB-4FAF-940A-FD60E69B065F}" srcOrd="0" destOrd="0" presId="urn:microsoft.com/office/officeart/2005/8/layout/list1"/>
    <dgm:cxn modelId="{058351BE-0D46-46D0-BBE9-76908E5E2B41}" type="presParOf" srcId="{CF5A7D58-8B71-4836-B22F-E1B5AA2BA7BB}" destId="{CD35BF22-383E-4EED-AE2A-E1B116CEA21E}" srcOrd="0" destOrd="0" presId="urn:microsoft.com/office/officeart/2005/8/layout/list1"/>
    <dgm:cxn modelId="{F881A229-F8C9-43C1-8D4C-3E58AF2DAE30}" type="presParOf" srcId="{CD35BF22-383E-4EED-AE2A-E1B116CEA21E}" destId="{859973DC-7374-4982-8351-C324344608AF}" srcOrd="0" destOrd="0" presId="urn:microsoft.com/office/officeart/2005/8/layout/list1"/>
    <dgm:cxn modelId="{B6FE1027-D21C-4240-9788-EE2A6DDA16A8}" type="presParOf" srcId="{CD35BF22-383E-4EED-AE2A-E1B116CEA21E}" destId="{E7DD406B-4305-4442-97C6-D4CC35B94F65}" srcOrd="1" destOrd="0" presId="urn:microsoft.com/office/officeart/2005/8/layout/list1"/>
    <dgm:cxn modelId="{70A78F3F-1179-48B8-9624-1B94EDE74A21}" type="presParOf" srcId="{CF5A7D58-8B71-4836-B22F-E1B5AA2BA7BB}" destId="{6A0562C3-6028-4BE2-98E3-22A48E73EDC9}" srcOrd="1" destOrd="0" presId="urn:microsoft.com/office/officeart/2005/8/layout/list1"/>
    <dgm:cxn modelId="{8FED34F1-D491-4033-AA49-F3BFCB226986}" type="presParOf" srcId="{CF5A7D58-8B71-4836-B22F-E1B5AA2BA7BB}" destId="{38186F1B-1A3F-4301-9B4C-83D3F575E32D}" srcOrd="2" destOrd="0" presId="urn:microsoft.com/office/officeart/2005/8/layout/list1"/>
    <dgm:cxn modelId="{61588DCE-C476-46AD-8E88-A2CEBDD7A1E4}" type="presParOf" srcId="{CF5A7D58-8B71-4836-B22F-E1B5AA2BA7BB}" destId="{A49DAADC-EAFB-473F-8C5C-9056F9123487}" srcOrd="3" destOrd="0" presId="urn:microsoft.com/office/officeart/2005/8/layout/list1"/>
    <dgm:cxn modelId="{EFEB8C5E-9D8B-406A-85A0-D336683E8F7C}" type="presParOf" srcId="{CF5A7D58-8B71-4836-B22F-E1B5AA2BA7BB}" destId="{A54C32BD-0130-4EB2-9263-9D2639E40E5B}" srcOrd="4" destOrd="0" presId="urn:microsoft.com/office/officeart/2005/8/layout/list1"/>
    <dgm:cxn modelId="{FB0E1470-0002-4411-A433-9B636B167F42}" type="presParOf" srcId="{A54C32BD-0130-4EB2-9263-9D2639E40E5B}" destId="{3A6B065E-8DEB-4FAF-940A-FD60E69B065F}" srcOrd="0" destOrd="0" presId="urn:microsoft.com/office/officeart/2005/8/layout/list1"/>
    <dgm:cxn modelId="{0050AE90-97C6-4702-B7E8-C7A4E208F551}" type="presParOf" srcId="{A54C32BD-0130-4EB2-9263-9D2639E40E5B}" destId="{F5971295-A790-403B-917D-D9887A97B9F7}" srcOrd="1" destOrd="0" presId="urn:microsoft.com/office/officeart/2005/8/layout/list1"/>
    <dgm:cxn modelId="{0FE12428-DD44-4ECE-8ED8-A1E63627EB81}" type="presParOf" srcId="{CF5A7D58-8B71-4836-B22F-E1B5AA2BA7BB}" destId="{56600714-5097-493A-B315-6D5D8BBA1E3C}" srcOrd="5" destOrd="0" presId="urn:microsoft.com/office/officeart/2005/8/layout/list1"/>
    <dgm:cxn modelId="{1A195131-EC7C-4705-9839-E18078975535}" type="presParOf" srcId="{CF5A7D58-8B71-4836-B22F-E1B5AA2BA7BB}" destId="{2455744F-068D-4A88-B607-C996D87B74C6}" srcOrd="6" destOrd="0" presId="urn:microsoft.com/office/officeart/2005/8/layout/list1"/>
    <dgm:cxn modelId="{38A1D262-FB1E-4B5C-B798-1195ED1DC44F}" type="presParOf" srcId="{CF5A7D58-8B71-4836-B22F-E1B5AA2BA7BB}" destId="{5E637BD9-0EC4-4578-8DDA-9EECCD9B7BD1}" srcOrd="7" destOrd="0" presId="urn:microsoft.com/office/officeart/2005/8/layout/list1"/>
    <dgm:cxn modelId="{D317539E-438D-4BAB-BAB6-806E1B3D43BC}" type="presParOf" srcId="{CF5A7D58-8B71-4836-B22F-E1B5AA2BA7BB}" destId="{FF7BB2A4-4C35-435B-B5DC-032DB3F28145}" srcOrd="8" destOrd="0" presId="urn:microsoft.com/office/officeart/2005/8/layout/list1"/>
    <dgm:cxn modelId="{CF7183E2-B69F-4133-A8B3-7AC6CB343EEF}" type="presParOf" srcId="{FF7BB2A4-4C35-435B-B5DC-032DB3F28145}" destId="{7B7BA78E-05B3-4359-BE8C-E22CB64F3D21}" srcOrd="0" destOrd="0" presId="urn:microsoft.com/office/officeart/2005/8/layout/list1"/>
    <dgm:cxn modelId="{D72500BA-B5F0-4545-82AB-B0EE06FEF044}" type="presParOf" srcId="{FF7BB2A4-4C35-435B-B5DC-032DB3F28145}" destId="{6C69BF32-4110-4F2B-B6B4-1F739275AD22}" srcOrd="1" destOrd="0" presId="urn:microsoft.com/office/officeart/2005/8/layout/list1"/>
    <dgm:cxn modelId="{3515B43B-1DCA-47B8-A53B-35ACB3FC7181}" type="presParOf" srcId="{CF5A7D58-8B71-4836-B22F-E1B5AA2BA7BB}" destId="{8535B8B4-64C6-4B2C-9524-4164790D16B5}" srcOrd="9" destOrd="0" presId="urn:microsoft.com/office/officeart/2005/8/layout/list1"/>
    <dgm:cxn modelId="{D3BBEDA7-DB67-425A-ABBC-E7E30E72BF00}" type="presParOf" srcId="{CF5A7D58-8B71-4836-B22F-E1B5AA2BA7BB}" destId="{01F1A8A3-9F67-4778-BCAB-2E810CECAD1B}" srcOrd="10" destOrd="0" presId="urn:microsoft.com/office/officeart/2005/8/layout/list1"/>
    <dgm:cxn modelId="{8D426B7E-5F17-44F6-9B7A-B91231BCE49C}" type="presParOf" srcId="{CF5A7D58-8B71-4836-B22F-E1B5AA2BA7BB}" destId="{C0DD580F-7023-4D5C-A0CE-BAEADA60C8DC}" srcOrd="11" destOrd="0" presId="urn:microsoft.com/office/officeart/2005/8/layout/list1"/>
    <dgm:cxn modelId="{540A683E-C7D1-4A45-AC13-A1DB51C734CC}" type="presParOf" srcId="{CF5A7D58-8B71-4836-B22F-E1B5AA2BA7BB}" destId="{E24FD546-B578-46C2-8413-459580C9A040}" srcOrd="12" destOrd="0" presId="urn:microsoft.com/office/officeart/2005/8/layout/list1"/>
    <dgm:cxn modelId="{F0FC3CB9-45EB-47F7-9C0A-8744EE5F0F1E}" type="presParOf" srcId="{E24FD546-B578-46C2-8413-459580C9A040}" destId="{AD805BAE-E484-4D7F-8065-979D8C8AC363}" srcOrd="0" destOrd="0" presId="urn:microsoft.com/office/officeart/2005/8/layout/list1"/>
    <dgm:cxn modelId="{91F7F2CB-3912-4947-A27E-2929F9EC6001}" type="presParOf" srcId="{E24FD546-B578-46C2-8413-459580C9A040}" destId="{A4A2EBBD-5494-43ED-8287-0A10F6079C61}" srcOrd="1" destOrd="0" presId="urn:microsoft.com/office/officeart/2005/8/layout/list1"/>
    <dgm:cxn modelId="{A214D2AB-F82A-4EA3-B4E8-C44A28EC6CD6}" type="presParOf" srcId="{CF5A7D58-8B71-4836-B22F-E1B5AA2BA7BB}" destId="{4CB07DE1-BF48-417A-8A3C-6E0B268401E1}" srcOrd="13" destOrd="0" presId="urn:microsoft.com/office/officeart/2005/8/layout/list1"/>
    <dgm:cxn modelId="{F6002448-E55D-41C9-A98D-EB9B2AA60703}" type="presParOf" srcId="{CF5A7D58-8B71-4836-B22F-E1B5AA2BA7BB}" destId="{B745DF7C-F941-4F8B-9C29-3DC4BB08169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EE06E-9040-46BC-8E7D-61AC82FF1C82}">
      <dsp:nvSpPr>
        <dsp:cNvPr id="0" name=""/>
        <dsp:cNvSpPr/>
      </dsp:nvSpPr>
      <dsp:spPr>
        <a:xfrm rot="10800000">
          <a:off x="1692550" y="196175"/>
          <a:ext cx="5472684" cy="965189"/>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25622"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itchFamily="34" charset="0"/>
              <a:cs typeface="Arial" pitchFamily="34" charset="0"/>
            </a:rPr>
            <a:t>Purpose, Process and Outcomes</a:t>
          </a:r>
          <a:endParaRPr lang="en-US" sz="2800" kern="1200" dirty="0">
            <a:latin typeface="Arial" pitchFamily="34" charset="0"/>
            <a:cs typeface="Arial" pitchFamily="34" charset="0"/>
          </a:endParaRPr>
        </a:p>
      </dsp:txBody>
      <dsp:txXfrm rot="10800000">
        <a:off x="1933847" y="196175"/>
        <a:ext cx="5231387" cy="965189"/>
      </dsp:txXfrm>
    </dsp:sp>
    <dsp:sp modelId="{9CBA66C1-77C5-4387-B528-83F66E4C5A50}">
      <dsp:nvSpPr>
        <dsp:cNvPr id="0" name=""/>
        <dsp:cNvSpPr/>
      </dsp:nvSpPr>
      <dsp:spPr>
        <a:xfrm>
          <a:off x="1064365" y="2760"/>
          <a:ext cx="1256368" cy="135201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EB709B1-5819-45CB-8441-FEE06D803FA6}">
      <dsp:nvSpPr>
        <dsp:cNvPr id="0" name=""/>
        <dsp:cNvSpPr/>
      </dsp:nvSpPr>
      <dsp:spPr>
        <a:xfrm rot="10800000">
          <a:off x="1683421" y="1775406"/>
          <a:ext cx="5472684" cy="965189"/>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25622"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itchFamily="34" charset="0"/>
              <a:cs typeface="Arial" pitchFamily="34" charset="0"/>
            </a:rPr>
            <a:t>TalentWatch Survey Results</a:t>
          </a:r>
          <a:endParaRPr lang="en-US" sz="2800" kern="1200" dirty="0">
            <a:latin typeface="Arial" pitchFamily="34" charset="0"/>
            <a:cs typeface="Arial" pitchFamily="34" charset="0"/>
          </a:endParaRPr>
        </a:p>
      </dsp:txBody>
      <dsp:txXfrm rot="10800000">
        <a:off x="1924718" y="1775406"/>
        <a:ext cx="5231387" cy="965189"/>
      </dsp:txXfrm>
    </dsp:sp>
    <dsp:sp modelId="{209B4269-7805-4F75-82F2-A2D7CC4C5B7B}">
      <dsp:nvSpPr>
        <dsp:cNvPr id="0" name=""/>
        <dsp:cNvSpPr/>
      </dsp:nvSpPr>
      <dsp:spPr>
        <a:xfrm>
          <a:off x="1073494" y="1642895"/>
          <a:ext cx="1219855" cy="123021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70631E6D-E670-4119-A315-BC113A67BB39}">
      <dsp:nvSpPr>
        <dsp:cNvPr id="0" name=""/>
        <dsp:cNvSpPr/>
      </dsp:nvSpPr>
      <dsp:spPr>
        <a:xfrm rot="10800000">
          <a:off x="1682963" y="3292943"/>
          <a:ext cx="5472684" cy="965189"/>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25622"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Arial" pitchFamily="34" charset="0"/>
              <a:cs typeface="Arial" pitchFamily="34" charset="0"/>
            </a:rPr>
            <a:t>Taking Action</a:t>
          </a:r>
          <a:endParaRPr lang="en-US" sz="2800" kern="1200" dirty="0">
            <a:latin typeface="Arial" pitchFamily="34" charset="0"/>
            <a:cs typeface="Arial" pitchFamily="34" charset="0"/>
          </a:endParaRPr>
        </a:p>
      </dsp:txBody>
      <dsp:txXfrm rot="10800000">
        <a:off x="1924260" y="3292943"/>
        <a:ext cx="5231387" cy="965189"/>
      </dsp:txXfrm>
    </dsp:sp>
    <dsp:sp modelId="{1E1FD879-0A42-43F9-8406-4F2EE727D3E7}">
      <dsp:nvSpPr>
        <dsp:cNvPr id="0" name=""/>
        <dsp:cNvSpPr/>
      </dsp:nvSpPr>
      <dsp:spPr>
        <a:xfrm>
          <a:off x="1086229" y="3159756"/>
          <a:ext cx="1218021" cy="122862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B4C2F-5100-4417-B6DD-C688E3A91D1A}">
      <dsp:nvSpPr>
        <dsp:cNvPr id="0" name=""/>
        <dsp:cNvSpPr/>
      </dsp:nvSpPr>
      <dsp:spPr>
        <a:xfrm>
          <a:off x="159056" y="2527386"/>
          <a:ext cx="2357953" cy="777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Understand </a:t>
          </a:r>
          <a:r>
            <a:rPr lang="en-US" sz="2200" b="0" kern="1200" dirty="0" smtClean="0"/>
            <a:t>Results</a:t>
          </a:r>
          <a:endParaRPr lang="en-US" sz="2200" b="0" kern="1200" dirty="0"/>
        </a:p>
      </dsp:txBody>
      <dsp:txXfrm>
        <a:off x="159056" y="2527386"/>
        <a:ext cx="2357953" cy="777052"/>
      </dsp:txXfrm>
    </dsp:sp>
    <dsp:sp modelId="{0F037E5D-50FB-4F89-87B5-6451FE1214AB}">
      <dsp:nvSpPr>
        <dsp:cNvPr id="0" name=""/>
        <dsp:cNvSpPr/>
      </dsp:nvSpPr>
      <dsp:spPr>
        <a:xfrm>
          <a:off x="156376" y="2291055"/>
          <a:ext cx="187564" cy="18756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4D2D845-B315-496D-8C8F-3CED03EC9F2C}">
      <dsp:nvSpPr>
        <dsp:cNvPr id="0" name=""/>
        <dsp:cNvSpPr/>
      </dsp:nvSpPr>
      <dsp:spPr>
        <a:xfrm>
          <a:off x="287671" y="2028465"/>
          <a:ext cx="187564" cy="18756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1CB303B-744B-4B6C-B950-9D3D900356CF}">
      <dsp:nvSpPr>
        <dsp:cNvPr id="0" name=""/>
        <dsp:cNvSpPr/>
      </dsp:nvSpPr>
      <dsp:spPr>
        <a:xfrm>
          <a:off x="602780" y="2080983"/>
          <a:ext cx="294744" cy="2947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BF348CE-3FAF-4C91-9B3F-C1A2C5185892}">
      <dsp:nvSpPr>
        <dsp:cNvPr id="0" name=""/>
        <dsp:cNvSpPr/>
      </dsp:nvSpPr>
      <dsp:spPr>
        <a:xfrm>
          <a:off x="865370" y="1792133"/>
          <a:ext cx="187564" cy="18756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19F40B-E215-4306-BFA1-BE273A434EFF}">
      <dsp:nvSpPr>
        <dsp:cNvPr id="0" name=""/>
        <dsp:cNvSpPr/>
      </dsp:nvSpPr>
      <dsp:spPr>
        <a:xfrm>
          <a:off x="1206737" y="1687097"/>
          <a:ext cx="187564" cy="18756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83300AF-4E60-49E4-AF70-6A92C0CC1BBD}">
      <dsp:nvSpPr>
        <dsp:cNvPr id="0" name=""/>
        <dsp:cNvSpPr/>
      </dsp:nvSpPr>
      <dsp:spPr>
        <a:xfrm>
          <a:off x="1626882" y="1870910"/>
          <a:ext cx="187564" cy="18756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532824-B89C-4847-AAD1-04F4CFC0A89A}">
      <dsp:nvSpPr>
        <dsp:cNvPr id="0" name=""/>
        <dsp:cNvSpPr/>
      </dsp:nvSpPr>
      <dsp:spPr>
        <a:xfrm>
          <a:off x="1889472" y="2002206"/>
          <a:ext cx="294744" cy="2947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AD8667B-A207-474E-8ECF-BB1CCF20416C}">
      <dsp:nvSpPr>
        <dsp:cNvPr id="0" name=""/>
        <dsp:cNvSpPr/>
      </dsp:nvSpPr>
      <dsp:spPr>
        <a:xfrm>
          <a:off x="2257098" y="2291055"/>
          <a:ext cx="187564" cy="18756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F2AB7AB-1E1F-4153-BD4D-B88BA9823721}">
      <dsp:nvSpPr>
        <dsp:cNvPr id="0" name=""/>
        <dsp:cNvSpPr/>
      </dsp:nvSpPr>
      <dsp:spPr>
        <a:xfrm>
          <a:off x="2414652" y="2579904"/>
          <a:ext cx="187564" cy="18756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770499D-4E17-450A-9E74-CA0C0FEF24FB}">
      <dsp:nvSpPr>
        <dsp:cNvPr id="0" name=""/>
        <dsp:cNvSpPr/>
      </dsp:nvSpPr>
      <dsp:spPr>
        <a:xfrm>
          <a:off x="1142146" y="2019062"/>
          <a:ext cx="279280" cy="2792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A712BE6-FAA3-4B87-8069-5B17D12DC7ED}">
      <dsp:nvSpPr>
        <dsp:cNvPr id="0" name=""/>
        <dsp:cNvSpPr/>
      </dsp:nvSpPr>
      <dsp:spPr>
        <a:xfrm>
          <a:off x="25081" y="3026308"/>
          <a:ext cx="187564" cy="18756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81FB264-3F98-420A-9C4C-EA940E2F3F52}">
      <dsp:nvSpPr>
        <dsp:cNvPr id="0" name=""/>
        <dsp:cNvSpPr/>
      </dsp:nvSpPr>
      <dsp:spPr>
        <a:xfrm>
          <a:off x="182635" y="3262639"/>
          <a:ext cx="294744" cy="2947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A2314A3-3349-461B-84BB-583EA20B5112}">
      <dsp:nvSpPr>
        <dsp:cNvPr id="0" name=""/>
        <dsp:cNvSpPr/>
      </dsp:nvSpPr>
      <dsp:spPr>
        <a:xfrm>
          <a:off x="604694" y="3500884"/>
          <a:ext cx="372372" cy="37237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BE49D1C-FB62-441A-A3CB-77DF8E0392D8}">
      <dsp:nvSpPr>
        <dsp:cNvPr id="0" name=""/>
        <dsp:cNvSpPr/>
      </dsp:nvSpPr>
      <dsp:spPr>
        <a:xfrm>
          <a:off x="1127960" y="3814078"/>
          <a:ext cx="187564" cy="18756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F2D27DC-743E-42EC-8BF2-1E166C52229E}">
      <dsp:nvSpPr>
        <dsp:cNvPr id="0" name=""/>
        <dsp:cNvSpPr/>
      </dsp:nvSpPr>
      <dsp:spPr>
        <a:xfrm>
          <a:off x="1232996" y="3472711"/>
          <a:ext cx="294744" cy="2947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19BCB12-50DD-4405-A0F8-84B9DAF0DF12}">
      <dsp:nvSpPr>
        <dsp:cNvPr id="0" name=""/>
        <dsp:cNvSpPr/>
      </dsp:nvSpPr>
      <dsp:spPr>
        <a:xfrm>
          <a:off x="1495586" y="3840337"/>
          <a:ext cx="187564" cy="18756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E033A93-2425-4CDF-9643-5BFD0E7C341F}">
      <dsp:nvSpPr>
        <dsp:cNvPr id="0" name=""/>
        <dsp:cNvSpPr/>
      </dsp:nvSpPr>
      <dsp:spPr>
        <a:xfrm>
          <a:off x="1760091" y="3448366"/>
          <a:ext cx="372372" cy="37237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A1147B8-97F6-470D-BE78-C8B484CDC83B}">
      <dsp:nvSpPr>
        <dsp:cNvPr id="0" name=""/>
        <dsp:cNvSpPr/>
      </dsp:nvSpPr>
      <dsp:spPr>
        <a:xfrm>
          <a:off x="2363895" y="3369435"/>
          <a:ext cx="186186" cy="18618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A7E5ADE-D9AD-4B18-A301-4F4DF5E8B816}">
      <dsp:nvSpPr>
        <dsp:cNvPr id="0" name=""/>
        <dsp:cNvSpPr/>
      </dsp:nvSpPr>
      <dsp:spPr>
        <a:xfrm>
          <a:off x="2786196" y="2081719"/>
          <a:ext cx="865621" cy="1652566"/>
        </a:xfrm>
        <a:prstGeom prst="chevron">
          <a:avLst>
            <a:gd name="adj" fmla="val 6231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1116F42-6074-457B-8D4B-5CDC1BF5CFCF}">
      <dsp:nvSpPr>
        <dsp:cNvPr id="0" name=""/>
        <dsp:cNvSpPr/>
      </dsp:nvSpPr>
      <dsp:spPr>
        <a:xfrm>
          <a:off x="3428720" y="2133321"/>
          <a:ext cx="1751726" cy="1652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React</a:t>
          </a:r>
        </a:p>
        <a:p>
          <a:pPr lvl="0" algn="ctr" defTabSz="1422400">
            <a:lnSpc>
              <a:spcPct val="90000"/>
            </a:lnSpc>
            <a:spcBef>
              <a:spcPct val="0"/>
            </a:spcBef>
            <a:spcAft>
              <a:spcPct val="35000"/>
            </a:spcAft>
          </a:pPr>
          <a:r>
            <a:rPr lang="en-US" sz="2200" b="0" kern="1200" dirty="0" smtClean="0"/>
            <a:t>Surprises?</a:t>
          </a:r>
        </a:p>
        <a:p>
          <a:pPr lvl="0" algn="ctr" defTabSz="1422400">
            <a:lnSpc>
              <a:spcPct val="90000"/>
            </a:lnSpc>
            <a:spcBef>
              <a:spcPct val="0"/>
            </a:spcBef>
            <a:spcAft>
              <a:spcPct val="35000"/>
            </a:spcAft>
          </a:pPr>
          <a:r>
            <a:rPr lang="en-US" sz="2200" b="0" kern="1200" dirty="0" smtClean="0"/>
            <a:t>Affirmations?</a:t>
          </a:r>
          <a:endParaRPr lang="en-US" sz="2200" b="0" kern="1200" dirty="0"/>
        </a:p>
      </dsp:txBody>
      <dsp:txXfrm>
        <a:off x="3428720" y="2133321"/>
        <a:ext cx="1751726" cy="1652550"/>
      </dsp:txXfrm>
    </dsp:sp>
    <dsp:sp modelId="{77D39B32-B143-48F1-93F3-429A02A59F0D}">
      <dsp:nvSpPr>
        <dsp:cNvPr id="0" name=""/>
        <dsp:cNvSpPr/>
      </dsp:nvSpPr>
      <dsp:spPr>
        <a:xfrm>
          <a:off x="4976559" y="2081719"/>
          <a:ext cx="865621" cy="1652566"/>
        </a:xfrm>
        <a:prstGeom prst="chevron">
          <a:avLst>
            <a:gd name="adj" fmla="val 6231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7E6AB19-EC10-4ACB-B0BE-2D24C4AFEEF1}">
      <dsp:nvSpPr>
        <dsp:cNvPr id="0" name=""/>
        <dsp:cNvSpPr/>
      </dsp:nvSpPr>
      <dsp:spPr>
        <a:xfrm>
          <a:off x="6179618" y="1943974"/>
          <a:ext cx="2006668" cy="200666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b="1" kern="1200" dirty="0" smtClean="0"/>
            <a:t>Decide </a:t>
          </a:r>
          <a:r>
            <a:rPr lang="en-US" sz="2200" b="0" kern="1200" dirty="0" smtClean="0"/>
            <a:t>Groups, Issues &amp; People</a:t>
          </a:r>
          <a:endParaRPr lang="en-US" sz="2200" b="0" kern="1200" dirty="0"/>
        </a:p>
      </dsp:txBody>
      <dsp:txXfrm>
        <a:off x="6473488" y="2237844"/>
        <a:ext cx="1418928" cy="1418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6102E-B697-48DF-B70A-D33DEF05F2E0}">
      <dsp:nvSpPr>
        <dsp:cNvPr id="0" name=""/>
        <dsp:cNvSpPr/>
      </dsp:nvSpPr>
      <dsp:spPr>
        <a:xfrm>
          <a:off x="0" y="1866988"/>
          <a:ext cx="4114800" cy="196560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9354" tIns="249936" rIns="319354"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latin typeface="Arial" pitchFamily="34" charset="0"/>
              <a:cs typeface="Arial" pitchFamily="34" charset="0"/>
            </a:rPr>
            <a:t>Join Factors</a:t>
          </a:r>
          <a:endParaRPr lang="en-US"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b="1" kern="1200" dirty="0" smtClean="0">
              <a:latin typeface="Arial" pitchFamily="34" charset="0"/>
              <a:cs typeface="Arial" pitchFamily="34" charset="0"/>
            </a:rPr>
            <a:t>Intent to Stay</a:t>
          </a:r>
          <a:endParaRPr lang="en-US"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b="1" kern="1200" dirty="0" smtClean="0">
              <a:latin typeface="Arial" pitchFamily="34" charset="0"/>
              <a:cs typeface="Arial" pitchFamily="34" charset="0"/>
            </a:rPr>
            <a:t>Overall Satisfaction</a:t>
          </a:r>
        </a:p>
        <a:p>
          <a:pPr marL="171450" lvl="1" indent="-171450" algn="l" defTabSz="711200">
            <a:lnSpc>
              <a:spcPct val="90000"/>
            </a:lnSpc>
            <a:spcBef>
              <a:spcPct val="0"/>
            </a:spcBef>
            <a:spcAft>
              <a:spcPct val="15000"/>
            </a:spcAft>
            <a:buChar char="••"/>
          </a:pPr>
          <a:r>
            <a:rPr lang="en-US" sz="1600" b="1" kern="1200" dirty="0" smtClean="0">
              <a:latin typeface="Arial" pitchFamily="34" charset="0"/>
              <a:cs typeface="Arial" pitchFamily="34" charset="0"/>
            </a:rPr>
            <a:t>Satisfaction Change</a:t>
          </a:r>
        </a:p>
        <a:p>
          <a:pPr marL="171450" lvl="1" indent="-171450" algn="l" defTabSz="711200">
            <a:lnSpc>
              <a:spcPct val="90000"/>
            </a:lnSpc>
            <a:spcBef>
              <a:spcPct val="0"/>
            </a:spcBef>
            <a:spcAft>
              <a:spcPct val="15000"/>
            </a:spcAft>
            <a:buChar char="••"/>
          </a:pPr>
          <a:r>
            <a:rPr lang="en-US" sz="1600" b="1" kern="1200" dirty="0" smtClean="0">
              <a:latin typeface="Arial" pitchFamily="34" charset="0"/>
              <a:cs typeface="Arial" pitchFamily="34" charset="0"/>
            </a:rPr>
            <a:t>Employee Net Promoter Score (ENPS)</a:t>
          </a:r>
          <a:endParaRPr lang="en-US" sz="1600" b="1" kern="1200" dirty="0">
            <a:latin typeface="Arial" pitchFamily="34" charset="0"/>
            <a:cs typeface="Arial" pitchFamily="34" charset="0"/>
          </a:endParaRPr>
        </a:p>
      </dsp:txBody>
      <dsp:txXfrm>
        <a:off x="95953" y="1962941"/>
        <a:ext cx="3922894" cy="1773694"/>
      </dsp:txXfrm>
    </dsp:sp>
    <dsp:sp modelId="{0926C6CE-5D14-49FE-AC76-DA4A31AE0F7F}">
      <dsp:nvSpPr>
        <dsp:cNvPr id="0" name=""/>
        <dsp:cNvSpPr/>
      </dsp:nvSpPr>
      <dsp:spPr>
        <a:xfrm>
          <a:off x="617224" y="1683547"/>
          <a:ext cx="2880360" cy="3542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8871" tIns="0" rIns="108871" bIns="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Overall Measures</a:t>
          </a:r>
          <a:endParaRPr lang="en-US" sz="1600" b="1" kern="1200" dirty="0">
            <a:latin typeface="Arial" pitchFamily="34" charset="0"/>
            <a:cs typeface="Arial" pitchFamily="34" charset="0"/>
          </a:endParaRPr>
        </a:p>
      </dsp:txBody>
      <dsp:txXfrm>
        <a:off x="634517" y="1700840"/>
        <a:ext cx="2845774" cy="319654"/>
      </dsp:txXfrm>
    </dsp:sp>
    <dsp:sp modelId="{F8539082-DC1A-4C9A-AF00-668D1446B65B}">
      <dsp:nvSpPr>
        <dsp:cNvPr id="0" name=""/>
        <dsp:cNvSpPr/>
      </dsp:nvSpPr>
      <dsp:spPr>
        <a:xfrm>
          <a:off x="0" y="118877"/>
          <a:ext cx="4114800" cy="147420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9354" tIns="249936" rIns="319354"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latin typeface="Arial" pitchFamily="34" charset="0"/>
              <a:cs typeface="Arial" pitchFamily="34" charset="0"/>
            </a:rPr>
            <a:t>Leader (LEI)</a:t>
          </a:r>
          <a:endParaRPr lang="en-US"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b="1" kern="1200" dirty="0" smtClean="0">
              <a:latin typeface="Arial" pitchFamily="34" charset="0"/>
              <a:cs typeface="Arial" pitchFamily="34" charset="0"/>
            </a:rPr>
            <a:t>Organization (OEI)</a:t>
          </a:r>
        </a:p>
        <a:p>
          <a:pPr marL="171450" lvl="1" indent="-171450" algn="l" defTabSz="711200">
            <a:lnSpc>
              <a:spcPct val="90000"/>
            </a:lnSpc>
            <a:spcBef>
              <a:spcPct val="0"/>
            </a:spcBef>
            <a:spcAft>
              <a:spcPct val="15000"/>
            </a:spcAft>
            <a:buChar char="••"/>
          </a:pPr>
          <a:r>
            <a:rPr lang="en-US" sz="1600" b="1" kern="1200" dirty="0" smtClean="0">
              <a:latin typeface="Arial" pitchFamily="34" charset="0"/>
              <a:cs typeface="Arial" pitchFamily="34" charset="0"/>
            </a:rPr>
            <a:t>Job/Career (JEI)</a:t>
          </a:r>
        </a:p>
        <a:p>
          <a:pPr marL="171450" lvl="1" indent="-171450" algn="l" defTabSz="711200">
            <a:lnSpc>
              <a:spcPct val="90000"/>
            </a:lnSpc>
            <a:spcBef>
              <a:spcPct val="0"/>
            </a:spcBef>
            <a:spcAft>
              <a:spcPct val="15000"/>
            </a:spcAft>
            <a:buChar char="••"/>
          </a:pPr>
          <a:r>
            <a:rPr lang="en-US" sz="1600" b="1" kern="1200" dirty="0" smtClean="0">
              <a:latin typeface="Arial" pitchFamily="34" charset="0"/>
              <a:cs typeface="Arial" pitchFamily="34" charset="0"/>
            </a:rPr>
            <a:t>Co-worker (CEI)</a:t>
          </a:r>
          <a:endParaRPr lang="en-US" sz="1600" b="1" kern="1200" dirty="0">
            <a:latin typeface="Arial" pitchFamily="34" charset="0"/>
            <a:cs typeface="Arial" pitchFamily="34" charset="0"/>
          </a:endParaRPr>
        </a:p>
      </dsp:txBody>
      <dsp:txXfrm>
        <a:off x="71965" y="190842"/>
        <a:ext cx="3970870" cy="1330270"/>
      </dsp:txXfrm>
    </dsp:sp>
    <dsp:sp modelId="{C36F6DCC-998D-40A8-A67C-DE974F22CD4D}">
      <dsp:nvSpPr>
        <dsp:cNvPr id="0" name=""/>
        <dsp:cNvSpPr/>
      </dsp:nvSpPr>
      <dsp:spPr>
        <a:xfrm>
          <a:off x="661380" y="0"/>
          <a:ext cx="2880360" cy="3542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8871" tIns="0" rIns="108871" bIns="0" numCol="1" spcCol="1270" anchor="ctr" anchorCtr="0">
          <a:noAutofit/>
        </a:bodyPr>
        <a:lstStyle/>
        <a:p>
          <a:pPr lvl="0" algn="ctr" defTabSz="711200">
            <a:lnSpc>
              <a:spcPct val="100000"/>
            </a:lnSpc>
            <a:spcBef>
              <a:spcPct val="0"/>
            </a:spcBef>
            <a:spcAft>
              <a:spcPct val="35000"/>
            </a:spcAft>
          </a:pPr>
          <a:r>
            <a:rPr lang="en-US" sz="1600" b="1" kern="1200" dirty="0" smtClean="0">
              <a:latin typeface="Arial" pitchFamily="34" charset="0"/>
              <a:cs typeface="Arial" pitchFamily="34" charset="0"/>
            </a:rPr>
            <a:t>Behavior Specific Indices</a:t>
          </a:r>
          <a:endParaRPr lang="en-US" sz="1600" b="1" kern="1200" dirty="0">
            <a:latin typeface="Arial" pitchFamily="34" charset="0"/>
            <a:cs typeface="Arial" pitchFamily="34" charset="0"/>
          </a:endParaRPr>
        </a:p>
      </dsp:txBody>
      <dsp:txXfrm>
        <a:off x="678673" y="17293"/>
        <a:ext cx="2845774" cy="319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B09C2-BB77-4D16-B24E-AC57F7A37C02}">
      <dsp:nvSpPr>
        <dsp:cNvPr id="0" name=""/>
        <dsp:cNvSpPr/>
      </dsp:nvSpPr>
      <dsp:spPr>
        <a:xfrm>
          <a:off x="155982" y="1920"/>
          <a:ext cx="2739628" cy="1036800"/>
        </a:xfrm>
        <a:prstGeom prst="rect">
          <a:avLst/>
        </a:prstGeom>
        <a:solidFill>
          <a:srgbClr val="FF0000"/>
        </a:solidFill>
        <a:ln w="25400" cap="flat" cmpd="sng" algn="ctr">
          <a:solidFill>
            <a:schemeClr val="bg1">
              <a:lumMod val="85000"/>
            </a:schemeClr>
          </a:solidFill>
          <a:prstDash val="solid"/>
        </a:ln>
        <a:effectLst>
          <a:innerShdw blurRad="63500" dist="50800" dir="54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ln>
                <a:noFill/>
              </a:ln>
              <a:solidFill>
                <a:schemeClr val="tx1"/>
              </a:solidFill>
              <a:latin typeface="Arial" pitchFamily="34" charset="0"/>
              <a:ea typeface="Tahoma" pitchFamily="34" charset="0"/>
              <a:cs typeface="Arial" pitchFamily="34" charset="0"/>
            </a:rPr>
            <a:t>Detractors</a:t>
          </a:r>
        </a:p>
        <a:p>
          <a:pPr lvl="0" algn="ctr" defTabSz="1066800">
            <a:lnSpc>
              <a:spcPct val="90000"/>
            </a:lnSpc>
            <a:spcBef>
              <a:spcPct val="0"/>
            </a:spcBef>
            <a:spcAft>
              <a:spcPct val="35000"/>
            </a:spcAft>
          </a:pPr>
          <a:r>
            <a:rPr lang="en-US" sz="1400" b="1" kern="1200" dirty="0" smtClean="0">
              <a:ln>
                <a:noFill/>
              </a:ln>
              <a:solidFill>
                <a:schemeClr val="tx1"/>
              </a:solidFill>
              <a:latin typeface="Arial" pitchFamily="34" charset="0"/>
              <a:ea typeface="Tahoma" pitchFamily="34" charset="0"/>
              <a:cs typeface="Arial" pitchFamily="34" charset="0"/>
            </a:rPr>
            <a:t>1-6 Rating</a:t>
          </a:r>
          <a:endParaRPr lang="en-US" sz="1400" b="1" kern="1200" dirty="0">
            <a:ln>
              <a:noFill/>
            </a:ln>
            <a:solidFill>
              <a:schemeClr val="tx1"/>
            </a:solidFill>
            <a:latin typeface="Arial" pitchFamily="34" charset="0"/>
            <a:ea typeface="Tahoma" pitchFamily="34" charset="0"/>
            <a:cs typeface="Arial" pitchFamily="34" charset="0"/>
          </a:endParaRPr>
        </a:p>
      </dsp:txBody>
      <dsp:txXfrm>
        <a:off x="155982" y="1920"/>
        <a:ext cx="2739628" cy="1036800"/>
      </dsp:txXfrm>
    </dsp:sp>
    <dsp:sp modelId="{C3ED5456-8FCD-4635-91EB-C27C6276A9FC}">
      <dsp:nvSpPr>
        <dsp:cNvPr id="0" name=""/>
        <dsp:cNvSpPr/>
      </dsp:nvSpPr>
      <dsp:spPr>
        <a:xfrm>
          <a:off x="155982" y="1038720"/>
          <a:ext cx="2739628" cy="17787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50000"/>
            </a:lnSpc>
            <a:spcBef>
              <a:spcPct val="0"/>
            </a:spcBef>
            <a:spcAft>
              <a:spcPct val="15000"/>
            </a:spcAft>
            <a:buChar char="••"/>
          </a:pPr>
          <a:r>
            <a:rPr lang="en-US" sz="1600" kern="1200" dirty="0" smtClean="0">
              <a:latin typeface="+mn-lt"/>
              <a:ea typeface="Tahoma" pitchFamily="34" charset="0"/>
              <a:cs typeface="Tahoma" pitchFamily="34" charset="0"/>
            </a:rPr>
            <a:t>Negative referral &amp; feedback</a:t>
          </a:r>
          <a:endParaRPr lang="en-US" sz="1600" kern="1200" dirty="0">
            <a:latin typeface="+mn-lt"/>
            <a:ea typeface="Tahoma" pitchFamily="34" charset="0"/>
            <a:cs typeface="Tahoma" pitchFamily="34" charset="0"/>
          </a:endParaRPr>
        </a:p>
        <a:p>
          <a:pPr marL="171450" lvl="1" indent="-171450" algn="l" defTabSz="711200">
            <a:lnSpc>
              <a:spcPct val="150000"/>
            </a:lnSpc>
            <a:spcBef>
              <a:spcPct val="0"/>
            </a:spcBef>
            <a:spcAft>
              <a:spcPct val="15000"/>
            </a:spcAft>
            <a:buChar char="••"/>
          </a:pPr>
          <a:r>
            <a:rPr lang="en-US" sz="1600" kern="1200" dirty="0" smtClean="0">
              <a:latin typeface="+mn-lt"/>
              <a:ea typeface="Tahoma" pitchFamily="34" charset="0"/>
              <a:cs typeface="Tahoma" pitchFamily="34" charset="0"/>
            </a:rPr>
            <a:t>Reduce motivation &amp; pride</a:t>
          </a:r>
          <a:endParaRPr lang="en-US" sz="1600" kern="1200" dirty="0">
            <a:latin typeface="+mn-lt"/>
            <a:ea typeface="Tahoma" pitchFamily="34" charset="0"/>
            <a:cs typeface="Tahoma" pitchFamily="34" charset="0"/>
          </a:endParaRPr>
        </a:p>
        <a:p>
          <a:pPr marL="171450" lvl="1" indent="-171450" algn="l" defTabSz="711200">
            <a:lnSpc>
              <a:spcPct val="150000"/>
            </a:lnSpc>
            <a:spcBef>
              <a:spcPct val="0"/>
            </a:spcBef>
            <a:spcAft>
              <a:spcPct val="15000"/>
            </a:spcAft>
            <a:buChar char="••"/>
          </a:pPr>
          <a:r>
            <a:rPr lang="en-US" sz="1600" kern="1200" dirty="0" smtClean="0">
              <a:latin typeface="+mn-lt"/>
              <a:ea typeface="Tahoma" pitchFamily="34" charset="0"/>
              <a:cs typeface="Tahoma" pitchFamily="34" charset="0"/>
            </a:rPr>
            <a:t>Diminished loyalty</a:t>
          </a:r>
          <a:endParaRPr lang="en-US" sz="1600" kern="1200" dirty="0">
            <a:latin typeface="+mn-lt"/>
            <a:ea typeface="Tahoma" pitchFamily="34" charset="0"/>
            <a:cs typeface="Tahoma" pitchFamily="34" charset="0"/>
          </a:endParaRPr>
        </a:p>
      </dsp:txBody>
      <dsp:txXfrm>
        <a:off x="155982" y="1038720"/>
        <a:ext cx="2739628" cy="1778759"/>
      </dsp:txXfrm>
    </dsp:sp>
    <dsp:sp modelId="{50141C39-DC57-448B-BFD0-A32C6C400EFE}">
      <dsp:nvSpPr>
        <dsp:cNvPr id="0" name=""/>
        <dsp:cNvSpPr/>
      </dsp:nvSpPr>
      <dsp:spPr>
        <a:xfrm>
          <a:off x="3125985" y="1920"/>
          <a:ext cx="2739628" cy="1036800"/>
        </a:xfrm>
        <a:prstGeom prst="rect">
          <a:avLst/>
        </a:prstGeom>
        <a:gradFill flip="none" rotWithShape="0">
          <a:gsLst>
            <a:gs pos="0">
              <a:srgbClr val="F2E3C3">
                <a:shade val="30000"/>
                <a:satMod val="115000"/>
              </a:srgbClr>
            </a:gs>
            <a:gs pos="50000">
              <a:srgbClr val="F2E3C3">
                <a:shade val="67500"/>
                <a:satMod val="115000"/>
              </a:srgbClr>
            </a:gs>
            <a:gs pos="100000">
              <a:srgbClr val="F2E3C3">
                <a:shade val="100000"/>
                <a:satMod val="115000"/>
              </a:srgbClr>
            </a:gs>
          </a:gsLst>
          <a:lin ang="16200000" scaled="1"/>
          <a:tileRect/>
        </a:gradFill>
        <a:ln w="25400" cap="flat" cmpd="sng" algn="ctr">
          <a:solidFill>
            <a:schemeClr val="bg1">
              <a:lumMod val="85000"/>
            </a:schemeClr>
          </a:solidFill>
          <a:prstDash val="solid"/>
        </a:ln>
        <a:effectLst>
          <a:innerShdw blurRad="63500" dist="50800" dir="54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ln>
                <a:noFill/>
              </a:ln>
              <a:solidFill>
                <a:schemeClr val="tx1"/>
              </a:solidFill>
              <a:latin typeface="Arial" pitchFamily="34" charset="0"/>
              <a:ea typeface="Tahoma" pitchFamily="34" charset="0"/>
              <a:cs typeface="Arial" pitchFamily="34" charset="0"/>
            </a:rPr>
            <a:t>Passives</a:t>
          </a:r>
        </a:p>
        <a:p>
          <a:pPr lvl="0" algn="ctr" defTabSz="1066800">
            <a:lnSpc>
              <a:spcPct val="90000"/>
            </a:lnSpc>
            <a:spcBef>
              <a:spcPct val="0"/>
            </a:spcBef>
            <a:spcAft>
              <a:spcPct val="35000"/>
            </a:spcAft>
          </a:pPr>
          <a:r>
            <a:rPr lang="en-US" sz="1400" b="1" kern="1200" dirty="0" smtClean="0">
              <a:ln>
                <a:noFill/>
              </a:ln>
              <a:solidFill>
                <a:schemeClr val="tx1"/>
              </a:solidFill>
              <a:latin typeface="Arial" pitchFamily="34" charset="0"/>
              <a:ea typeface="Tahoma" pitchFamily="34" charset="0"/>
              <a:cs typeface="Arial" pitchFamily="34" charset="0"/>
            </a:rPr>
            <a:t>7-8 Rating</a:t>
          </a:r>
          <a:endParaRPr lang="en-US" sz="1400" b="1" kern="1200" dirty="0">
            <a:ln>
              <a:noFill/>
            </a:ln>
            <a:solidFill>
              <a:schemeClr val="tx1"/>
            </a:solidFill>
            <a:latin typeface="Arial" pitchFamily="34" charset="0"/>
            <a:ea typeface="Tahoma" pitchFamily="34" charset="0"/>
            <a:cs typeface="Arial" pitchFamily="34" charset="0"/>
          </a:endParaRPr>
        </a:p>
      </dsp:txBody>
      <dsp:txXfrm>
        <a:off x="3125985" y="1920"/>
        <a:ext cx="2739628" cy="1036800"/>
      </dsp:txXfrm>
    </dsp:sp>
    <dsp:sp modelId="{472D9E90-21BD-4570-8F09-3E81F9F36BD4}">
      <dsp:nvSpPr>
        <dsp:cNvPr id="0" name=""/>
        <dsp:cNvSpPr/>
      </dsp:nvSpPr>
      <dsp:spPr>
        <a:xfrm>
          <a:off x="3125985" y="1038720"/>
          <a:ext cx="2739628" cy="17787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50000"/>
            </a:lnSpc>
            <a:spcBef>
              <a:spcPct val="0"/>
            </a:spcBef>
            <a:spcAft>
              <a:spcPct val="15000"/>
            </a:spcAft>
            <a:buChar char="••"/>
          </a:pPr>
          <a:r>
            <a:rPr lang="en-US" sz="1600" kern="1200" dirty="0" smtClean="0">
              <a:latin typeface="+mn-lt"/>
              <a:ea typeface="Tahoma" pitchFamily="34" charset="0"/>
              <a:cs typeface="Tahoma" pitchFamily="34" charset="0"/>
            </a:rPr>
            <a:t>Rarely recommend</a:t>
          </a:r>
          <a:endParaRPr lang="en-US" sz="1600" kern="1200" dirty="0">
            <a:latin typeface="+mn-lt"/>
            <a:ea typeface="Tahoma" pitchFamily="34" charset="0"/>
            <a:cs typeface="Tahoma" pitchFamily="34" charset="0"/>
          </a:endParaRPr>
        </a:p>
        <a:p>
          <a:pPr marL="171450" lvl="1" indent="-171450" algn="l" defTabSz="711200">
            <a:lnSpc>
              <a:spcPct val="150000"/>
            </a:lnSpc>
            <a:spcBef>
              <a:spcPct val="0"/>
            </a:spcBef>
            <a:spcAft>
              <a:spcPct val="15000"/>
            </a:spcAft>
            <a:buChar char="••"/>
          </a:pPr>
          <a:r>
            <a:rPr lang="en-US" sz="1600" kern="1200" dirty="0" smtClean="0">
              <a:latin typeface="+mn-lt"/>
              <a:ea typeface="Tahoma" pitchFamily="34" charset="0"/>
              <a:cs typeface="Tahoma" pitchFamily="34" charset="0"/>
            </a:rPr>
            <a:t>Passively satisfied</a:t>
          </a:r>
          <a:endParaRPr lang="en-US" sz="1600" kern="1200" dirty="0">
            <a:latin typeface="+mn-lt"/>
            <a:ea typeface="Tahoma" pitchFamily="34" charset="0"/>
            <a:cs typeface="Tahoma" pitchFamily="34" charset="0"/>
          </a:endParaRPr>
        </a:p>
        <a:p>
          <a:pPr marL="171450" lvl="1" indent="-171450" algn="l" defTabSz="711200">
            <a:lnSpc>
              <a:spcPct val="150000"/>
            </a:lnSpc>
            <a:spcBef>
              <a:spcPct val="0"/>
            </a:spcBef>
            <a:spcAft>
              <a:spcPct val="15000"/>
            </a:spcAft>
            <a:buChar char="••"/>
          </a:pPr>
          <a:r>
            <a:rPr lang="en-US" sz="1600" kern="1200" dirty="0" smtClean="0">
              <a:latin typeface="+mn-lt"/>
              <a:ea typeface="Tahoma" pitchFamily="34" charset="0"/>
              <a:cs typeface="Tahoma" pitchFamily="34" charset="0"/>
            </a:rPr>
            <a:t>Loyalty unstable &amp; short-term</a:t>
          </a:r>
          <a:endParaRPr lang="en-US" sz="1600" kern="1200" dirty="0">
            <a:latin typeface="+mn-lt"/>
            <a:ea typeface="Tahoma" pitchFamily="34" charset="0"/>
            <a:cs typeface="Tahoma" pitchFamily="34" charset="0"/>
          </a:endParaRPr>
        </a:p>
      </dsp:txBody>
      <dsp:txXfrm>
        <a:off x="3125985" y="1038720"/>
        <a:ext cx="2739628" cy="1778759"/>
      </dsp:txXfrm>
    </dsp:sp>
    <dsp:sp modelId="{7EB3D983-1801-49C6-8F16-23F5D878D5DB}">
      <dsp:nvSpPr>
        <dsp:cNvPr id="0" name=""/>
        <dsp:cNvSpPr/>
      </dsp:nvSpPr>
      <dsp:spPr>
        <a:xfrm>
          <a:off x="6095989" y="1920"/>
          <a:ext cx="2739628" cy="1036800"/>
        </a:xfrm>
        <a:prstGeom prst="rect">
          <a:avLst/>
        </a:prstGeom>
        <a:solidFill>
          <a:srgbClr val="92D050"/>
        </a:solidFill>
        <a:ln w="25400" cap="flat" cmpd="sng" algn="ctr">
          <a:solidFill>
            <a:schemeClr val="bg1">
              <a:lumMod val="85000"/>
            </a:schemeClr>
          </a:solidFill>
          <a:prstDash val="solid"/>
        </a:ln>
        <a:effectLst>
          <a:innerShdw blurRad="63500" dist="50800" dir="54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ln>
                <a:noFill/>
              </a:ln>
              <a:solidFill>
                <a:schemeClr val="tx1"/>
              </a:solidFill>
              <a:latin typeface="Arial" pitchFamily="34" charset="0"/>
              <a:ea typeface="Tahoma" pitchFamily="34" charset="0"/>
              <a:cs typeface="Arial" pitchFamily="34" charset="0"/>
            </a:rPr>
            <a:t>Promoters</a:t>
          </a:r>
        </a:p>
        <a:p>
          <a:pPr lvl="0" algn="ctr" defTabSz="1066800">
            <a:lnSpc>
              <a:spcPct val="90000"/>
            </a:lnSpc>
            <a:spcBef>
              <a:spcPct val="0"/>
            </a:spcBef>
            <a:spcAft>
              <a:spcPct val="35000"/>
            </a:spcAft>
          </a:pPr>
          <a:r>
            <a:rPr lang="en-US" sz="1400" b="1" kern="1200" dirty="0" smtClean="0">
              <a:ln>
                <a:noFill/>
              </a:ln>
              <a:solidFill>
                <a:schemeClr val="tx1"/>
              </a:solidFill>
              <a:latin typeface="Arial" pitchFamily="34" charset="0"/>
              <a:ea typeface="Tahoma" pitchFamily="34" charset="0"/>
              <a:cs typeface="Arial" pitchFamily="34" charset="0"/>
            </a:rPr>
            <a:t>9-10 Rating</a:t>
          </a:r>
          <a:endParaRPr lang="en-US" sz="1400" b="1" kern="1200" dirty="0">
            <a:ln>
              <a:noFill/>
            </a:ln>
            <a:solidFill>
              <a:schemeClr val="tx1"/>
            </a:solidFill>
            <a:latin typeface="Arial" pitchFamily="34" charset="0"/>
            <a:ea typeface="Tahoma" pitchFamily="34" charset="0"/>
            <a:cs typeface="Arial" pitchFamily="34" charset="0"/>
          </a:endParaRPr>
        </a:p>
      </dsp:txBody>
      <dsp:txXfrm>
        <a:off x="6095989" y="1920"/>
        <a:ext cx="2739628" cy="1036800"/>
      </dsp:txXfrm>
    </dsp:sp>
    <dsp:sp modelId="{F48D15C7-5A14-4588-9C2F-55526C075892}">
      <dsp:nvSpPr>
        <dsp:cNvPr id="0" name=""/>
        <dsp:cNvSpPr/>
      </dsp:nvSpPr>
      <dsp:spPr>
        <a:xfrm>
          <a:off x="6095989" y="1038720"/>
          <a:ext cx="2739628" cy="17787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50000"/>
            </a:lnSpc>
            <a:spcBef>
              <a:spcPct val="0"/>
            </a:spcBef>
            <a:spcAft>
              <a:spcPct val="15000"/>
            </a:spcAft>
            <a:buChar char="••"/>
          </a:pPr>
          <a:r>
            <a:rPr lang="en-US" sz="1600" kern="1200" dirty="0" smtClean="0">
              <a:latin typeface="+mn-lt"/>
              <a:ea typeface="Tahoma" pitchFamily="34" charset="0"/>
              <a:cs typeface="Tahoma" pitchFamily="34" charset="0"/>
            </a:rPr>
            <a:t>Proud to recommend</a:t>
          </a:r>
          <a:endParaRPr lang="en-US" sz="1600" kern="1200" dirty="0">
            <a:latin typeface="+mn-lt"/>
            <a:ea typeface="Tahoma" pitchFamily="34" charset="0"/>
            <a:cs typeface="Tahoma" pitchFamily="34" charset="0"/>
          </a:endParaRPr>
        </a:p>
        <a:p>
          <a:pPr marL="171450" lvl="1" indent="-171450" algn="l" defTabSz="711200">
            <a:lnSpc>
              <a:spcPct val="150000"/>
            </a:lnSpc>
            <a:spcBef>
              <a:spcPct val="0"/>
            </a:spcBef>
            <a:spcAft>
              <a:spcPct val="15000"/>
            </a:spcAft>
            <a:buChar char="••"/>
          </a:pPr>
          <a:r>
            <a:rPr lang="en-US" sz="1600" kern="1200" dirty="0" smtClean="0">
              <a:latin typeface="+mn-lt"/>
              <a:ea typeface="Tahoma" pitchFamily="34" charset="0"/>
              <a:cs typeface="Tahoma" pitchFamily="34" charset="0"/>
            </a:rPr>
            <a:t>Enthusiastic</a:t>
          </a:r>
          <a:endParaRPr lang="en-US" sz="1600" kern="1200" dirty="0">
            <a:latin typeface="+mn-lt"/>
            <a:ea typeface="Tahoma" pitchFamily="34" charset="0"/>
            <a:cs typeface="Tahoma" pitchFamily="34" charset="0"/>
          </a:endParaRPr>
        </a:p>
        <a:p>
          <a:pPr marL="171450" lvl="1" indent="-171450" algn="l" defTabSz="711200">
            <a:lnSpc>
              <a:spcPct val="150000"/>
            </a:lnSpc>
            <a:spcBef>
              <a:spcPct val="0"/>
            </a:spcBef>
            <a:spcAft>
              <a:spcPct val="15000"/>
            </a:spcAft>
            <a:buChar char="••"/>
          </a:pPr>
          <a:r>
            <a:rPr lang="en-US" sz="1600" kern="1200" dirty="0" smtClean="0">
              <a:latin typeface="+mn-lt"/>
              <a:ea typeface="Tahoma" pitchFamily="34" charset="0"/>
              <a:cs typeface="Tahoma" pitchFamily="34" charset="0"/>
            </a:rPr>
            <a:t>Loyal</a:t>
          </a:r>
          <a:endParaRPr lang="en-US" sz="1600" kern="1200" dirty="0">
            <a:latin typeface="+mn-lt"/>
            <a:ea typeface="Tahoma" pitchFamily="34" charset="0"/>
            <a:cs typeface="Tahoma" pitchFamily="34" charset="0"/>
          </a:endParaRPr>
        </a:p>
      </dsp:txBody>
      <dsp:txXfrm>
        <a:off x="6095989" y="1038720"/>
        <a:ext cx="2739628" cy="17787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73E04-36B4-431D-A0C9-5FEBA6E6D1FF}">
      <dsp:nvSpPr>
        <dsp:cNvPr id="0" name=""/>
        <dsp:cNvSpPr/>
      </dsp:nvSpPr>
      <dsp:spPr>
        <a:xfrm>
          <a:off x="0" y="3871261"/>
          <a:ext cx="7315199" cy="62453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100000"/>
            </a:lnSpc>
            <a:spcBef>
              <a:spcPct val="0"/>
            </a:spcBef>
            <a:spcAft>
              <a:spcPts val="0"/>
            </a:spcAft>
          </a:pPr>
          <a:r>
            <a:rPr lang="en-US" sz="1800" b="1" kern="1200" dirty="0" smtClean="0"/>
            <a:t>5) Manage differently based on results and feedback -  ONGOING</a:t>
          </a:r>
        </a:p>
      </dsp:txBody>
      <dsp:txXfrm>
        <a:off x="0" y="3871261"/>
        <a:ext cx="7315199" cy="624538"/>
      </dsp:txXfrm>
    </dsp:sp>
    <dsp:sp modelId="{632DA40D-FEA5-435E-974A-8A90E267D470}">
      <dsp:nvSpPr>
        <dsp:cNvPr id="0" name=""/>
        <dsp:cNvSpPr/>
      </dsp:nvSpPr>
      <dsp:spPr>
        <a:xfrm rot="10800000">
          <a:off x="0" y="2919797"/>
          <a:ext cx="7315199" cy="960540"/>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4) Develop action plan and submit online</a:t>
          </a:r>
          <a:endParaRPr lang="en-US" sz="1200" b="1" kern="1200" dirty="0" smtClean="0"/>
        </a:p>
      </dsp:txBody>
      <dsp:txXfrm rot="10800000">
        <a:off x="0" y="2919797"/>
        <a:ext cx="7315199" cy="624130"/>
      </dsp:txXfrm>
    </dsp:sp>
    <dsp:sp modelId="{48A86798-82B4-4F96-A95B-A37D1241A393}">
      <dsp:nvSpPr>
        <dsp:cNvPr id="0" name=""/>
        <dsp:cNvSpPr/>
      </dsp:nvSpPr>
      <dsp:spPr>
        <a:xfrm rot="10800000">
          <a:off x="0" y="1902636"/>
          <a:ext cx="7315199" cy="102652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3) Meet with Team to review results </a:t>
          </a:r>
        </a:p>
        <a:p>
          <a:pPr lvl="0" algn="ctr" defTabSz="800100">
            <a:lnSpc>
              <a:spcPct val="90000"/>
            </a:lnSpc>
            <a:spcBef>
              <a:spcPct val="0"/>
            </a:spcBef>
            <a:spcAft>
              <a:spcPct val="35000"/>
            </a:spcAft>
          </a:pPr>
          <a:r>
            <a:rPr lang="en-US" sz="1800" b="1" kern="1200" dirty="0" smtClean="0"/>
            <a:t>Ask “Start, Stop &amp; Continue” questions</a:t>
          </a:r>
          <a:endParaRPr lang="en-US" sz="1800" b="1" kern="1200" dirty="0"/>
        </a:p>
      </dsp:txBody>
      <dsp:txXfrm rot="10800000">
        <a:off x="0" y="1902636"/>
        <a:ext cx="7315199" cy="667008"/>
      </dsp:txXfrm>
    </dsp:sp>
    <dsp:sp modelId="{B20985E6-08E8-4A8F-B388-4768DAE945A3}">
      <dsp:nvSpPr>
        <dsp:cNvPr id="0" name=""/>
        <dsp:cNvSpPr/>
      </dsp:nvSpPr>
      <dsp:spPr>
        <a:xfrm rot="10800000">
          <a:off x="0" y="951463"/>
          <a:ext cx="7315199" cy="960540"/>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t>2) Meet with Leader</a:t>
          </a:r>
        </a:p>
      </dsp:txBody>
      <dsp:txXfrm rot="10800000">
        <a:off x="0" y="951463"/>
        <a:ext cx="7315199" cy="624130"/>
      </dsp:txXfrm>
    </dsp:sp>
    <dsp:sp modelId="{FC162FD3-4E67-45B0-A0C7-6CC24FEF2BD7}">
      <dsp:nvSpPr>
        <dsp:cNvPr id="0" name=""/>
        <dsp:cNvSpPr/>
      </dsp:nvSpPr>
      <dsp:spPr>
        <a:xfrm rot="10800000">
          <a:off x="0" y="0"/>
          <a:ext cx="7315199" cy="960540"/>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t>1) Review report </a:t>
          </a:r>
        </a:p>
      </dsp:txBody>
      <dsp:txXfrm rot="10800000">
        <a:off x="0" y="0"/>
        <a:ext cx="7315199" cy="6241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86F1B-1A3F-4301-9B4C-83D3F575E32D}">
      <dsp:nvSpPr>
        <dsp:cNvPr id="0" name=""/>
        <dsp:cNvSpPr/>
      </dsp:nvSpPr>
      <dsp:spPr>
        <a:xfrm>
          <a:off x="0" y="333751"/>
          <a:ext cx="8382000" cy="718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0536" tIns="333248" rIns="650536" bIns="128016" numCol="1" spcCol="1270" anchor="t" anchorCtr="0">
          <a:noAutofit/>
        </a:bodyPr>
        <a:lstStyle/>
        <a:p>
          <a:pPr marL="171450" lvl="1" indent="-171450" algn="l" defTabSz="800100">
            <a:lnSpc>
              <a:spcPct val="90000"/>
            </a:lnSpc>
            <a:spcBef>
              <a:spcPct val="0"/>
            </a:spcBef>
            <a:spcAft>
              <a:spcPct val="15000"/>
            </a:spcAft>
            <a:buChar char="••"/>
          </a:pPr>
          <a:r>
            <a:rPr lang="en-US" sz="1800" i="0" kern="1200" dirty="0" smtClean="0"/>
            <a:t>Groups, Issues, People </a:t>
          </a:r>
          <a:r>
            <a:rPr lang="en-US" sz="1800" kern="1200" dirty="0" smtClean="0"/>
            <a:t>you will address </a:t>
          </a:r>
          <a:endParaRPr lang="en-US" sz="1800" kern="1200" dirty="0"/>
        </a:p>
      </dsp:txBody>
      <dsp:txXfrm>
        <a:off x="0" y="333751"/>
        <a:ext cx="8382000" cy="718200"/>
      </dsp:txXfrm>
    </dsp:sp>
    <dsp:sp modelId="{E7DD406B-4305-4442-97C6-D4CC35B94F65}">
      <dsp:nvSpPr>
        <dsp:cNvPr id="0" name=""/>
        <dsp:cNvSpPr/>
      </dsp:nvSpPr>
      <dsp:spPr>
        <a:xfrm>
          <a:off x="419100" y="52008"/>
          <a:ext cx="4831979" cy="54864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1774" tIns="0" rIns="221774" bIns="0" numCol="1" spcCol="1270" anchor="ctr" anchorCtr="0">
          <a:noAutofit/>
        </a:bodyPr>
        <a:lstStyle/>
        <a:p>
          <a:pPr lvl="0" algn="l" defTabSz="1778000">
            <a:lnSpc>
              <a:spcPct val="90000"/>
            </a:lnSpc>
            <a:spcBef>
              <a:spcPct val="0"/>
            </a:spcBef>
            <a:spcAft>
              <a:spcPct val="35000"/>
            </a:spcAft>
          </a:pPr>
          <a:r>
            <a:rPr lang="en-US" sz="4000" kern="1200" dirty="0" smtClean="0"/>
            <a:t>DECIDE</a:t>
          </a:r>
          <a:endParaRPr lang="en-US" sz="4000" kern="1200" dirty="0"/>
        </a:p>
      </dsp:txBody>
      <dsp:txXfrm>
        <a:off x="445882" y="78790"/>
        <a:ext cx="4778415" cy="495078"/>
      </dsp:txXfrm>
    </dsp:sp>
    <dsp:sp modelId="{2455744F-068D-4A88-B607-C996D87B74C6}">
      <dsp:nvSpPr>
        <dsp:cNvPr id="0" name=""/>
        <dsp:cNvSpPr/>
      </dsp:nvSpPr>
      <dsp:spPr>
        <a:xfrm>
          <a:off x="0" y="1405250"/>
          <a:ext cx="8382000" cy="98279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0536" tIns="333248" rIns="65053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Send Senior Leader memo, thanking employees for participation and highlighting strengths and areas to address</a:t>
          </a:r>
          <a:endParaRPr lang="en-US" sz="1800" kern="1200" dirty="0"/>
        </a:p>
      </dsp:txBody>
      <dsp:txXfrm>
        <a:off x="0" y="1405250"/>
        <a:ext cx="8382000" cy="982799"/>
      </dsp:txXfrm>
    </dsp:sp>
    <dsp:sp modelId="{F5971295-A790-403B-917D-D9887A97B9F7}">
      <dsp:nvSpPr>
        <dsp:cNvPr id="0" name=""/>
        <dsp:cNvSpPr/>
      </dsp:nvSpPr>
      <dsp:spPr>
        <a:xfrm>
          <a:off x="419100" y="1169090"/>
          <a:ext cx="5867400"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1774" tIns="0" rIns="221774" bIns="0" numCol="1" spcCol="1270" anchor="ctr" anchorCtr="0">
          <a:noAutofit/>
        </a:bodyPr>
        <a:lstStyle/>
        <a:p>
          <a:pPr lvl="0" algn="l" defTabSz="1778000">
            <a:lnSpc>
              <a:spcPct val="90000"/>
            </a:lnSpc>
            <a:spcBef>
              <a:spcPct val="0"/>
            </a:spcBef>
            <a:spcAft>
              <a:spcPct val="35000"/>
            </a:spcAft>
          </a:pPr>
          <a:r>
            <a:rPr lang="en-US" sz="4000" kern="1200" dirty="0" smtClean="0"/>
            <a:t>COMMUNICATE</a:t>
          </a:r>
          <a:endParaRPr lang="en-US" sz="4000" kern="1200" dirty="0"/>
        </a:p>
      </dsp:txBody>
      <dsp:txXfrm>
        <a:off x="442157" y="1192147"/>
        <a:ext cx="5821286" cy="426206"/>
      </dsp:txXfrm>
    </dsp:sp>
    <dsp:sp modelId="{01F1A8A3-9F67-4778-BCAB-2E810CECAD1B}">
      <dsp:nvSpPr>
        <dsp:cNvPr id="0" name=""/>
        <dsp:cNvSpPr/>
      </dsp:nvSpPr>
      <dsp:spPr>
        <a:xfrm>
          <a:off x="0" y="2786932"/>
          <a:ext cx="8382000" cy="98279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0536" tIns="333248" rIns="65053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How to address focus areas with success goals within your group and as an individual leader</a:t>
          </a:r>
          <a:endParaRPr lang="en-US" sz="1800" kern="1200" dirty="0"/>
        </a:p>
      </dsp:txBody>
      <dsp:txXfrm>
        <a:off x="0" y="2786932"/>
        <a:ext cx="8382000" cy="982799"/>
      </dsp:txXfrm>
    </dsp:sp>
    <dsp:sp modelId="{6C69BF32-4110-4F2B-B6B4-1F739275AD22}">
      <dsp:nvSpPr>
        <dsp:cNvPr id="0" name=""/>
        <dsp:cNvSpPr/>
      </dsp:nvSpPr>
      <dsp:spPr>
        <a:xfrm>
          <a:off x="419100" y="2474450"/>
          <a:ext cx="4831979" cy="54864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1774" tIns="0" rIns="221774" bIns="0" numCol="1" spcCol="1270" anchor="ctr" anchorCtr="0">
          <a:noAutofit/>
        </a:bodyPr>
        <a:lstStyle/>
        <a:p>
          <a:pPr lvl="0" algn="l" defTabSz="1778000">
            <a:lnSpc>
              <a:spcPct val="90000"/>
            </a:lnSpc>
            <a:spcBef>
              <a:spcPct val="0"/>
            </a:spcBef>
            <a:spcAft>
              <a:spcPct val="35000"/>
            </a:spcAft>
          </a:pPr>
          <a:r>
            <a:rPr lang="en-US" sz="4000" kern="1200" dirty="0" smtClean="0"/>
            <a:t>ACTION PLAN</a:t>
          </a:r>
          <a:endParaRPr lang="en-US" sz="4000" kern="1200" dirty="0"/>
        </a:p>
      </dsp:txBody>
      <dsp:txXfrm>
        <a:off x="445882" y="2501232"/>
        <a:ext cx="4778415" cy="495078"/>
      </dsp:txXfrm>
    </dsp:sp>
    <dsp:sp modelId="{B745DF7C-F941-4F8B-9C29-3DC4BB08169E}">
      <dsp:nvSpPr>
        <dsp:cNvPr id="0" name=""/>
        <dsp:cNvSpPr/>
      </dsp:nvSpPr>
      <dsp:spPr>
        <a:xfrm>
          <a:off x="0" y="4168614"/>
          <a:ext cx="8382000" cy="718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0536" tIns="333248" rIns="65053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Behavior modification with review and accountability for goal progress</a:t>
          </a:r>
          <a:endParaRPr lang="en-US" sz="1800" kern="1200" dirty="0"/>
        </a:p>
      </dsp:txBody>
      <dsp:txXfrm>
        <a:off x="0" y="4168614"/>
        <a:ext cx="8382000" cy="718200"/>
      </dsp:txXfrm>
    </dsp:sp>
    <dsp:sp modelId="{A4A2EBBD-5494-43ED-8287-0A10F6079C61}">
      <dsp:nvSpPr>
        <dsp:cNvPr id="0" name=""/>
        <dsp:cNvSpPr/>
      </dsp:nvSpPr>
      <dsp:spPr>
        <a:xfrm>
          <a:off x="419100" y="3856132"/>
          <a:ext cx="4831979" cy="54864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1774" tIns="0" rIns="221774" bIns="0" numCol="1" spcCol="1270" anchor="ctr" anchorCtr="0">
          <a:noAutofit/>
        </a:bodyPr>
        <a:lstStyle/>
        <a:p>
          <a:pPr lvl="0" algn="l" defTabSz="1778000">
            <a:lnSpc>
              <a:spcPct val="90000"/>
            </a:lnSpc>
            <a:spcBef>
              <a:spcPct val="0"/>
            </a:spcBef>
            <a:spcAft>
              <a:spcPct val="35000"/>
            </a:spcAft>
          </a:pPr>
          <a:r>
            <a:rPr lang="en-US" sz="4000" kern="1200" dirty="0" smtClean="0"/>
            <a:t>IMPLEMENT</a:t>
          </a:r>
          <a:endParaRPr lang="en-US" sz="4000" kern="1200" dirty="0"/>
        </a:p>
      </dsp:txBody>
      <dsp:txXfrm>
        <a:off x="445882" y="3882914"/>
        <a:ext cx="4778415" cy="49507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1</cdr:x>
      <cdr:y>0.23215</cdr:y>
    </cdr:to>
    <cdr:sp macro="" textlink="">
      <cdr:nvSpPr>
        <cdr:cNvPr id="2" name="TextBox 1"/>
        <cdr:cNvSpPr txBox="1"/>
      </cdr:nvSpPr>
      <cdr:spPr>
        <a:xfrm xmlns:a="http://schemas.openxmlformats.org/drawingml/2006/main">
          <a:off x="0" y="0"/>
          <a:ext cx="3714093" cy="5334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200" b="1" dirty="0" smtClean="0">
              <a:latin typeface="Arial" panose="020B0604020202020204" pitchFamily="34" charset="0"/>
              <a:cs typeface="Arial" panose="020B0604020202020204" pitchFamily="34" charset="0"/>
            </a:rPr>
            <a:t>Organization Engagement</a:t>
          </a:r>
          <a:endParaRPr lang="en-US" sz="2200" b="1"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0.23215</cdr:y>
    </cdr:to>
    <cdr:sp macro="" textlink="">
      <cdr:nvSpPr>
        <cdr:cNvPr id="2" name="TextBox 1"/>
        <cdr:cNvSpPr txBox="1"/>
      </cdr:nvSpPr>
      <cdr:spPr>
        <a:xfrm xmlns:a="http://schemas.openxmlformats.org/drawingml/2006/main">
          <a:off x="-705507" y="0"/>
          <a:ext cx="3714093" cy="5334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200" b="1" dirty="0" smtClean="0">
              <a:latin typeface="Arial" panose="020B0604020202020204" pitchFamily="34" charset="0"/>
              <a:cs typeface="Arial" panose="020B0604020202020204" pitchFamily="34" charset="0"/>
            </a:rPr>
            <a:t>Job &amp; Career Engagement</a:t>
          </a:r>
          <a:endParaRPr lang="en-US" sz="2200" b="1"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0.23215</cdr:y>
    </cdr:to>
    <cdr:sp macro="" textlink="">
      <cdr:nvSpPr>
        <cdr:cNvPr id="2" name="TextBox 1"/>
        <cdr:cNvSpPr txBox="1"/>
      </cdr:nvSpPr>
      <cdr:spPr>
        <a:xfrm xmlns:a="http://schemas.openxmlformats.org/drawingml/2006/main">
          <a:off x="0" y="-3895082"/>
          <a:ext cx="3714093" cy="533404"/>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ctr"/>
          <a:r>
            <a:rPr lang="en-US" sz="2200" b="1" dirty="0" smtClean="0">
              <a:latin typeface="Arial" panose="020B0604020202020204" pitchFamily="34" charset="0"/>
              <a:cs typeface="Arial" panose="020B0604020202020204" pitchFamily="34" charset="0"/>
            </a:rPr>
            <a:t>Leader Engagement</a:t>
          </a:r>
          <a:endParaRPr lang="en-US" sz="2200" b="1" dirty="0">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1</cdr:x>
      <cdr:y>0.23215</cdr:y>
    </cdr:to>
    <cdr:sp macro="" textlink="">
      <cdr:nvSpPr>
        <cdr:cNvPr id="2" name="TextBox 1"/>
        <cdr:cNvSpPr txBox="1"/>
      </cdr:nvSpPr>
      <cdr:spPr>
        <a:xfrm xmlns:a="http://schemas.openxmlformats.org/drawingml/2006/main">
          <a:off x="-543253" y="-4035237"/>
          <a:ext cx="3714093" cy="5334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200" b="1" dirty="0" smtClean="0">
              <a:latin typeface="Arial" panose="020B0604020202020204" pitchFamily="34" charset="0"/>
              <a:cs typeface="Arial" panose="020B0604020202020204" pitchFamily="34" charset="0"/>
            </a:rPr>
            <a:t>Co-Worker Engagement</a:t>
          </a:r>
          <a:endParaRPr lang="en-US" sz="22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59054F-1DA8-4D8B-AF15-98ED180BEE29}" type="datetimeFigureOut">
              <a:rPr lang="en-US" smtClean="0"/>
              <a:t>11/13/2018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81796A-DF87-4CD8-8209-6D9093DB9426}" type="slidenum">
              <a:rPr lang="en-US" smtClean="0"/>
              <a:t>‹#›</a:t>
            </a:fld>
            <a:endParaRPr lang="en-US"/>
          </a:p>
        </p:txBody>
      </p:sp>
    </p:spTree>
    <p:extLst>
      <p:ext uri="{BB962C8B-B14F-4D97-AF65-F5344CB8AC3E}">
        <p14:creationId xmlns:p14="http://schemas.microsoft.com/office/powerpoint/2010/main" val="3549566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710AA-FE24-4DB5-ABA7-57FDBA1C95C1}" type="datetimeFigureOut">
              <a:rPr lang="en-US" smtClean="0"/>
              <a:t>11/13/2018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2663B-FB41-4AD0-ACEE-050A5963BBCC}" type="slidenum">
              <a:rPr lang="en-US" smtClean="0"/>
              <a:t>‹#›</a:t>
            </a:fld>
            <a:endParaRPr lang="en-US"/>
          </a:p>
        </p:txBody>
      </p:sp>
    </p:spTree>
    <p:extLst>
      <p:ext uri="{BB962C8B-B14F-4D97-AF65-F5344CB8AC3E}">
        <p14:creationId xmlns:p14="http://schemas.microsoft.com/office/powerpoint/2010/main" val="58914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906159">
              <a:defRPr/>
            </a:pPr>
            <a:endParaRPr lang="en-US" dirty="0">
              <a:solidFill>
                <a:prstClr val="black"/>
              </a:solidFill>
              <a:latin typeface="+mn-lt"/>
            </a:endParaRPr>
          </a:p>
        </p:txBody>
      </p:sp>
      <p:sp>
        <p:nvSpPr>
          <p:cNvPr id="3000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4746" indent="-286441" eaLnBrk="0" hangingPunct="0">
              <a:spcBef>
                <a:spcPct val="30000"/>
              </a:spcBef>
              <a:defRPr sz="1200">
                <a:solidFill>
                  <a:schemeClr val="tx1"/>
                </a:solidFill>
                <a:latin typeface="Calibri" pitchFamily="34" charset="0"/>
              </a:defRPr>
            </a:lvl2pPr>
            <a:lvl3pPr marL="1145763" indent="-229151" eaLnBrk="0" hangingPunct="0">
              <a:spcBef>
                <a:spcPct val="30000"/>
              </a:spcBef>
              <a:defRPr sz="1200">
                <a:solidFill>
                  <a:schemeClr val="tx1"/>
                </a:solidFill>
                <a:latin typeface="Calibri" pitchFamily="34" charset="0"/>
              </a:defRPr>
            </a:lvl3pPr>
            <a:lvl4pPr marL="1604066" indent="-229151" eaLnBrk="0" hangingPunct="0">
              <a:spcBef>
                <a:spcPct val="30000"/>
              </a:spcBef>
              <a:defRPr sz="1200">
                <a:solidFill>
                  <a:schemeClr val="tx1"/>
                </a:solidFill>
                <a:latin typeface="Calibri" pitchFamily="34" charset="0"/>
              </a:defRPr>
            </a:lvl4pPr>
            <a:lvl5pPr marL="2062372" indent="-229151" eaLnBrk="0" hangingPunct="0">
              <a:spcBef>
                <a:spcPct val="30000"/>
              </a:spcBef>
              <a:defRPr sz="1200">
                <a:solidFill>
                  <a:schemeClr val="tx1"/>
                </a:solidFill>
                <a:latin typeface="Calibri" pitchFamily="34" charset="0"/>
              </a:defRPr>
            </a:lvl5pPr>
            <a:lvl6pPr marL="2520674" indent="-229151" eaLnBrk="0" fontAlgn="base" hangingPunct="0">
              <a:spcBef>
                <a:spcPct val="30000"/>
              </a:spcBef>
              <a:spcAft>
                <a:spcPct val="0"/>
              </a:spcAft>
              <a:defRPr sz="1200">
                <a:solidFill>
                  <a:schemeClr val="tx1"/>
                </a:solidFill>
                <a:latin typeface="Calibri" pitchFamily="34" charset="0"/>
              </a:defRPr>
            </a:lvl6pPr>
            <a:lvl7pPr marL="2978980" indent="-229151" eaLnBrk="0" fontAlgn="base" hangingPunct="0">
              <a:spcBef>
                <a:spcPct val="30000"/>
              </a:spcBef>
              <a:spcAft>
                <a:spcPct val="0"/>
              </a:spcAft>
              <a:defRPr sz="1200">
                <a:solidFill>
                  <a:schemeClr val="tx1"/>
                </a:solidFill>
                <a:latin typeface="Calibri" pitchFamily="34" charset="0"/>
              </a:defRPr>
            </a:lvl7pPr>
            <a:lvl8pPr marL="3437285" indent="-229151" eaLnBrk="0" fontAlgn="base" hangingPunct="0">
              <a:spcBef>
                <a:spcPct val="30000"/>
              </a:spcBef>
              <a:spcAft>
                <a:spcPct val="0"/>
              </a:spcAft>
              <a:defRPr sz="1200">
                <a:solidFill>
                  <a:schemeClr val="tx1"/>
                </a:solidFill>
                <a:latin typeface="Calibri" pitchFamily="34" charset="0"/>
              </a:defRPr>
            </a:lvl8pPr>
            <a:lvl9pPr marL="3895590" indent="-229151" eaLnBrk="0" fontAlgn="base" hangingPunct="0">
              <a:spcBef>
                <a:spcPct val="30000"/>
              </a:spcBef>
              <a:spcAft>
                <a:spcPct val="0"/>
              </a:spcAft>
              <a:defRPr sz="1200">
                <a:solidFill>
                  <a:schemeClr val="tx1"/>
                </a:solidFill>
                <a:latin typeface="Calibri" pitchFamily="34" charset="0"/>
              </a:defRPr>
            </a:lvl9pPr>
          </a:lstStyle>
          <a:p>
            <a:pPr>
              <a:spcBef>
                <a:spcPct val="0"/>
              </a:spcBef>
            </a:pPr>
            <a:fld id="{D4C0E6DA-A596-4DFD-84B4-0F21DF499692}" type="slidenum">
              <a:rPr lang="en-US" altLang="en-US" smtClean="0">
                <a:solidFill>
                  <a:srgbClr val="000000"/>
                </a:solidFill>
                <a:latin typeface="Arial" pitchFamily="34" charset="0"/>
              </a:rPr>
              <a:pPr>
                <a:spcBef>
                  <a:spcPct val="0"/>
                </a:spcBef>
              </a:pPr>
              <a:t>1</a:t>
            </a:fld>
            <a:endParaRPr lang="en-US" altLang="en-US" dirty="0" smtClean="0">
              <a:solidFill>
                <a:srgbClr val="000000"/>
              </a:solidFill>
              <a:latin typeface="Arial" pitchFamily="34" charset="0"/>
            </a:endParaRPr>
          </a:p>
        </p:txBody>
      </p:sp>
    </p:spTree>
    <p:extLst>
      <p:ext uri="{BB962C8B-B14F-4D97-AF65-F5344CB8AC3E}">
        <p14:creationId xmlns:p14="http://schemas.microsoft.com/office/powerpoint/2010/main" val="2246121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0C6768-0965-4C56-BC06-32007F3DA48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034508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0C6768-0965-4C56-BC06-32007F3DA48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034508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P&amp;P</a:t>
            </a:r>
            <a:r>
              <a:rPr lang="en-US" baseline="0" dirty="0" smtClean="0"/>
              <a:t> and senior management were also the most disagreed to</a:t>
            </a:r>
            <a:endParaRPr lang="en-US" dirty="0" smtClean="0"/>
          </a:p>
        </p:txBody>
      </p:sp>
      <p:sp>
        <p:nvSpPr>
          <p:cNvPr id="4" name="Slide Number Placeholder 3"/>
          <p:cNvSpPr>
            <a:spLocks noGrp="1"/>
          </p:cNvSpPr>
          <p:nvPr>
            <p:ph type="sldNum" sz="quarter" idx="10"/>
          </p:nvPr>
        </p:nvSpPr>
        <p:spPr/>
        <p:txBody>
          <a:bodyPr/>
          <a:lstStyle/>
          <a:p>
            <a:fld id="{A262663B-FB41-4AD0-ACEE-050A5963BBC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779952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0C6768-0965-4C56-BC06-32007F3DA48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034508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0C6768-0965-4C56-BC06-32007F3DA48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034508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262663B-FB41-4AD0-ACEE-050A5963BBC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779952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0C6768-0965-4C56-BC06-32007F3DA48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034508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0C6768-0965-4C56-BC06-32007F3DA48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034508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2663B-FB41-4AD0-ACEE-050A5963BBC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779952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data; not individual</a:t>
            </a:r>
            <a:r>
              <a:rPr lang="en-US" baseline="0" dirty="0" smtClean="0"/>
              <a:t> data</a:t>
            </a:r>
            <a:endParaRPr lang="en-US" dirty="0"/>
          </a:p>
        </p:txBody>
      </p:sp>
      <p:sp>
        <p:nvSpPr>
          <p:cNvPr id="4" name="Slide Number Placeholder 3"/>
          <p:cNvSpPr>
            <a:spLocks noGrp="1"/>
          </p:cNvSpPr>
          <p:nvPr>
            <p:ph type="sldNum" sz="quarter" idx="10"/>
          </p:nvPr>
        </p:nvSpPr>
        <p:spPr/>
        <p:txBody>
          <a:bodyPr/>
          <a:lstStyle/>
          <a:p>
            <a:fld id="{470C6768-0965-4C56-BC06-32007F3DA48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034508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0C6768-0965-4C56-BC06-32007F3DA48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167058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0C6768-0965-4C56-BC06-32007F3DA48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034508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2663B-FB41-4AD0-ACEE-050A5963BBCC}"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779952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2663B-FB41-4AD0-ACEE-050A5963BBCC}"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779952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ct val="0"/>
              </a:spcBef>
              <a:spcAft>
                <a:spcPct val="0"/>
              </a:spcAft>
            </a:pPr>
            <a:r>
              <a:rPr lang="en-US" b="1" u="sng" dirty="0" smtClean="0">
                <a:solidFill>
                  <a:srgbClr val="484848"/>
                </a:solidFill>
                <a:ea typeface="Times New Roman" pitchFamily="18" charset="0"/>
                <a:cs typeface="Arial" pitchFamily="34" charset="0"/>
              </a:rPr>
              <a:t>Engagement &amp; Team Performance Comparisons</a:t>
            </a:r>
            <a:endParaRPr lang="en-US" sz="1100" b="1" u="sng" dirty="0">
              <a:solidFill>
                <a:srgbClr val="484848"/>
              </a:solidFill>
              <a:ea typeface="Times New Roman" pitchFamily="18" charset="0"/>
              <a:cs typeface="Arial" pitchFamily="34" charset="0"/>
            </a:endParaRPr>
          </a:p>
          <a:p>
            <a:pPr marL="225987" indent="-225987" fontAlgn="base">
              <a:spcBef>
                <a:spcPct val="0"/>
              </a:spcBef>
              <a:spcAft>
                <a:spcPct val="0"/>
              </a:spcAft>
              <a:buFont typeface="+mj-lt"/>
              <a:buAutoNum type="arabicPeriod"/>
            </a:pPr>
            <a:r>
              <a:rPr lang="en-US" b="1" dirty="0" smtClean="0">
                <a:solidFill>
                  <a:srgbClr val="484848"/>
                </a:solidFill>
                <a:ea typeface="Times New Roman" pitchFamily="18" charset="0"/>
                <a:cs typeface="Arial" pitchFamily="34" charset="0"/>
              </a:rPr>
              <a:t>Consistent Results:  High Engagement = High Performance &amp; Low Engagement = Low Performance</a:t>
            </a:r>
          </a:p>
          <a:p>
            <a:pPr marL="677961" lvl="1" indent="-225987" fontAlgn="base">
              <a:spcBef>
                <a:spcPct val="0"/>
              </a:spcBef>
              <a:spcAft>
                <a:spcPct val="0"/>
              </a:spcAft>
              <a:buFont typeface="Arial" pitchFamily="34" charset="0"/>
              <a:buChar char="•"/>
            </a:pPr>
            <a:r>
              <a:rPr lang="en-US" sz="1100" dirty="0">
                <a:solidFill>
                  <a:srgbClr val="484848"/>
                </a:solidFill>
                <a:ea typeface="Times New Roman" pitchFamily="18" charset="0"/>
                <a:cs typeface="Arial" pitchFamily="34" charset="0"/>
              </a:rPr>
              <a:t>The LEI score correlates to job performance, specifically in customer satisfaction areas.  And it will usually align with related operational metrics, but there will be exceptions.</a:t>
            </a:r>
          </a:p>
          <a:p>
            <a:pPr marL="677961" lvl="1" indent="-225987" fontAlgn="base">
              <a:spcBef>
                <a:spcPct val="0"/>
              </a:spcBef>
              <a:spcAft>
                <a:spcPct val="0"/>
              </a:spcAft>
            </a:pPr>
            <a:endParaRPr lang="en-US" sz="700" dirty="0">
              <a:solidFill>
                <a:srgbClr val="484848"/>
              </a:solidFill>
              <a:ea typeface="Times New Roman" pitchFamily="18" charset="0"/>
              <a:cs typeface="Arial" pitchFamily="34" charset="0"/>
            </a:endParaRPr>
          </a:p>
          <a:p>
            <a:pPr marL="225987" indent="-225987" fontAlgn="base">
              <a:spcBef>
                <a:spcPct val="0"/>
              </a:spcBef>
              <a:spcAft>
                <a:spcPct val="0"/>
              </a:spcAft>
              <a:buFont typeface="+mj-lt"/>
              <a:buAutoNum type="arabicPeriod"/>
            </a:pPr>
            <a:r>
              <a:rPr lang="en-US" b="1" dirty="0" smtClean="0">
                <a:solidFill>
                  <a:srgbClr val="484848"/>
                </a:solidFill>
                <a:ea typeface="Times New Roman" pitchFamily="18" charset="0"/>
                <a:cs typeface="Arial" pitchFamily="34" charset="0"/>
              </a:rPr>
              <a:t>Inconsistent Results:  High Engagement = Low Performance.  Why?  Who?</a:t>
            </a:r>
          </a:p>
          <a:p>
            <a:pPr marL="677961" lvl="1" indent="-225987" fontAlgn="base">
              <a:spcBef>
                <a:spcPct val="0"/>
              </a:spcBef>
              <a:spcAft>
                <a:spcPct val="0"/>
              </a:spcAft>
              <a:buFont typeface="Arial" pitchFamily="34" charset="0"/>
              <a:buChar char="•"/>
            </a:pPr>
            <a:r>
              <a:rPr lang="en-US" sz="1100" dirty="0">
                <a:solidFill>
                  <a:srgbClr val="484848"/>
                </a:solidFill>
                <a:ea typeface="Times New Roman" pitchFamily="18" charset="0"/>
                <a:cs typeface="Arial" pitchFamily="34" charset="0"/>
              </a:rPr>
              <a:t>A leader who has a high LEI score, but an under-performing team could indicate that the leader is liked, but doesn’t hold their teams accountable.  Perhaps they “blame up” when discussing goals , policies and procedures. This style is not effective.  People won’t work to achieve a goal if they feel that their leader doesn’t think it’s important or achievable.  </a:t>
            </a:r>
          </a:p>
          <a:p>
            <a:pPr marL="677961" lvl="1" indent="-225987" fontAlgn="base">
              <a:spcBef>
                <a:spcPct val="0"/>
              </a:spcBef>
              <a:spcAft>
                <a:spcPct val="0"/>
              </a:spcAft>
            </a:pPr>
            <a:endParaRPr lang="en-US" sz="700" dirty="0">
              <a:solidFill>
                <a:srgbClr val="484848"/>
              </a:solidFill>
              <a:ea typeface="Times New Roman" pitchFamily="18" charset="0"/>
              <a:cs typeface="Arial" pitchFamily="34" charset="0"/>
            </a:endParaRPr>
          </a:p>
          <a:p>
            <a:pPr marL="225987" indent="-225987" fontAlgn="base">
              <a:spcBef>
                <a:spcPct val="0"/>
              </a:spcBef>
              <a:spcAft>
                <a:spcPct val="0"/>
              </a:spcAft>
              <a:buFont typeface="+mj-lt"/>
              <a:buAutoNum type="arabicPeriod"/>
            </a:pPr>
            <a:r>
              <a:rPr lang="en-US" b="1" dirty="0" smtClean="0">
                <a:solidFill>
                  <a:srgbClr val="484848"/>
                </a:solidFill>
                <a:ea typeface="Times New Roman" pitchFamily="18" charset="0"/>
                <a:cs typeface="Arial" pitchFamily="34" charset="0"/>
              </a:rPr>
              <a:t>Inconsistent Results:  Low Engagement = High Performance.  Why?  Who?</a:t>
            </a:r>
          </a:p>
          <a:p>
            <a:pPr marL="677961" lvl="1" indent="-225987" fontAlgn="base">
              <a:spcBef>
                <a:spcPct val="0"/>
              </a:spcBef>
              <a:spcAft>
                <a:spcPct val="0"/>
              </a:spcAft>
              <a:buFont typeface="Arial" pitchFamily="34" charset="0"/>
              <a:buChar char="•"/>
            </a:pPr>
            <a:r>
              <a:rPr lang="en-US" sz="1100" dirty="0">
                <a:solidFill>
                  <a:srgbClr val="484848"/>
                </a:solidFill>
                <a:ea typeface="Times New Roman" pitchFamily="18" charset="0"/>
                <a:cs typeface="Arial" pitchFamily="34" charset="0"/>
              </a:rPr>
              <a:t>A leader who has a low LEI score but is getting good operational results may  be holding team members accountable for all the right things, but the team doesn’t like it.  These leaders may have been asked to move to an under-performing area because they are a strong leader, the resistance from their team should be a temporary situation.  If this pattern persists over time it could indicate the leader is not effectively managing the team to high performance levels.  If a leader is too hard on their team to deliver better performance, it will be difficult for them to deliver extraordinary service.  Leaders  should use their survey results to identify areas to improve.</a:t>
            </a:r>
            <a:endParaRPr lang="en-US" dirty="0"/>
          </a:p>
        </p:txBody>
      </p:sp>
      <p:sp>
        <p:nvSpPr>
          <p:cNvPr id="4" name="Slide Number Placeholder 3"/>
          <p:cNvSpPr>
            <a:spLocks noGrp="1"/>
          </p:cNvSpPr>
          <p:nvPr>
            <p:ph type="sldNum" sz="quarter" idx="10"/>
          </p:nvPr>
        </p:nvSpPr>
        <p:spPr/>
        <p:txBody>
          <a:bodyPr/>
          <a:lstStyle/>
          <a:p>
            <a:fld id="{8D7A4AD7-49B5-4DC1-AD19-CD71ED9DC907}"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234172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news,</a:t>
            </a:r>
            <a:r>
              <a:rPr lang="en-US" baseline="0" dirty="0" smtClean="0"/>
              <a:t> less leave than stay</a:t>
            </a:r>
            <a:endParaRPr lang="en-US" dirty="0"/>
          </a:p>
        </p:txBody>
      </p:sp>
      <p:sp>
        <p:nvSpPr>
          <p:cNvPr id="4" name="Slide Number Placeholder 3"/>
          <p:cNvSpPr>
            <a:spLocks noGrp="1"/>
          </p:cNvSpPr>
          <p:nvPr>
            <p:ph type="sldNum" sz="quarter" idx="10"/>
          </p:nvPr>
        </p:nvSpPr>
        <p:spPr/>
        <p:txBody>
          <a:bodyPr/>
          <a:lstStyle/>
          <a:p>
            <a:fld id="{470C6768-0965-4C56-BC06-32007F3DA48F}"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981488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76">
              <a:defRPr/>
            </a:pPr>
            <a:r>
              <a:rPr lang="en-US" dirty="0" smtClean="0">
                <a:latin typeface="Tahoma" pitchFamily="34" charset="0"/>
                <a:ea typeface="Tahoma" pitchFamily="34" charset="0"/>
                <a:cs typeface="Tahoma" pitchFamily="34" charset="0"/>
              </a:rPr>
              <a:t>Calculated by subtracting Detractors from Promoters, then dividing by the total number of respondents </a:t>
            </a:r>
          </a:p>
          <a:p>
            <a:pPr algn="l"/>
            <a:endParaRPr lang="en-US" dirty="0"/>
          </a:p>
        </p:txBody>
      </p:sp>
      <p:sp>
        <p:nvSpPr>
          <p:cNvPr id="4" name="Slide Number Placeholder 3"/>
          <p:cNvSpPr>
            <a:spLocks noGrp="1"/>
          </p:cNvSpPr>
          <p:nvPr>
            <p:ph type="sldNum" sz="quarter" idx="10"/>
          </p:nvPr>
        </p:nvSpPr>
        <p:spPr/>
        <p:txBody>
          <a:bodyPr/>
          <a:lstStyle/>
          <a:p>
            <a:fld id="{8D7A4AD7-49B5-4DC1-AD19-CD71ED9DC907}"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853588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Stringent</a:t>
            </a:r>
            <a:r>
              <a:rPr lang="en-US" baseline="0" dirty="0" smtClean="0"/>
              <a:t> metric</a:t>
            </a:r>
          </a:p>
          <a:p>
            <a:r>
              <a:rPr lang="en-US" baseline="0" dirty="0" smtClean="0"/>
              <a:t>-100 to +100</a:t>
            </a:r>
          </a:p>
          <a:p>
            <a:r>
              <a:rPr lang="en-US" baseline="0" dirty="0" smtClean="0"/>
              <a:t>221 promoters</a:t>
            </a:r>
            <a:endParaRPr lang="en-US" dirty="0"/>
          </a:p>
        </p:txBody>
      </p:sp>
      <p:sp>
        <p:nvSpPr>
          <p:cNvPr id="4" name="Slide Number Placeholder 3"/>
          <p:cNvSpPr>
            <a:spLocks noGrp="1"/>
          </p:cNvSpPr>
          <p:nvPr>
            <p:ph type="sldNum" sz="quarter" idx="10"/>
          </p:nvPr>
        </p:nvSpPr>
        <p:spPr/>
        <p:txBody>
          <a:bodyPr/>
          <a:lstStyle/>
          <a:p>
            <a:fld id="{8D7A4AD7-49B5-4DC1-AD19-CD71ED9DC907}"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853588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7A4AD7-49B5-4DC1-AD19-CD71ED9DC907}"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540264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7A4AD7-49B5-4DC1-AD19-CD71ED9DC90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540264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7A4AD7-49B5-4DC1-AD19-CD71ED9DC907}" type="slidenum">
              <a:rPr lang="en-US" smtClean="0"/>
              <a:pPr/>
              <a:t>30</a:t>
            </a:fld>
            <a:endParaRPr lang="en-US" dirty="0"/>
          </a:p>
        </p:txBody>
      </p:sp>
    </p:spTree>
    <p:extLst>
      <p:ext uri="{BB962C8B-B14F-4D97-AF65-F5344CB8AC3E}">
        <p14:creationId xmlns:p14="http://schemas.microsoft.com/office/powerpoint/2010/main" val="1014919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72">
              <a:defRPr/>
            </a:pPr>
            <a:r>
              <a:rPr lang="en-US" b="1" u="sng" dirty="0" smtClean="0">
                <a:solidFill>
                  <a:srgbClr val="0C5598"/>
                </a:solidFill>
              </a:rPr>
              <a:t>UNDERSTAND</a:t>
            </a:r>
          </a:p>
          <a:p>
            <a:pPr defTabSz="914372">
              <a:defRPr/>
            </a:pPr>
            <a:r>
              <a:rPr lang="en-US" dirty="0" smtClean="0">
                <a:solidFill>
                  <a:prstClr val="black"/>
                </a:solidFill>
              </a:rPr>
              <a:t>Our first </a:t>
            </a:r>
            <a:r>
              <a:rPr lang="en-US" u="sng" dirty="0" smtClean="0">
                <a:solidFill>
                  <a:prstClr val="black"/>
                </a:solidFill>
              </a:rPr>
              <a:t>purpose</a:t>
            </a:r>
            <a:r>
              <a:rPr lang="en-US" dirty="0" smtClean="0">
                <a:solidFill>
                  <a:prstClr val="black"/>
                </a:solidFill>
              </a:rPr>
              <a:t> is to orient you to the survey metrics, results and trends. This is your first time seeing the data so this call is the perfect opportunity to ask questions. A </a:t>
            </a:r>
            <a:r>
              <a:rPr lang="en-US" u="sng" dirty="0" smtClean="0">
                <a:solidFill>
                  <a:prstClr val="black"/>
                </a:solidFill>
              </a:rPr>
              <a:t>key outcome </a:t>
            </a:r>
            <a:r>
              <a:rPr lang="en-US" dirty="0" smtClean="0">
                <a:solidFill>
                  <a:prstClr val="black"/>
                </a:solidFill>
              </a:rPr>
              <a:t>is that you walk away from today’s session with clarity on the results and what they mean.  </a:t>
            </a:r>
            <a:endParaRPr lang="en-US" b="1" dirty="0" smtClean="0">
              <a:solidFill>
                <a:srgbClr val="0C5598"/>
              </a:solidFill>
            </a:endParaRPr>
          </a:p>
          <a:p>
            <a:pPr defTabSz="914372">
              <a:defRPr/>
            </a:pPr>
            <a:endParaRPr lang="en-US" i="1" u="sng" dirty="0" smtClean="0">
              <a:solidFill>
                <a:srgbClr val="0C5598"/>
              </a:solidFill>
            </a:endParaRPr>
          </a:p>
          <a:p>
            <a:pPr defTabSz="914372">
              <a:defRPr/>
            </a:pPr>
            <a:r>
              <a:rPr lang="en-US" i="1" u="sng" dirty="0" smtClean="0">
                <a:solidFill>
                  <a:srgbClr val="0C5598"/>
                </a:solidFill>
              </a:rPr>
              <a:t>Optional:</a:t>
            </a:r>
            <a:r>
              <a:rPr lang="en-US" i="1" dirty="0" smtClean="0">
                <a:solidFill>
                  <a:srgbClr val="0C5598"/>
                </a:solidFill>
              </a:rPr>
              <a:t> </a:t>
            </a:r>
            <a:r>
              <a:rPr lang="en-US" i="1" dirty="0" smtClean="0">
                <a:solidFill>
                  <a:prstClr val="black"/>
                </a:solidFill>
              </a:rPr>
              <a:t> </a:t>
            </a:r>
            <a:r>
              <a:rPr lang="en-US" dirty="0" smtClean="0">
                <a:solidFill>
                  <a:prstClr val="black"/>
                </a:solidFill>
              </a:rPr>
              <a:t>You have some groups doing really well and some groups that are in jeopardy, which we will discuss. There are also issues across the organization that are critical to your               </a:t>
            </a:r>
          </a:p>
          <a:p>
            <a:pPr defTabSz="914372">
              <a:defRPr/>
            </a:pPr>
            <a:r>
              <a:rPr lang="en-US" dirty="0" smtClean="0">
                <a:solidFill>
                  <a:prstClr val="black"/>
                </a:solidFill>
              </a:rPr>
              <a:t>effectiveness. </a:t>
            </a:r>
          </a:p>
          <a:p>
            <a:pPr defTabSz="914372">
              <a:defRPr/>
            </a:pPr>
            <a:endParaRPr lang="en-US" dirty="0" smtClean="0">
              <a:solidFill>
                <a:prstClr val="black"/>
              </a:solidFill>
            </a:endParaRPr>
          </a:p>
          <a:p>
            <a:pPr defTabSz="914372">
              <a:defRPr/>
            </a:pPr>
            <a:r>
              <a:rPr lang="en-US" b="1" u="sng" dirty="0" smtClean="0">
                <a:solidFill>
                  <a:srgbClr val="0C5598"/>
                </a:solidFill>
              </a:rPr>
              <a:t>REACT</a:t>
            </a:r>
          </a:p>
          <a:p>
            <a:pPr defTabSz="914372">
              <a:defRPr/>
            </a:pPr>
            <a:r>
              <a:rPr lang="en-US" dirty="0" smtClean="0">
                <a:solidFill>
                  <a:srgbClr val="0C5598"/>
                </a:solidFill>
              </a:rPr>
              <a:t>Our next </a:t>
            </a:r>
            <a:r>
              <a:rPr lang="en-US" u="sng" dirty="0" smtClean="0">
                <a:solidFill>
                  <a:srgbClr val="0C5598"/>
                </a:solidFill>
              </a:rPr>
              <a:t>purpose</a:t>
            </a:r>
            <a:r>
              <a:rPr lang="en-US" dirty="0" smtClean="0">
                <a:solidFill>
                  <a:srgbClr val="0C5598"/>
                </a:solidFill>
              </a:rPr>
              <a:t> is to get your reactions to the data and your feedback on what may contributing to areas of opportunity. W</a:t>
            </a:r>
            <a:r>
              <a:rPr lang="en-US" dirty="0" smtClean="0">
                <a:solidFill>
                  <a:prstClr val="black"/>
                </a:solidFill>
              </a:rPr>
              <a:t>e have already discussed the results with your Executive Team…We will give you insight on their reactions, but a </a:t>
            </a:r>
            <a:r>
              <a:rPr lang="en-US" u="sng" dirty="0" smtClean="0">
                <a:solidFill>
                  <a:prstClr val="black"/>
                </a:solidFill>
              </a:rPr>
              <a:t>key outcome </a:t>
            </a:r>
            <a:r>
              <a:rPr lang="en-US" dirty="0" smtClean="0">
                <a:solidFill>
                  <a:prstClr val="black"/>
                </a:solidFill>
              </a:rPr>
              <a:t>is for you to begin to think about the areas will have the most impact for your groups. </a:t>
            </a:r>
          </a:p>
          <a:p>
            <a:pPr defTabSz="914372">
              <a:defRPr/>
            </a:pPr>
            <a:endParaRPr lang="en-US" dirty="0" smtClean="0">
              <a:solidFill>
                <a:srgbClr val="0C5598"/>
              </a:solidFill>
            </a:endParaRPr>
          </a:p>
          <a:p>
            <a:pPr defTabSz="914343">
              <a:defRPr/>
            </a:pPr>
            <a:r>
              <a:rPr lang="en-US" b="1" u="sng" dirty="0" smtClean="0">
                <a:solidFill>
                  <a:srgbClr val="D09E00"/>
                </a:solidFill>
              </a:rPr>
              <a:t>DECIDE</a:t>
            </a:r>
          </a:p>
          <a:p>
            <a:pPr defTabSz="914343">
              <a:defRPr/>
            </a:pPr>
            <a:r>
              <a:rPr lang="en-US" dirty="0" smtClean="0">
                <a:solidFill>
                  <a:srgbClr val="D09E00"/>
                </a:solidFill>
              </a:rPr>
              <a:t>The final </a:t>
            </a:r>
            <a:r>
              <a:rPr lang="en-US" u="sng" dirty="0" smtClean="0">
                <a:solidFill>
                  <a:srgbClr val="D09E00"/>
                </a:solidFill>
              </a:rPr>
              <a:t>purpose</a:t>
            </a:r>
            <a:r>
              <a:rPr lang="en-US" dirty="0" smtClean="0">
                <a:solidFill>
                  <a:srgbClr val="D09E00"/>
                </a:solidFill>
              </a:rPr>
              <a:t> of this call is to orient you to your resources and next steps in the process. The </a:t>
            </a:r>
            <a:r>
              <a:rPr lang="en-US" u="sng" dirty="0" smtClean="0">
                <a:solidFill>
                  <a:srgbClr val="D09E00"/>
                </a:solidFill>
              </a:rPr>
              <a:t>key outcome</a:t>
            </a:r>
            <a:r>
              <a:rPr lang="en-US" dirty="0" smtClean="0">
                <a:solidFill>
                  <a:srgbClr val="D09E00"/>
                </a:solidFill>
              </a:rPr>
              <a:t> will be for you to decide the groups, people and issues you need to address to increase the engagement and retention of the teams you manage. </a:t>
            </a:r>
            <a:endParaRPr lang="en-US" dirty="0" smtClean="0"/>
          </a:p>
          <a:p>
            <a:endParaRPr lang="en-US" dirty="0"/>
          </a:p>
        </p:txBody>
      </p:sp>
      <p:sp>
        <p:nvSpPr>
          <p:cNvPr id="4" name="Slide Number Placeholder 3"/>
          <p:cNvSpPr>
            <a:spLocks noGrp="1"/>
          </p:cNvSpPr>
          <p:nvPr>
            <p:ph type="sldNum" sz="quarter" idx="10"/>
          </p:nvPr>
        </p:nvSpPr>
        <p:spPr/>
        <p:txBody>
          <a:bodyPr/>
          <a:lstStyle/>
          <a:p>
            <a:fld id="{470C6768-0965-4C56-BC06-32007F3DA48F}" type="slidenum">
              <a:rPr lang="en-US" smtClean="0"/>
              <a:t>3</a:t>
            </a:fld>
            <a:endParaRPr lang="en-US"/>
          </a:p>
        </p:txBody>
      </p:sp>
    </p:spTree>
    <p:extLst>
      <p:ext uri="{BB962C8B-B14F-4D97-AF65-F5344CB8AC3E}">
        <p14:creationId xmlns:p14="http://schemas.microsoft.com/office/powerpoint/2010/main" val="1466294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906159">
              <a:defRPr/>
            </a:pPr>
            <a:endParaRPr lang="en-US" dirty="0">
              <a:solidFill>
                <a:prstClr val="black"/>
              </a:solidFill>
              <a:latin typeface="+mn-lt"/>
            </a:endParaRPr>
          </a:p>
        </p:txBody>
      </p:sp>
      <p:sp>
        <p:nvSpPr>
          <p:cNvPr id="3000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4746" indent="-286441" eaLnBrk="0" hangingPunct="0">
              <a:spcBef>
                <a:spcPct val="30000"/>
              </a:spcBef>
              <a:defRPr sz="1200">
                <a:solidFill>
                  <a:schemeClr val="tx1"/>
                </a:solidFill>
                <a:latin typeface="Calibri" pitchFamily="34" charset="0"/>
              </a:defRPr>
            </a:lvl2pPr>
            <a:lvl3pPr marL="1145763" indent="-229151" eaLnBrk="0" hangingPunct="0">
              <a:spcBef>
                <a:spcPct val="30000"/>
              </a:spcBef>
              <a:defRPr sz="1200">
                <a:solidFill>
                  <a:schemeClr val="tx1"/>
                </a:solidFill>
                <a:latin typeface="Calibri" pitchFamily="34" charset="0"/>
              </a:defRPr>
            </a:lvl3pPr>
            <a:lvl4pPr marL="1604066" indent="-229151" eaLnBrk="0" hangingPunct="0">
              <a:spcBef>
                <a:spcPct val="30000"/>
              </a:spcBef>
              <a:defRPr sz="1200">
                <a:solidFill>
                  <a:schemeClr val="tx1"/>
                </a:solidFill>
                <a:latin typeface="Calibri" pitchFamily="34" charset="0"/>
              </a:defRPr>
            </a:lvl4pPr>
            <a:lvl5pPr marL="2062372" indent="-229151" eaLnBrk="0" hangingPunct="0">
              <a:spcBef>
                <a:spcPct val="30000"/>
              </a:spcBef>
              <a:defRPr sz="1200">
                <a:solidFill>
                  <a:schemeClr val="tx1"/>
                </a:solidFill>
                <a:latin typeface="Calibri" pitchFamily="34" charset="0"/>
              </a:defRPr>
            </a:lvl5pPr>
            <a:lvl6pPr marL="2520674" indent="-229151" eaLnBrk="0" fontAlgn="base" hangingPunct="0">
              <a:spcBef>
                <a:spcPct val="30000"/>
              </a:spcBef>
              <a:spcAft>
                <a:spcPct val="0"/>
              </a:spcAft>
              <a:defRPr sz="1200">
                <a:solidFill>
                  <a:schemeClr val="tx1"/>
                </a:solidFill>
                <a:latin typeface="Calibri" pitchFamily="34" charset="0"/>
              </a:defRPr>
            </a:lvl6pPr>
            <a:lvl7pPr marL="2978980" indent="-229151" eaLnBrk="0" fontAlgn="base" hangingPunct="0">
              <a:spcBef>
                <a:spcPct val="30000"/>
              </a:spcBef>
              <a:spcAft>
                <a:spcPct val="0"/>
              </a:spcAft>
              <a:defRPr sz="1200">
                <a:solidFill>
                  <a:schemeClr val="tx1"/>
                </a:solidFill>
                <a:latin typeface="Calibri" pitchFamily="34" charset="0"/>
              </a:defRPr>
            </a:lvl7pPr>
            <a:lvl8pPr marL="3437285" indent="-229151" eaLnBrk="0" fontAlgn="base" hangingPunct="0">
              <a:spcBef>
                <a:spcPct val="30000"/>
              </a:spcBef>
              <a:spcAft>
                <a:spcPct val="0"/>
              </a:spcAft>
              <a:defRPr sz="1200">
                <a:solidFill>
                  <a:schemeClr val="tx1"/>
                </a:solidFill>
                <a:latin typeface="Calibri" pitchFamily="34" charset="0"/>
              </a:defRPr>
            </a:lvl8pPr>
            <a:lvl9pPr marL="3895590" indent="-229151" eaLnBrk="0" fontAlgn="base" hangingPunct="0">
              <a:spcBef>
                <a:spcPct val="30000"/>
              </a:spcBef>
              <a:spcAft>
                <a:spcPct val="0"/>
              </a:spcAft>
              <a:defRPr sz="1200">
                <a:solidFill>
                  <a:schemeClr val="tx1"/>
                </a:solidFill>
                <a:latin typeface="Calibri" pitchFamily="34" charset="0"/>
              </a:defRPr>
            </a:lvl9pPr>
          </a:lstStyle>
          <a:p>
            <a:pPr>
              <a:spcBef>
                <a:spcPct val="0"/>
              </a:spcBef>
            </a:pPr>
            <a:fld id="{D4C0E6DA-A596-4DFD-84B4-0F21DF499692}" type="slidenum">
              <a:rPr lang="en-US" altLang="en-US" smtClean="0">
                <a:solidFill>
                  <a:srgbClr val="000000"/>
                </a:solidFill>
                <a:latin typeface="Arial" pitchFamily="34" charset="0"/>
              </a:rPr>
              <a:pPr>
                <a:spcBef>
                  <a:spcPct val="0"/>
                </a:spcBef>
              </a:pPr>
              <a:t>32</a:t>
            </a:fld>
            <a:endParaRPr lang="en-US" altLang="en-US" dirty="0" smtClean="0">
              <a:solidFill>
                <a:srgbClr val="000000"/>
              </a:solidFill>
              <a:latin typeface="Arial" pitchFamily="34" charset="0"/>
            </a:endParaRPr>
          </a:p>
        </p:txBody>
      </p:sp>
    </p:spTree>
    <p:extLst>
      <p:ext uri="{BB962C8B-B14F-4D97-AF65-F5344CB8AC3E}">
        <p14:creationId xmlns:p14="http://schemas.microsoft.com/office/powerpoint/2010/main" val="2246121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2663B-FB41-4AD0-ACEE-050A5963BBCC}"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779952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2663B-FB41-4AD0-ACEE-050A5963BBCC}"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779952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2663B-FB41-4AD0-ACEE-050A5963BBCC}"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779952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2663B-FB41-4AD0-ACEE-050A5963BBCC}"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779952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2663B-FB41-4AD0-ACEE-050A5963BBCC}"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779952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2663B-FB41-4AD0-ACEE-050A5963BBCC}"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7799528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2663B-FB41-4AD0-ACEE-050A5963BBCC}"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779952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2663B-FB41-4AD0-ACEE-050A5963BBCC}"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779952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2663B-FB41-4AD0-ACEE-050A5963BBCC}"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779952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470C6768-0965-4C56-BC06-32007F3DA48F}" type="slidenum">
              <a:rPr lang="en-US">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8615468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2663B-FB41-4AD0-ACEE-050A5963BBCC}"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7799528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2663B-FB41-4AD0-ACEE-050A5963BBCC}"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7799528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2663B-FB41-4AD0-ACEE-050A5963BBCC}"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7799528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2663B-FB41-4AD0-ACEE-050A5963BBCC}"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7799528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2663B-FB41-4AD0-ACEE-050A5963BBCC}"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7799528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2663B-FB41-4AD0-ACEE-050A5963BBCC}"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7799528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7A4AD7-49B5-4DC1-AD19-CD71ED9DC907}"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1638901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0C6768-0965-4C56-BC06-32007F3DA48F}"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830063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0C6768-0965-4C56-BC06-32007F3DA48F}"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8514947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000" dirty="0"/>
          </a:p>
        </p:txBody>
      </p:sp>
      <p:sp>
        <p:nvSpPr>
          <p:cNvPr id="4" name="Slide Number Placeholder 3"/>
          <p:cNvSpPr>
            <a:spLocks noGrp="1"/>
          </p:cNvSpPr>
          <p:nvPr>
            <p:ph type="sldNum" sz="quarter" idx="10"/>
          </p:nvPr>
        </p:nvSpPr>
        <p:spPr/>
        <p:txBody>
          <a:bodyPr/>
          <a:lstStyle/>
          <a:p>
            <a:fld id="{8D7A4AD7-49B5-4DC1-AD19-CD71ED9DC907}"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1638901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p>
          <a:p>
            <a:pPr marL="171450" indent="-171450">
              <a:buFont typeface="Arial" panose="020B0604020202020204" pitchFamily="34" charset="0"/>
              <a:buChar char="•"/>
            </a:pPr>
            <a:r>
              <a:rPr lang="en-US" dirty="0" smtClean="0"/>
              <a:t>Anonymous survey</a:t>
            </a:r>
          </a:p>
          <a:p>
            <a:pPr marL="171450" indent="-171450">
              <a:buFont typeface="Arial" panose="020B0604020202020204" pitchFamily="34" charset="0"/>
              <a:buChar char="•"/>
            </a:pPr>
            <a:r>
              <a:rPr lang="en-US" dirty="0" smtClean="0"/>
              <a:t>Minimum respondent count = 3</a:t>
            </a:r>
            <a:endParaRPr lang="en-US" dirty="0"/>
          </a:p>
        </p:txBody>
      </p:sp>
      <p:sp>
        <p:nvSpPr>
          <p:cNvPr id="4" name="Slide Number Placeholder 3"/>
          <p:cNvSpPr>
            <a:spLocks noGrp="1"/>
          </p:cNvSpPr>
          <p:nvPr>
            <p:ph type="sldNum" sz="quarter" idx="10"/>
          </p:nvPr>
        </p:nvSpPr>
        <p:spPr/>
        <p:txBody>
          <a:bodyPr/>
          <a:lstStyle/>
          <a:p>
            <a:fld id="{470C6768-0965-4C56-BC06-32007F3DA48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594435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76">
              <a:defRPr/>
            </a:pPr>
            <a:r>
              <a:rPr lang="en-US" dirty="0" smtClean="0"/>
              <a:t>Higher than past</a:t>
            </a:r>
          </a:p>
          <a:p>
            <a:pPr defTabSz="903976">
              <a:defRPr/>
            </a:pPr>
            <a:r>
              <a:rPr lang="en-US" dirty="0" smtClean="0"/>
              <a:t>70% goal</a:t>
            </a:r>
          </a:p>
          <a:p>
            <a:pPr defTabSz="903976">
              <a:defRPr/>
            </a:pPr>
            <a:r>
              <a:rPr lang="en-US" dirty="0" smtClean="0"/>
              <a:t>Concerns with anonymity and what happens with data</a:t>
            </a:r>
            <a:r>
              <a:rPr lang="en-US" baseline="0" dirty="0" smtClean="0"/>
              <a:t> (cultural hesitation)</a:t>
            </a:r>
            <a:endParaRPr lang="en-US" dirty="0"/>
          </a:p>
        </p:txBody>
      </p:sp>
      <p:sp>
        <p:nvSpPr>
          <p:cNvPr id="4" name="Slide Number Placeholder 3"/>
          <p:cNvSpPr>
            <a:spLocks noGrp="1"/>
          </p:cNvSpPr>
          <p:nvPr>
            <p:ph type="sldNum" sz="quarter" idx="10"/>
          </p:nvPr>
        </p:nvSpPr>
        <p:spPr/>
        <p:txBody>
          <a:bodyPr/>
          <a:lstStyle/>
          <a:p>
            <a:fld id="{8D7A4AD7-49B5-4DC1-AD19-CD71ED9DC907}" type="slidenum">
              <a:rPr lang="en-US" smtClean="0"/>
              <a:pPr/>
              <a:t>6</a:t>
            </a:fld>
            <a:endParaRPr lang="en-US" dirty="0"/>
          </a:p>
        </p:txBody>
      </p:sp>
    </p:spTree>
    <p:extLst>
      <p:ext uri="{BB962C8B-B14F-4D97-AF65-F5344CB8AC3E}">
        <p14:creationId xmlns:p14="http://schemas.microsoft.com/office/powerpoint/2010/main" val="11322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70% goal; 75% good</a:t>
            </a:r>
          </a:p>
          <a:p>
            <a:r>
              <a:rPr lang="en-US" dirty="0" smtClean="0"/>
              <a:t>Point out counts</a:t>
            </a:r>
            <a:r>
              <a:rPr lang="en-US" baseline="0" dirty="0"/>
              <a:t> </a:t>
            </a:r>
            <a:r>
              <a:rPr lang="en-US" baseline="0" dirty="0" smtClean="0"/>
              <a:t>(this is when they plan to leave; could be managed turnover)</a:t>
            </a:r>
          </a:p>
          <a:p>
            <a:endParaRPr lang="en-US" baseline="0" dirty="0" smtClean="0"/>
          </a:p>
          <a:p>
            <a:r>
              <a:rPr lang="en-US" baseline="0" dirty="0" smtClean="0"/>
              <a:t>Funding: not underfunded; “if” funding is cut</a:t>
            </a:r>
            <a:endParaRPr lang="en-US" dirty="0" smtClean="0"/>
          </a:p>
        </p:txBody>
      </p:sp>
      <p:sp>
        <p:nvSpPr>
          <p:cNvPr id="4" name="Slide Number Placeholder 3"/>
          <p:cNvSpPr>
            <a:spLocks noGrp="1"/>
          </p:cNvSpPr>
          <p:nvPr>
            <p:ph type="sldNum" sz="quarter" idx="10"/>
          </p:nvPr>
        </p:nvSpPr>
        <p:spPr/>
        <p:txBody>
          <a:bodyPr/>
          <a:lstStyle/>
          <a:p>
            <a:fld id="{A262663B-FB41-4AD0-ACEE-050A5963BBC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307093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 years of research for four factors</a:t>
            </a:r>
            <a:endParaRPr lang="en-US" dirty="0"/>
          </a:p>
        </p:txBody>
      </p:sp>
      <p:sp>
        <p:nvSpPr>
          <p:cNvPr id="4" name="Slide Number Placeholder 3"/>
          <p:cNvSpPr>
            <a:spLocks noGrp="1"/>
          </p:cNvSpPr>
          <p:nvPr>
            <p:ph type="sldNum" sz="quarter" idx="10"/>
          </p:nvPr>
        </p:nvSpPr>
        <p:spPr/>
        <p:txBody>
          <a:bodyPr/>
          <a:lstStyle/>
          <a:p>
            <a:fld id="{A262663B-FB41-4AD0-ACEE-050A5963BBCC}" type="slidenum">
              <a:rPr lang="en-US" smtClean="0"/>
              <a:t>9</a:t>
            </a:fld>
            <a:endParaRPr lang="en-US"/>
          </a:p>
        </p:txBody>
      </p:sp>
    </p:spTree>
    <p:extLst>
      <p:ext uri="{BB962C8B-B14F-4D97-AF65-F5344CB8AC3E}">
        <p14:creationId xmlns:p14="http://schemas.microsoft.com/office/powerpoint/2010/main" val="275091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what the benchmarks are: It’s not an “aspirational goal”, it’s an average of all orgs</a:t>
            </a:r>
          </a:p>
          <a:p>
            <a:endParaRPr lang="en-US" dirty="0" smtClean="0"/>
          </a:p>
          <a:p>
            <a:r>
              <a:rPr lang="en-US" dirty="0" smtClean="0"/>
              <a:t>Mention that goal = 80%</a:t>
            </a:r>
            <a:endParaRPr lang="en-US" dirty="0"/>
          </a:p>
        </p:txBody>
      </p:sp>
      <p:sp>
        <p:nvSpPr>
          <p:cNvPr id="4" name="Slide Number Placeholder 3"/>
          <p:cNvSpPr>
            <a:spLocks noGrp="1"/>
          </p:cNvSpPr>
          <p:nvPr>
            <p:ph type="sldNum" sz="quarter" idx="10"/>
          </p:nvPr>
        </p:nvSpPr>
        <p:spPr/>
        <p:txBody>
          <a:bodyPr/>
          <a:lstStyle/>
          <a:p>
            <a:fld id="{A262663B-FB41-4AD0-ACEE-050A5963BBCC}" type="slidenum">
              <a:rPr lang="en-US" smtClean="0"/>
              <a:t>10</a:t>
            </a:fld>
            <a:endParaRPr lang="en-US"/>
          </a:p>
        </p:txBody>
      </p:sp>
    </p:spTree>
    <p:extLst>
      <p:ext uri="{BB962C8B-B14F-4D97-AF65-F5344CB8AC3E}">
        <p14:creationId xmlns:p14="http://schemas.microsoft.com/office/powerpoint/2010/main" val="28670922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s://www.linkedin.com/company/talentkeepers"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twitter.com/talentkeepers" TargetMode="External"/><Relationship Id="rId5" Type="http://schemas.openxmlformats.org/officeDocument/2006/relationships/image" Target="../media/image3.png"/><Relationship Id="rId4" Type="http://schemas.openxmlformats.org/officeDocument/2006/relationships/hyperlink" Target="https://www.youtube.com/user/TalentKeepers" TargetMode="External"/><Relationship Id="rId9"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linkedin.com/company/talentkeepers"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s://twitter.com/talentkeepers" TargetMode="External"/><Relationship Id="rId5" Type="http://schemas.openxmlformats.org/officeDocument/2006/relationships/image" Target="../media/image3.png"/><Relationship Id="rId4" Type="http://schemas.openxmlformats.org/officeDocument/2006/relationships/hyperlink" Target="https://www.youtube.com/user/TalentKeepers" TargetMode="Externa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8" Type="http://schemas.openxmlformats.org/officeDocument/2006/relationships/hyperlink" Target="https://www.linkedin.com/company/talentkeepers"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hyperlink" Target="https://twitter.com/talentkeepers" TargetMode="External"/><Relationship Id="rId5" Type="http://schemas.openxmlformats.org/officeDocument/2006/relationships/image" Target="../media/image3.png"/><Relationship Id="rId4" Type="http://schemas.openxmlformats.org/officeDocument/2006/relationships/hyperlink" Target="https://www.youtube.com/user/TalentKeepers" TargetMode="External"/><Relationship Id="rId9"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linkedin.com/company/talentkeepers" TargetMode="External"/><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hyperlink" Target="https://twitter.com/talentkeepers" TargetMode="External"/><Relationship Id="rId5" Type="http://schemas.openxmlformats.org/officeDocument/2006/relationships/image" Target="../media/image3.png"/><Relationship Id="rId4" Type="http://schemas.openxmlformats.org/officeDocument/2006/relationships/hyperlink" Target="https://www.youtube.com/user/TalentKeepers" TargetMode="Externa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905000"/>
            <a:ext cx="7772400" cy="1470025"/>
          </a:xfrm>
        </p:spPr>
        <p:txBody>
          <a:bodyPr/>
          <a:lstStyle>
            <a:lvl1pPr>
              <a:defRPr b="1">
                <a:solidFill>
                  <a:srgbClr val="005C9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6607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Rectangle 15"/>
          <p:cNvSpPr/>
          <p:nvPr userDrawn="1"/>
        </p:nvSpPr>
        <p:spPr>
          <a:xfrm rot="5400000">
            <a:off x="6623050" y="1746250"/>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3467" b="33267"/>
          <a:stretch/>
        </p:blipFill>
        <p:spPr>
          <a:xfrm>
            <a:off x="3276600" y="5501332"/>
            <a:ext cx="2590800" cy="518468"/>
          </a:xfrm>
          <a:prstGeom prst="rect">
            <a:avLst/>
          </a:prstGeom>
        </p:spPr>
      </p:pic>
      <p:sp>
        <p:nvSpPr>
          <p:cNvPr id="4" name="Slide Number Placeholder 3"/>
          <p:cNvSpPr>
            <a:spLocks noGrp="1"/>
          </p:cNvSpPr>
          <p:nvPr>
            <p:ph type="sldNum" sz="quarter" idx="10"/>
          </p:nvPr>
        </p:nvSpPr>
        <p:spPr/>
        <p:txBody>
          <a:bodyPr/>
          <a:lstStyle/>
          <a:p>
            <a:fld id="{BE4175F0-9465-4494-A059-AABA5A78D746}" type="slidenum">
              <a:rPr lang="en-US" smtClean="0"/>
              <a:pPr/>
              <a:t>‹#›</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7706" y="5029200"/>
            <a:ext cx="1029976" cy="1029976"/>
          </a:xfrm>
          <a:prstGeom prst="rect">
            <a:avLst/>
          </a:prstGeom>
        </p:spPr>
      </p:pic>
      <p:pic>
        <p:nvPicPr>
          <p:cNvPr id="15" name="Picture 14">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42177" y="5588287"/>
            <a:ext cx="394043" cy="279113"/>
          </a:xfrm>
          <a:prstGeom prst="rect">
            <a:avLst/>
          </a:prstGeom>
        </p:spPr>
      </p:pic>
      <p:pic>
        <p:nvPicPr>
          <p:cNvPr id="18" name="Picture 17">
            <a:hlinkClick r:id="rId6"/>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6163" t="21103" r="15175" b="21596"/>
          <a:stretch/>
        </p:blipFill>
        <p:spPr>
          <a:xfrm>
            <a:off x="8701279" y="4759333"/>
            <a:ext cx="306631" cy="255896"/>
          </a:xfrm>
          <a:prstGeom prst="rect">
            <a:avLst/>
          </a:prstGeom>
        </p:spPr>
      </p:pic>
      <p:pic>
        <p:nvPicPr>
          <p:cNvPr id="19" name="Picture 18">
            <a:hlinkClick r:id="rId8"/>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684850" y="5131087"/>
            <a:ext cx="367773" cy="338220"/>
          </a:xfrm>
          <a:prstGeom prst="rect">
            <a:avLst/>
          </a:prstGeom>
        </p:spPr>
      </p:pic>
    </p:spTree>
    <p:extLst>
      <p:ext uri="{BB962C8B-B14F-4D97-AF65-F5344CB8AC3E}">
        <p14:creationId xmlns:p14="http://schemas.microsoft.com/office/powerpoint/2010/main" val="2932901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457200"/>
            <a:ext cx="3886200" cy="4302133"/>
          </a:xfrm>
        </p:spPr>
        <p:txBody>
          <a:bodyPr/>
          <a:lstStyle>
            <a:lvl1pPr marL="0" indent="0">
              <a:buNone/>
              <a:defRPr>
                <a:solidFill>
                  <a:srgbClr val="005C99"/>
                </a:solidFill>
              </a:defRPr>
            </a:lvl1pPr>
            <a:lvl2pPr>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endParaRPr lang="en-US" dirty="0"/>
          </a:p>
        </p:txBody>
      </p:sp>
      <p:sp>
        <p:nvSpPr>
          <p:cNvPr id="7"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671742" y="4759333"/>
            <a:ext cx="306631" cy="25589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5313" y="5131087"/>
            <a:ext cx="367773" cy="33822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2177" y="5588287"/>
            <a:ext cx="394043" cy="279113"/>
          </a:xfrm>
          <a:prstGeom prst="rect">
            <a:avLst/>
          </a:prstGeom>
        </p:spPr>
      </p:pic>
      <p:sp>
        <p:nvSpPr>
          <p:cNvPr id="11" name="Rectangle 15"/>
          <p:cNvSpPr/>
          <p:nvPr userDrawn="1"/>
        </p:nvSpPr>
        <p:spPr>
          <a:xfrm rot="5400000">
            <a:off x="6623050" y="1746250"/>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701279" y="4759333"/>
            <a:ext cx="306631" cy="2558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4850" y="5131087"/>
            <a:ext cx="367773" cy="338220"/>
          </a:xfrm>
          <a:prstGeom prst="rect">
            <a:avLst/>
          </a:prstGeom>
        </p:spPr>
      </p:pic>
      <p:sp>
        <p:nvSpPr>
          <p:cNvPr id="14" name="Content Placeholder 2"/>
          <p:cNvSpPr>
            <a:spLocks noGrp="1"/>
          </p:cNvSpPr>
          <p:nvPr>
            <p:ph idx="13"/>
          </p:nvPr>
        </p:nvSpPr>
        <p:spPr>
          <a:xfrm>
            <a:off x="381000" y="493153"/>
            <a:ext cx="3505200" cy="4266180"/>
          </a:xfrm>
        </p:spPr>
        <p:txBody>
          <a:bodyPr/>
          <a:lstStyle>
            <a:lvl1pPr marL="0" indent="0">
              <a:buFontTx/>
              <a:buNone/>
              <a:defRPr>
                <a:solidFill>
                  <a:srgbClr val="005C99"/>
                </a:solidFill>
              </a:defRPr>
            </a:lvl1pPr>
            <a:lvl2pPr marL="457200" indent="0">
              <a:buFontTx/>
              <a:buNone/>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0" y="4876800"/>
            <a:ext cx="8229600" cy="1143000"/>
          </a:xfrm>
          <a:solidFill>
            <a:srgbClr val="005C99"/>
          </a:solidFill>
        </p:spPr>
        <p:txBody>
          <a:bodyPr>
            <a:normAutofit/>
          </a:bodyPr>
          <a:lstStyle>
            <a:lvl1pPr>
              <a:defRPr sz="3600" b="1">
                <a:solidFill>
                  <a:schemeClr val="bg1"/>
                </a:solidFill>
              </a:defRPr>
            </a:lvl1pPr>
          </a:lstStyle>
          <a:p>
            <a:r>
              <a:rPr lang="en-US" dirty="0" smtClean="0"/>
              <a:t>Click to edit Master title style</a:t>
            </a:r>
            <a:endParaRPr lang="en-US" dirty="0"/>
          </a:p>
        </p:txBody>
      </p:sp>
      <p:sp>
        <p:nvSpPr>
          <p:cNvPr id="2" name="Slide Number Placeholder 1"/>
          <p:cNvSpPr>
            <a:spLocks noGrp="1"/>
          </p:cNvSpPr>
          <p:nvPr>
            <p:ph type="sldNum" sz="quarter" idx="14"/>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9030904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15187">
            <a:alpha val="67000"/>
          </a:srgbClr>
        </a:solidFill>
        <a:effectLst/>
      </p:bgPr>
    </p:bg>
    <p:spTree>
      <p:nvGrpSpPr>
        <p:cNvPr id="1" name=""/>
        <p:cNvGrpSpPr/>
        <p:nvPr/>
      </p:nvGrpSpPr>
      <p:grpSpPr>
        <a:xfrm>
          <a:off x="0" y="0"/>
          <a:ext cx="0" cy="0"/>
          <a:chOff x="0" y="0"/>
          <a:chExt cx="0" cy="0"/>
        </a:xfrm>
      </p:grpSpPr>
      <p:sp>
        <p:nvSpPr>
          <p:cNvPr id="16" name="Rounded Rectangle 15"/>
          <p:cNvSpPr/>
          <p:nvPr userDrawn="1"/>
        </p:nvSpPr>
        <p:spPr>
          <a:xfrm>
            <a:off x="0" y="0"/>
            <a:ext cx="9144000" cy="6858000"/>
          </a:xfrm>
          <a:prstGeom prst="roundRect">
            <a:avLst>
              <a:gd name="adj" fmla="val 1272"/>
            </a:avLst>
          </a:prstGeom>
          <a:solidFill>
            <a:srgbClr val="015187">
              <a:alpha val="66000"/>
            </a:srgbClr>
          </a:solidFill>
          <a:ln>
            <a:solidFill>
              <a:srgbClr val="0151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Slide Number Placeholder 1"/>
          <p:cNvSpPr>
            <a:spLocks noGrp="1"/>
          </p:cNvSpPr>
          <p:nvPr>
            <p:ph type="sldNum" sz="quarter" idx="10"/>
          </p:nvPr>
        </p:nvSpPr>
        <p:spPr/>
        <p:txBody>
          <a:bodyPr/>
          <a:lstStyle>
            <a:lvl1pPr>
              <a:defRPr>
                <a:solidFill>
                  <a:schemeClr val="bg1"/>
                </a:solidFill>
              </a:defRPr>
            </a:lvl1pPr>
          </a:lstStyle>
          <a:p>
            <a:fld id="{BE4175F0-9465-4494-A059-AABA5A78D74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9679884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12" name="Rounded Rectangle 11"/>
          <p:cNvSpPr/>
          <p:nvPr/>
        </p:nvSpPr>
        <p:spPr>
          <a:xfrm>
            <a:off x="228600" y="187249"/>
            <a:ext cx="8763000" cy="906145"/>
          </a:xfrm>
          <a:prstGeom prst="roundRect">
            <a:avLst>
              <a:gd name="adj" fmla="val 0"/>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userDrawn="1"/>
        </p:nvGrpSpPr>
        <p:grpSpPr bwMode="hidden">
          <a:xfrm>
            <a:off x="0" y="347978"/>
            <a:ext cx="9144000" cy="3157225"/>
            <a:chOff x="-3905251" y="4294188"/>
            <a:chExt cx="13027839" cy="7715036"/>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1165770" y="11082124"/>
              <a:ext cx="6039071"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userDrawn="1"/>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19" name="Text Placeholder 18"/>
          <p:cNvSpPr>
            <a:spLocks noGrp="1"/>
          </p:cNvSpPr>
          <p:nvPr>
            <p:ph type="body" sz="quarter" idx="13"/>
          </p:nvPr>
        </p:nvSpPr>
        <p:spPr>
          <a:xfrm>
            <a:off x="228600" y="640321"/>
            <a:ext cx="6629400" cy="523875"/>
          </a:xfrm>
        </p:spPr>
        <p:txBody>
          <a:bodyPr>
            <a:normAutofit/>
          </a:bodyPr>
          <a:lstStyle>
            <a:lvl1pPr marL="0" indent="0">
              <a:buNone/>
              <a:defRPr sz="2200" b="1">
                <a:solidFill>
                  <a:srgbClr val="0C5598"/>
                </a:solidFill>
              </a:defRPr>
            </a:lvl1pPr>
          </a:lstStyle>
          <a:p>
            <a:pPr lvl="0"/>
            <a:r>
              <a:rPr lang="en-US" dirty="0" smtClean="0"/>
              <a:t>Click to edit Master text styles</a:t>
            </a:r>
          </a:p>
        </p:txBody>
      </p:sp>
      <p:sp>
        <p:nvSpPr>
          <p:cNvPr id="14" name="Footer Placeholder 2"/>
          <p:cNvSpPr txBox="1">
            <a:spLocks/>
          </p:cNvSpPr>
          <p:nvPr userDrawn="1"/>
        </p:nvSpPr>
        <p:spPr>
          <a:xfrm>
            <a:off x="-25399" y="66361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latin typeface="Tahoma" pitchFamily="34" charset="0"/>
                <a:ea typeface="Tahoma" pitchFamily="34" charset="0"/>
                <a:cs typeface="Tahoma" pitchFamily="34" charset="0"/>
              </a:rPr>
              <a:t>             </a:t>
            </a:r>
            <a:r>
              <a:rPr lang="en-US" sz="800" dirty="0" smtClean="0">
                <a:solidFill>
                  <a:srgbClr val="898989"/>
                </a:solidFill>
                <a:latin typeface="Tahoma" pitchFamily="34" charset="0"/>
                <a:ea typeface="Tahoma" pitchFamily="34" charset="0"/>
                <a:cs typeface="Tahoma" pitchFamily="34" charset="0"/>
              </a:rPr>
              <a:t>© TalentKeepers</a:t>
            </a:r>
          </a:p>
          <a:p>
            <a:endParaRPr lang="en-US" dirty="0">
              <a:solidFill>
                <a:srgbClr val="898989"/>
              </a:solidFill>
            </a:endParaRPr>
          </a:p>
        </p:txBody>
      </p:sp>
      <p:sp>
        <p:nvSpPr>
          <p:cNvPr id="2" name="Slide Number Placeholder 1"/>
          <p:cNvSpPr>
            <a:spLocks noGrp="1"/>
          </p:cNvSpPr>
          <p:nvPr>
            <p:ph type="sldNum" sz="quarter" idx="14"/>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66092470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otally Blank">
    <p:spTree>
      <p:nvGrpSpPr>
        <p:cNvPr id="1" name=""/>
        <p:cNvGrpSpPr/>
        <p:nvPr/>
      </p:nvGrpSpPr>
      <p:grpSpPr>
        <a:xfrm>
          <a:off x="0" y="0"/>
          <a:ext cx="0" cy="0"/>
          <a:chOff x="0" y="0"/>
          <a:chExt cx="0" cy="0"/>
        </a:xfrm>
      </p:grpSpPr>
      <p:sp>
        <p:nvSpPr>
          <p:cNvPr id="3" name="Footer Placeholder 2"/>
          <p:cNvSpPr txBox="1">
            <a:spLocks/>
          </p:cNvSpPr>
          <p:nvPr userDrawn="1"/>
        </p:nvSpPr>
        <p:spPr>
          <a:xfrm>
            <a:off x="-25399" y="66361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latin typeface="Tahoma" pitchFamily="34" charset="0"/>
                <a:ea typeface="Tahoma" pitchFamily="34" charset="0"/>
                <a:cs typeface="Tahoma" pitchFamily="34" charset="0"/>
              </a:rPr>
              <a:t>             </a:t>
            </a:r>
            <a:r>
              <a:rPr lang="en-US" sz="800" dirty="0" smtClean="0">
                <a:solidFill>
                  <a:srgbClr val="898989"/>
                </a:solidFill>
                <a:latin typeface="Tahoma" pitchFamily="34" charset="0"/>
                <a:ea typeface="Tahoma" pitchFamily="34" charset="0"/>
                <a:cs typeface="Tahoma" pitchFamily="34" charset="0"/>
              </a:rPr>
              <a:t>© TalentKeepers</a:t>
            </a:r>
          </a:p>
          <a:p>
            <a:endParaRPr lang="en-US" dirty="0">
              <a:solidFill>
                <a:srgbClr val="898989"/>
              </a:solidFill>
            </a:endParaRPr>
          </a:p>
        </p:txBody>
      </p:sp>
      <p:sp>
        <p:nvSpPr>
          <p:cNvPr id="2" name="Slide Number Placeholder 1"/>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071770437"/>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12" name="Rounded Rectangle 11"/>
          <p:cNvSpPr/>
          <p:nvPr/>
        </p:nvSpPr>
        <p:spPr>
          <a:xfrm>
            <a:off x="228600" y="187249"/>
            <a:ext cx="8763000" cy="906145"/>
          </a:xfrm>
          <a:prstGeom prst="roundRect">
            <a:avLst>
              <a:gd name="adj" fmla="val 0"/>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userDrawn="1"/>
        </p:nvGrpSpPr>
        <p:grpSpPr bwMode="hidden">
          <a:xfrm>
            <a:off x="0" y="347978"/>
            <a:ext cx="9144000" cy="3157225"/>
            <a:chOff x="-3905251" y="4294188"/>
            <a:chExt cx="13027839" cy="7715036"/>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1165770" y="11082124"/>
              <a:ext cx="6039071"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userDrawn="1"/>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19" name="Text Placeholder 18"/>
          <p:cNvSpPr>
            <a:spLocks noGrp="1"/>
          </p:cNvSpPr>
          <p:nvPr>
            <p:ph type="body" sz="quarter" idx="13"/>
          </p:nvPr>
        </p:nvSpPr>
        <p:spPr>
          <a:xfrm>
            <a:off x="228600" y="640321"/>
            <a:ext cx="6629400" cy="523875"/>
          </a:xfrm>
        </p:spPr>
        <p:txBody>
          <a:bodyPr>
            <a:normAutofit/>
          </a:bodyPr>
          <a:lstStyle>
            <a:lvl1pPr marL="0" indent="0">
              <a:buNone/>
              <a:defRPr sz="2200" b="1">
                <a:solidFill>
                  <a:srgbClr val="0C5598"/>
                </a:solidFill>
              </a:defRPr>
            </a:lvl1pPr>
          </a:lstStyle>
          <a:p>
            <a:pPr lvl="0"/>
            <a:r>
              <a:rPr lang="en-US" dirty="0" smtClean="0"/>
              <a:t>Click to edit Master text styles</a:t>
            </a:r>
          </a:p>
        </p:txBody>
      </p:sp>
      <p:sp>
        <p:nvSpPr>
          <p:cNvPr id="14" name="Footer Placeholder 2"/>
          <p:cNvSpPr txBox="1">
            <a:spLocks/>
          </p:cNvSpPr>
          <p:nvPr userDrawn="1"/>
        </p:nvSpPr>
        <p:spPr>
          <a:xfrm>
            <a:off x="-25399" y="66361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latin typeface="Tahoma" pitchFamily="34" charset="0"/>
                <a:ea typeface="Tahoma" pitchFamily="34" charset="0"/>
                <a:cs typeface="Tahoma" pitchFamily="34" charset="0"/>
              </a:rPr>
              <a:t>             </a:t>
            </a:r>
            <a:r>
              <a:rPr lang="en-US" sz="800" dirty="0" smtClean="0">
                <a:solidFill>
                  <a:srgbClr val="898989"/>
                </a:solidFill>
                <a:latin typeface="Tahoma" pitchFamily="34" charset="0"/>
                <a:ea typeface="Tahoma" pitchFamily="34" charset="0"/>
                <a:cs typeface="Tahoma" pitchFamily="34" charset="0"/>
              </a:rPr>
              <a:t>© TalentKeepers</a:t>
            </a:r>
          </a:p>
          <a:p>
            <a:endParaRPr lang="en-US" dirty="0">
              <a:solidFill>
                <a:srgbClr val="898989"/>
              </a:solidFill>
            </a:endParaRPr>
          </a:p>
        </p:txBody>
      </p:sp>
      <p:sp>
        <p:nvSpPr>
          <p:cNvPr id="2" name="Slide Number Placeholder 1"/>
          <p:cNvSpPr>
            <a:spLocks noGrp="1"/>
          </p:cNvSpPr>
          <p:nvPr>
            <p:ph type="sldNum" sz="quarter" idx="14"/>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11821764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3" name="Footer Placeholder 2"/>
          <p:cNvSpPr txBox="1">
            <a:spLocks/>
          </p:cNvSpPr>
          <p:nvPr userDrawn="1"/>
        </p:nvSpPr>
        <p:spPr>
          <a:xfrm>
            <a:off x="-25399" y="66361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latin typeface="Tahoma" pitchFamily="34" charset="0"/>
                <a:ea typeface="Tahoma" pitchFamily="34" charset="0"/>
                <a:cs typeface="Tahoma" pitchFamily="34" charset="0"/>
              </a:rPr>
              <a:t>             </a:t>
            </a:r>
            <a:r>
              <a:rPr lang="en-US" sz="800" dirty="0" smtClean="0">
                <a:solidFill>
                  <a:srgbClr val="898989"/>
                </a:solidFill>
                <a:latin typeface="Tahoma" pitchFamily="34" charset="0"/>
                <a:ea typeface="Tahoma" pitchFamily="34" charset="0"/>
                <a:cs typeface="Tahoma" pitchFamily="34" charset="0"/>
              </a:rPr>
              <a:t>© TalentKeepers</a:t>
            </a:r>
          </a:p>
          <a:p>
            <a:endParaRPr lang="en-US" dirty="0">
              <a:solidFill>
                <a:srgbClr val="898989"/>
              </a:solidFill>
            </a:endParaRPr>
          </a:p>
        </p:txBody>
      </p:sp>
      <p:sp>
        <p:nvSpPr>
          <p:cNvPr id="2" name="Slide Number Placeholder 1"/>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09746040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Only with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lvl1pPr>
          </a:lstStyle>
          <a:p>
            <a:r>
              <a:rPr lang="en-US" dirty="0" smtClean="0"/>
              <a:t>Click to edit Master title style</a:t>
            </a:r>
            <a:endParaRPr lang="en-US" dirty="0"/>
          </a:p>
        </p:txBody>
      </p:sp>
      <p:sp>
        <p:nvSpPr>
          <p:cNvPr id="6" name="Content Placeholder 2"/>
          <p:cNvSpPr>
            <a:spLocks noGrp="1"/>
          </p:cNvSpPr>
          <p:nvPr>
            <p:ph idx="1"/>
          </p:nvPr>
        </p:nvSpPr>
        <p:spPr>
          <a:xfrm>
            <a:off x="762001" y="2590800"/>
            <a:ext cx="7408333" cy="3450696"/>
          </a:xfrm>
        </p:spPr>
        <p:txBody>
          <a:bodyPr/>
          <a:lstStyle>
            <a:lvl1pPr marL="457200" indent="-457200">
              <a:buClr>
                <a:srgbClr val="0C55B6"/>
              </a:buClr>
              <a:buFont typeface="+mj-lt"/>
              <a:buAutoNum type="arabicPeriod"/>
              <a:defRPr b="1" baseline="0">
                <a:solidFill>
                  <a:srgbClr val="0C55B6"/>
                </a:solidFill>
              </a:defRPr>
            </a:lvl1pPr>
            <a:lvl2pPr>
              <a:buClr>
                <a:srgbClr val="0C55B6"/>
              </a:buClr>
              <a:defRPr baseline="0">
                <a:solidFill>
                  <a:srgbClr val="0C55B6"/>
                </a:solidFill>
              </a:defRPr>
            </a:lvl2pPr>
            <a:lvl3pPr>
              <a:buClr>
                <a:srgbClr val="0C55B6"/>
              </a:buClr>
              <a:defRPr baseline="0">
                <a:solidFill>
                  <a:srgbClr val="0C55B6"/>
                </a:solidFill>
              </a:defRPr>
            </a:lvl3pPr>
            <a:lvl4pPr>
              <a:buClr>
                <a:srgbClr val="0C55B6"/>
              </a:buClr>
              <a:defRPr baseline="0">
                <a:solidFill>
                  <a:srgbClr val="0C55B6"/>
                </a:solidFill>
              </a:defRPr>
            </a:lvl4pPr>
            <a:lvl5pPr>
              <a:buClr>
                <a:srgbClr val="0C55B6"/>
              </a:buClr>
              <a:defRPr baseline="0">
                <a:solidFill>
                  <a:srgbClr val="0C55B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8662633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Table Only">
    <p:spTree>
      <p:nvGrpSpPr>
        <p:cNvPr id="1" name=""/>
        <p:cNvGrpSpPr/>
        <p:nvPr/>
      </p:nvGrpSpPr>
      <p:grpSpPr>
        <a:xfrm>
          <a:off x="0" y="0"/>
          <a:ext cx="0" cy="0"/>
          <a:chOff x="0" y="0"/>
          <a:chExt cx="0" cy="0"/>
        </a:xfrm>
      </p:grpSpPr>
      <p:sp>
        <p:nvSpPr>
          <p:cNvPr id="12" name="Rounded Rectangle 11"/>
          <p:cNvSpPr/>
          <p:nvPr/>
        </p:nvSpPr>
        <p:spPr>
          <a:xfrm>
            <a:off x="228600" y="228602"/>
            <a:ext cx="8695944" cy="671604"/>
          </a:xfrm>
          <a:prstGeom prst="roundRect">
            <a:avLst>
              <a:gd name="adj" fmla="val 7136"/>
            </a:avLst>
          </a:prstGeom>
          <a:gradFill>
            <a:gsLst>
              <a:gs pos="0">
                <a:srgbClr val="0B5395"/>
              </a:gs>
              <a:gs pos="90000">
                <a:srgbClr val="59AAF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28600" y="257913"/>
            <a:ext cx="8723376" cy="733609"/>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 name="Table Placeholder 4"/>
          <p:cNvSpPr>
            <a:spLocks noGrp="1"/>
          </p:cNvSpPr>
          <p:nvPr>
            <p:ph type="tbl" sz="quarter" idx="13"/>
          </p:nvPr>
        </p:nvSpPr>
        <p:spPr>
          <a:xfrm>
            <a:off x="1066800" y="2209802"/>
            <a:ext cx="6883400" cy="4052796"/>
          </a:xfrm>
        </p:spPr>
        <p:txBody>
          <a:bodyPr>
            <a:normAutofit/>
          </a:bodyPr>
          <a:lstStyle>
            <a:lvl1pPr>
              <a:defRPr sz="1800">
                <a:solidFill>
                  <a:schemeClr val="tx1"/>
                </a:solidFill>
                <a:latin typeface="Calibri" pitchFamily="34" charset="0"/>
              </a:defRPr>
            </a:lvl1pPr>
          </a:lstStyle>
          <a:p>
            <a:r>
              <a:rPr lang="en-US" smtClean="0"/>
              <a:t>Click icon to add table</a:t>
            </a:r>
            <a:endParaRPr lang="en-US"/>
          </a:p>
        </p:txBody>
      </p:sp>
      <p:sp>
        <p:nvSpPr>
          <p:cNvPr id="13" name="Title 15"/>
          <p:cNvSpPr>
            <a:spLocks noGrp="1"/>
          </p:cNvSpPr>
          <p:nvPr>
            <p:ph type="title"/>
          </p:nvPr>
        </p:nvSpPr>
        <p:spPr>
          <a:xfrm>
            <a:off x="251154" y="545992"/>
            <a:ext cx="8673391" cy="640989"/>
          </a:xfrm>
        </p:spPr>
        <p:txBody>
          <a:bodyPr>
            <a:normAutofit/>
          </a:bodyPr>
          <a:lstStyle>
            <a:lvl1pPr algn="l">
              <a:defRPr sz="2800" b="1">
                <a:solidFill>
                  <a:srgbClr val="0C55B6"/>
                </a:solidFill>
              </a:defRPr>
            </a:lvl1pPr>
          </a:lstStyle>
          <a:p>
            <a:r>
              <a:rPr lang="en-US" dirty="0" smtClean="0"/>
              <a:t>Click to edit Master title style</a:t>
            </a:r>
            <a:endParaRPr lang="en-US" dirty="0"/>
          </a:p>
        </p:txBody>
      </p:sp>
      <p:sp>
        <p:nvSpPr>
          <p:cNvPr id="15" name="Footer Placeholder 2"/>
          <p:cNvSpPr txBox="1">
            <a:spLocks/>
          </p:cNvSpPr>
          <p:nvPr userDrawn="1"/>
        </p:nvSpPr>
        <p:spPr>
          <a:xfrm>
            <a:off x="-25399" y="66361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latin typeface="Tahoma" pitchFamily="34" charset="0"/>
                <a:ea typeface="Tahoma" pitchFamily="34" charset="0"/>
                <a:cs typeface="Tahoma" pitchFamily="34" charset="0"/>
              </a:rPr>
              <a:t>             </a:t>
            </a:r>
            <a:r>
              <a:rPr lang="en-US" sz="800" dirty="0" smtClean="0">
                <a:solidFill>
                  <a:srgbClr val="898989"/>
                </a:solidFill>
                <a:latin typeface="Tahoma" pitchFamily="34" charset="0"/>
                <a:ea typeface="Tahoma" pitchFamily="34" charset="0"/>
                <a:cs typeface="Tahoma" pitchFamily="34" charset="0"/>
              </a:rPr>
              <a:t>© TalentKeepers</a:t>
            </a:r>
          </a:p>
          <a:p>
            <a:endParaRPr lang="en-US" dirty="0">
              <a:solidFill>
                <a:srgbClr val="898989"/>
              </a:solidFill>
            </a:endParaRPr>
          </a:p>
        </p:txBody>
      </p:sp>
      <p:sp>
        <p:nvSpPr>
          <p:cNvPr id="2" name="Slide Number Placeholder 1"/>
          <p:cNvSpPr>
            <a:spLocks noGrp="1"/>
          </p:cNvSpPr>
          <p:nvPr>
            <p:ph type="sldNum" sz="quarter" idx="14"/>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9889796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C55B6"/>
                </a:solidFill>
              </a:defRPr>
            </a:lvl1pPr>
          </a:lstStyle>
          <a:p>
            <a:r>
              <a:rPr lang="en-US" smtClean="0"/>
              <a:t>Click to edit Master title style</a:t>
            </a:r>
            <a:endParaRPr lang="en-US"/>
          </a:p>
        </p:txBody>
      </p:sp>
      <p:sp>
        <p:nvSpPr>
          <p:cNvPr id="7" name="Footer Placeholder 2"/>
          <p:cNvSpPr txBox="1">
            <a:spLocks/>
          </p:cNvSpPr>
          <p:nvPr userDrawn="1"/>
        </p:nvSpPr>
        <p:spPr>
          <a:xfrm>
            <a:off x="-25399" y="66361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latin typeface="Tahoma" pitchFamily="34" charset="0"/>
                <a:ea typeface="Tahoma" pitchFamily="34" charset="0"/>
                <a:cs typeface="Tahoma" pitchFamily="34" charset="0"/>
              </a:rPr>
              <a:t>             </a:t>
            </a:r>
            <a:r>
              <a:rPr lang="en-US" sz="800" dirty="0" smtClean="0">
                <a:solidFill>
                  <a:srgbClr val="898989"/>
                </a:solidFill>
                <a:latin typeface="Tahoma" pitchFamily="34" charset="0"/>
                <a:ea typeface="Tahoma" pitchFamily="34" charset="0"/>
                <a:cs typeface="Tahoma" pitchFamily="34" charset="0"/>
              </a:rPr>
              <a:t>© TalentKeepers</a:t>
            </a:r>
          </a:p>
          <a:p>
            <a:endParaRPr lang="en-US" dirty="0">
              <a:solidFill>
                <a:srgbClr val="898989"/>
              </a:solidFill>
            </a:endParaRPr>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3448965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able Only">
    <p:spTree>
      <p:nvGrpSpPr>
        <p:cNvPr id="1" name=""/>
        <p:cNvGrpSpPr/>
        <p:nvPr/>
      </p:nvGrpSpPr>
      <p:grpSpPr>
        <a:xfrm>
          <a:off x="0" y="0"/>
          <a:ext cx="0" cy="0"/>
          <a:chOff x="0" y="0"/>
          <a:chExt cx="0" cy="0"/>
        </a:xfrm>
      </p:grpSpPr>
      <p:sp>
        <p:nvSpPr>
          <p:cNvPr id="12" name="Rounded Rectangle 11"/>
          <p:cNvSpPr/>
          <p:nvPr/>
        </p:nvSpPr>
        <p:spPr>
          <a:xfrm>
            <a:off x="228600" y="228602"/>
            <a:ext cx="8695944" cy="671604"/>
          </a:xfrm>
          <a:prstGeom prst="roundRect">
            <a:avLst>
              <a:gd name="adj" fmla="val 7136"/>
            </a:avLst>
          </a:prstGeom>
          <a:gradFill>
            <a:gsLst>
              <a:gs pos="0">
                <a:srgbClr val="0B5395"/>
              </a:gs>
              <a:gs pos="90000">
                <a:srgbClr val="59AAF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28600" y="381002"/>
            <a:ext cx="8723376" cy="733609"/>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 name="Table Placeholder 4"/>
          <p:cNvSpPr>
            <a:spLocks noGrp="1"/>
          </p:cNvSpPr>
          <p:nvPr>
            <p:ph type="tbl" sz="quarter" idx="13"/>
          </p:nvPr>
        </p:nvSpPr>
        <p:spPr>
          <a:xfrm>
            <a:off x="228600" y="900206"/>
            <a:ext cx="8712200" cy="5500596"/>
          </a:xfrm>
        </p:spPr>
        <p:txBody>
          <a:bodyPr>
            <a:normAutofit/>
          </a:bodyPr>
          <a:lstStyle>
            <a:lvl1pPr>
              <a:defRPr sz="1800">
                <a:solidFill>
                  <a:schemeClr val="tx1"/>
                </a:solidFill>
                <a:latin typeface="Calibri" pitchFamily="34" charset="0"/>
              </a:defRPr>
            </a:lvl1pPr>
          </a:lstStyle>
          <a:p>
            <a:r>
              <a:rPr lang="en-US" smtClean="0"/>
              <a:t>Click icon to add table</a:t>
            </a:r>
            <a:endParaRPr lang="en-US"/>
          </a:p>
        </p:txBody>
      </p:sp>
      <p:sp>
        <p:nvSpPr>
          <p:cNvPr id="14" name="Footer Placeholder 2"/>
          <p:cNvSpPr txBox="1">
            <a:spLocks/>
          </p:cNvSpPr>
          <p:nvPr userDrawn="1"/>
        </p:nvSpPr>
        <p:spPr>
          <a:xfrm>
            <a:off x="-25399" y="66361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latin typeface="Tahoma" pitchFamily="34" charset="0"/>
                <a:ea typeface="Tahoma" pitchFamily="34" charset="0"/>
                <a:cs typeface="Tahoma" pitchFamily="34" charset="0"/>
              </a:rPr>
              <a:t>             </a:t>
            </a:r>
            <a:r>
              <a:rPr lang="en-US" sz="800" dirty="0" smtClean="0">
                <a:solidFill>
                  <a:srgbClr val="898989"/>
                </a:solidFill>
                <a:latin typeface="Tahoma" pitchFamily="34" charset="0"/>
                <a:ea typeface="Tahoma" pitchFamily="34" charset="0"/>
                <a:cs typeface="Tahoma" pitchFamily="34" charset="0"/>
              </a:rPr>
              <a:t>© TalentKeepers</a:t>
            </a:r>
          </a:p>
          <a:p>
            <a:endParaRPr lang="en-US" dirty="0">
              <a:solidFill>
                <a:srgbClr val="898989"/>
              </a:solidFill>
            </a:endParaRPr>
          </a:p>
        </p:txBody>
      </p:sp>
      <p:sp>
        <p:nvSpPr>
          <p:cNvPr id="2" name="Slide Number Placeholder 1"/>
          <p:cNvSpPr>
            <a:spLocks noGrp="1"/>
          </p:cNvSpPr>
          <p:nvPr>
            <p:ph type="sldNum" sz="quarter" idx="14"/>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9198221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C55B6"/>
                </a:solidFill>
              </a:defRPr>
            </a:lvl1pPr>
          </a:lstStyle>
          <a:p>
            <a:r>
              <a:rPr lang="en-US" smtClean="0"/>
              <a:t>Click to edit Master title style</a:t>
            </a:r>
            <a:endParaRPr lang="en-US"/>
          </a:p>
        </p:txBody>
      </p:sp>
      <p:sp>
        <p:nvSpPr>
          <p:cNvPr id="7" name="Footer Placeholder 2"/>
          <p:cNvSpPr txBox="1">
            <a:spLocks/>
          </p:cNvSpPr>
          <p:nvPr userDrawn="1"/>
        </p:nvSpPr>
        <p:spPr>
          <a:xfrm>
            <a:off x="-25399" y="66361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latin typeface="Tahoma" pitchFamily="34" charset="0"/>
                <a:ea typeface="Tahoma" pitchFamily="34" charset="0"/>
                <a:cs typeface="Tahoma" pitchFamily="34" charset="0"/>
              </a:rPr>
              <a:t>             </a:t>
            </a:r>
            <a:r>
              <a:rPr lang="en-US" sz="800" dirty="0" smtClean="0">
                <a:solidFill>
                  <a:srgbClr val="898989"/>
                </a:solidFill>
                <a:latin typeface="Tahoma" pitchFamily="34" charset="0"/>
                <a:ea typeface="Tahoma" pitchFamily="34" charset="0"/>
                <a:cs typeface="Tahoma" pitchFamily="34" charset="0"/>
              </a:rPr>
              <a:t>© TalentKeepers</a:t>
            </a:r>
          </a:p>
          <a:p>
            <a:endParaRPr lang="en-US" dirty="0">
              <a:solidFill>
                <a:srgbClr val="898989"/>
              </a:solidFill>
            </a:endParaRPr>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91592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3886200" cy="4302133"/>
          </a:xfrm>
        </p:spPr>
        <p:txBody>
          <a:bodyPr/>
          <a:lstStyle>
            <a:lvl1pPr marL="0" indent="0">
              <a:buNone/>
              <a:defRPr>
                <a:solidFill>
                  <a:srgbClr val="005C99"/>
                </a:solidFill>
              </a:defRPr>
            </a:lvl1pPr>
            <a:lvl2pPr>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endParaRPr lang="en-US" dirty="0"/>
          </a:p>
        </p:txBody>
      </p:sp>
      <p:sp>
        <p:nvSpPr>
          <p:cNvPr id="7"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671742" y="4759333"/>
            <a:ext cx="306631" cy="25589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5313" y="5131087"/>
            <a:ext cx="367773" cy="33822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2177" y="5588287"/>
            <a:ext cx="394043" cy="279113"/>
          </a:xfrm>
          <a:prstGeom prst="rect">
            <a:avLst/>
          </a:prstGeom>
        </p:spPr>
      </p:pic>
      <p:sp>
        <p:nvSpPr>
          <p:cNvPr id="11" name="Rectangle 15"/>
          <p:cNvSpPr/>
          <p:nvPr userDrawn="1"/>
        </p:nvSpPr>
        <p:spPr>
          <a:xfrm rot="5400000">
            <a:off x="6623050" y="1746250"/>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701279" y="4759333"/>
            <a:ext cx="306631" cy="2558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4850" y="5131087"/>
            <a:ext cx="367773" cy="338220"/>
          </a:xfrm>
          <a:prstGeom prst="rect">
            <a:avLst/>
          </a:prstGeom>
        </p:spPr>
      </p:pic>
      <p:sp>
        <p:nvSpPr>
          <p:cNvPr id="14" name="Content Placeholder 2"/>
          <p:cNvSpPr>
            <a:spLocks noGrp="1"/>
          </p:cNvSpPr>
          <p:nvPr>
            <p:ph idx="13"/>
          </p:nvPr>
        </p:nvSpPr>
        <p:spPr>
          <a:xfrm>
            <a:off x="4648200" y="381000"/>
            <a:ext cx="3505200" cy="4266180"/>
          </a:xfrm>
        </p:spPr>
        <p:txBody>
          <a:bodyPr/>
          <a:lstStyle>
            <a:lvl1pPr marL="0" indent="0">
              <a:buFontTx/>
              <a:buNone/>
              <a:defRPr>
                <a:solidFill>
                  <a:srgbClr val="005C99"/>
                </a:solidFill>
              </a:defRPr>
            </a:lvl1pPr>
            <a:lvl2pPr marL="457200" indent="0">
              <a:buFontTx/>
              <a:buNone/>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0" y="4876800"/>
            <a:ext cx="8229600" cy="1143000"/>
          </a:xfrm>
          <a:solidFill>
            <a:srgbClr val="005C99"/>
          </a:solidFill>
        </p:spPr>
        <p:txBody>
          <a:bodyPr>
            <a:normAutofit/>
          </a:bodyPr>
          <a:lstStyle>
            <a:lvl1pPr>
              <a:defRPr sz="3600" b="1">
                <a:solidFill>
                  <a:schemeClr val="bg1"/>
                </a:solidFill>
              </a:defRPr>
            </a:lvl1pPr>
          </a:lstStyle>
          <a:p>
            <a:r>
              <a:rPr lang="en-US" dirty="0" smtClean="0"/>
              <a:t>Click to edit Master title style</a:t>
            </a:r>
            <a:endParaRPr lang="en-US" dirty="0"/>
          </a:p>
        </p:txBody>
      </p:sp>
      <p:sp>
        <p:nvSpPr>
          <p:cNvPr id="2" name="Slide Number Placeholder 1"/>
          <p:cNvSpPr>
            <a:spLocks noGrp="1"/>
          </p:cNvSpPr>
          <p:nvPr>
            <p:ph type="sldNum" sz="quarter" idx="14"/>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46300962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C55B6"/>
                </a:solidFill>
              </a:defRPr>
            </a:lvl1pPr>
          </a:lstStyle>
          <a:p>
            <a:r>
              <a:rPr lang="en-US" smtClean="0"/>
              <a:t>Click to edit Master title style</a:t>
            </a:r>
            <a:endParaRPr lang="en-US"/>
          </a:p>
        </p:txBody>
      </p:sp>
      <p:sp>
        <p:nvSpPr>
          <p:cNvPr id="7" name="Footer Placeholder 2"/>
          <p:cNvSpPr txBox="1">
            <a:spLocks/>
          </p:cNvSpPr>
          <p:nvPr userDrawn="1"/>
        </p:nvSpPr>
        <p:spPr>
          <a:xfrm>
            <a:off x="-25399" y="66361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latin typeface="Tahoma" pitchFamily="34" charset="0"/>
                <a:ea typeface="Tahoma" pitchFamily="34" charset="0"/>
                <a:cs typeface="Tahoma" pitchFamily="34" charset="0"/>
              </a:rPr>
              <a:t>             </a:t>
            </a:r>
            <a:r>
              <a:rPr lang="en-US" sz="800" dirty="0" smtClean="0">
                <a:solidFill>
                  <a:srgbClr val="898989"/>
                </a:solidFill>
                <a:latin typeface="Tahoma" pitchFamily="34" charset="0"/>
                <a:ea typeface="Tahoma" pitchFamily="34" charset="0"/>
                <a:cs typeface="Tahoma" pitchFamily="34" charset="0"/>
              </a:rPr>
              <a:t>© TalentKeepers</a:t>
            </a:r>
          </a:p>
          <a:p>
            <a:endParaRPr lang="en-US" dirty="0">
              <a:solidFill>
                <a:srgbClr val="898989"/>
              </a:solidFill>
            </a:endParaRPr>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42426021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C55B6"/>
                </a:solidFill>
              </a:defRPr>
            </a:lvl1pPr>
          </a:lstStyle>
          <a:p>
            <a:r>
              <a:rPr lang="en-US" smtClean="0"/>
              <a:t>Click to edit Master title style</a:t>
            </a:r>
            <a:endParaRPr lang="en-US"/>
          </a:p>
        </p:txBody>
      </p:sp>
      <p:sp>
        <p:nvSpPr>
          <p:cNvPr id="7" name="Footer Placeholder 2"/>
          <p:cNvSpPr txBox="1">
            <a:spLocks/>
          </p:cNvSpPr>
          <p:nvPr userDrawn="1"/>
        </p:nvSpPr>
        <p:spPr>
          <a:xfrm>
            <a:off x="-25399" y="66361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latin typeface="Tahoma" pitchFamily="34" charset="0"/>
                <a:ea typeface="Tahoma" pitchFamily="34" charset="0"/>
                <a:cs typeface="Tahoma" pitchFamily="34" charset="0"/>
              </a:rPr>
              <a:t>             </a:t>
            </a:r>
            <a:r>
              <a:rPr lang="en-US" sz="800" dirty="0" smtClean="0">
                <a:solidFill>
                  <a:srgbClr val="898989"/>
                </a:solidFill>
                <a:latin typeface="Tahoma" pitchFamily="34" charset="0"/>
                <a:ea typeface="Tahoma" pitchFamily="34" charset="0"/>
                <a:cs typeface="Tahoma" pitchFamily="34" charset="0"/>
              </a:rPr>
              <a:t>© TalentKeepers</a:t>
            </a:r>
          </a:p>
          <a:p>
            <a:endParaRPr lang="en-US" dirty="0">
              <a:solidFill>
                <a:srgbClr val="898989"/>
              </a:solidFill>
            </a:endParaRPr>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8875730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C55B6"/>
                </a:solidFill>
              </a:defRPr>
            </a:lvl1pPr>
          </a:lstStyle>
          <a:p>
            <a:r>
              <a:rPr lang="en-US" smtClean="0"/>
              <a:t>Click to edit Master title style</a:t>
            </a:r>
            <a:endParaRPr lang="en-US"/>
          </a:p>
        </p:txBody>
      </p:sp>
      <p:sp>
        <p:nvSpPr>
          <p:cNvPr id="7" name="Footer Placeholder 2"/>
          <p:cNvSpPr txBox="1">
            <a:spLocks/>
          </p:cNvSpPr>
          <p:nvPr userDrawn="1"/>
        </p:nvSpPr>
        <p:spPr>
          <a:xfrm>
            <a:off x="-25399" y="66361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latin typeface="Tahoma" pitchFamily="34" charset="0"/>
                <a:ea typeface="Tahoma" pitchFamily="34" charset="0"/>
                <a:cs typeface="Tahoma" pitchFamily="34" charset="0"/>
              </a:rPr>
              <a:t>             </a:t>
            </a:r>
            <a:r>
              <a:rPr lang="en-US" sz="800" dirty="0" smtClean="0">
                <a:solidFill>
                  <a:srgbClr val="898989"/>
                </a:solidFill>
                <a:latin typeface="Tahoma" pitchFamily="34" charset="0"/>
                <a:ea typeface="Tahoma" pitchFamily="34" charset="0"/>
                <a:cs typeface="Tahoma" pitchFamily="34" charset="0"/>
              </a:rPr>
              <a:t>© TalentKeepers</a:t>
            </a:r>
          </a:p>
          <a:p>
            <a:endParaRPr lang="en-US" dirty="0">
              <a:solidFill>
                <a:srgbClr val="898989"/>
              </a:solidFill>
            </a:endParaRPr>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41101700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Non Webinar Decks Only _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1" baseline="0">
                <a:solidFill>
                  <a:srgbClr val="005C99"/>
                </a:solidFill>
              </a:defRPr>
            </a:lvl1pPr>
          </a:lstStyle>
          <a:p>
            <a:r>
              <a:rPr lang="en-US" dirty="0" smtClean="0"/>
              <a:t>This layout for Non Webinar</a:t>
            </a:r>
            <a:endParaRPr lang="en-US" dirty="0"/>
          </a:p>
        </p:txBody>
      </p:sp>
      <p:grpSp>
        <p:nvGrpSpPr>
          <p:cNvPr id="8" name="Group 7"/>
          <p:cNvGrpSpPr/>
          <p:nvPr userDrawn="1"/>
        </p:nvGrpSpPr>
        <p:grpSpPr>
          <a:xfrm rot="5400000">
            <a:off x="4118911" y="1791256"/>
            <a:ext cx="865289" cy="9268198"/>
            <a:chOff x="8278711" y="-48864"/>
            <a:chExt cx="865289" cy="6983064"/>
          </a:xfrm>
        </p:grpSpPr>
        <p:sp>
          <p:nvSpPr>
            <p:cNvPr id="6"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15"/>
            <p:cNvSpPr/>
            <p:nvPr userDrawn="1"/>
          </p:nvSpPr>
          <p:spPr>
            <a:xfrm rot="5400000">
              <a:off x="6623042" y="1710085"/>
              <a:ext cx="4279899" cy="762001"/>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45966775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1_Blank Slide">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7981500" y="6529751"/>
            <a:ext cx="1161826" cy="365125"/>
          </a:xfrm>
          <a:prstGeom prst="rect">
            <a:avLst/>
          </a:prstGeom>
        </p:spPr>
        <p:txBody>
          <a:bodyPr/>
          <a:lstStyle>
            <a:lvl1pPr>
              <a:defRPr sz="800">
                <a:solidFill>
                  <a:srgbClr val="898989"/>
                </a:solidFill>
              </a:defRPr>
            </a:lvl1pPr>
          </a:lstStyle>
          <a:p>
            <a:fld id="{687D7A59-36E2-48B9-B146-C1E59501F63F}" type="slidenum">
              <a:rPr lang="en-US" smtClean="0"/>
              <a:pPr/>
              <a:t>‹#›</a:t>
            </a:fld>
            <a:endParaRPr lang="en-US" dirty="0"/>
          </a:p>
        </p:txBody>
      </p:sp>
      <p:sp>
        <p:nvSpPr>
          <p:cNvPr id="5" name="Footer Placeholder 2"/>
          <p:cNvSpPr txBox="1">
            <a:spLocks/>
          </p:cNvSpPr>
          <p:nvPr userDrawn="1"/>
        </p:nvSpPr>
        <p:spPr>
          <a:xfrm>
            <a:off x="-838200" y="67123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solidFill>
                  <a:srgbClr val="898989"/>
                </a:solidFill>
                <a:ea typeface="Tahoma" pitchFamily="34" charset="0"/>
                <a:cs typeface="Tahoma" pitchFamily="34" charset="0"/>
              </a:rPr>
              <a:t>             </a:t>
            </a:r>
            <a:r>
              <a:rPr lang="en-US" sz="700" dirty="0" smtClean="0">
                <a:solidFill>
                  <a:srgbClr val="898989"/>
                </a:solidFill>
                <a:ea typeface="Tahoma" pitchFamily="34" charset="0"/>
                <a:cs typeface="Tahoma" pitchFamily="34" charset="0"/>
              </a:rPr>
              <a:t>©TalentKeepers®</a:t>
            </a:r>
          </a:p>
          <a:p>
            <a:pPr algn="ctr"/>
            <a:endParaRPr lang="en-US" sz="900" dirty="0">
              <a:solidFill>
                <a:srgbClr val="898989"/>
              </a:solidFill>
            </a:endParaRPr>
          </a:p>
        </p:txBody>
      </p:sp>
    </p:spTree>
    <p:extLst>
      <p:ext uri="{BB962C8B-B14F-4D97-AF65-F5344CB8AC3E}">
        <p14:creationId xmlns:p14="http://schemas.microsoft.com/office/powerpoint/2010/main" val="88728490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Blank with Table">
    <p:spTree>
      <p:nvGrpSpPr>
        <p:cNvPr id="1" name=""/>
        <p:cNvGrpSpPr/>
        <p:nvPr/>
      </p:nvGrpSpPr>
      <p:grpSpPr>
        <a:xfrm>
          <a:off x="0" y="0"/>
          <a:ext cx="0" cy="0"/>
          <a:chOff x="0" y="0"/>
          <a:chExt cx="0" cy="0"/>
        </a:xfrm>
      </p:grpSpPr>
      <p:sp>
        <p:nvSpPr>
          <p:cNvPr id="17" name="Table Placeholder 16"/>
          <p:cNvSpPr>
            <a:spLocks noGrp="1"/>
          </p:cNvSpPr>
          <p:nvPr>
            <p:ph type="tbl" sz="quarter" idx="15"/>
          </p:nvPr>
        </p:nvSpPr>
        <p:spPr>
          <a:xfrm>
            <a:off x="152400" y="152400"/>
            <a:ext cx="8839200" cy="6400800"/>
          </a:xfrm>
        </p:spPr>
        <p:txBody>
          <a:bodyPr/>
          <a:lstStyle/>
          <a:p>
            <a:endParaRPr lang="en-US"/>
          </a:p>
        </p:txBody>
      </p:sp>
      <p:sp>
        <p:nvSpPr>
          <p:cNvPr id="15" name="Slide Number Placeholder 5"/>
          <p:cNvSpPr>
            <a:spLocks noGrp="1"/>
          </p:cNvSpPr>
          <p:nvPr>
            <p:ph type="sldNum" sz="quarter" idx="4"/>
          </p:nvPr>
        </p:nvSpPr>
        <p:spPr>
          <a:xfrm>
            <a:off x="8763000" y="6636112"/>
            <a:ext cx="1161826" cy="365125"/>
          </a:xfrm>
          <a:prstGeom prst="rect">
            <a:avLst/>
          </a:prstGeom>
        </p:spPr>
        <p:txBody>
          <a:bodyPr/>
          <a:lstStyle>
            <a:lvl1pPr>
              <a:defRPr sz="800">
                <a:solidFill>
                  <a:srgbClr val="898989"/>
                </a:solidFill>
              </a:defRPr>
            </a:lvl1pPr>
          </a:lstStyle>
          <a:p>
            <a:fld id="{687D7A59-36E2-48B9-B146-C1E59501F63F}" type="slidenum">
              <a:rPr lang="en-US" smtClean="0"/>
              <a:pPr/>
              <a:t>‹#›</a:t>
            </a:fld>
            <a:endParaRPr lang="en-US" dirty="0"/>
          </a:p>
        </p:txBody>
      </p:sp>
      <p:sp>
        <p:nvSpPr>
          <p:cNvPr id="14" name="Footer Placeholder 2"/>
          <p:cNvSpPr txBox="1">
            <a:spLocks/>
          </p:cNvSpPr>
          <p:nvPr userDrawn="1"/>
        </p:nvSpPr>
        <p:spPr>
          <a:xfrm>
            <a:off x="-838200" y="67123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solidFill>
                  <a:srgbClr val="898989"/>
                </a:solidFill>
                <a:ea typeface="Tahoma" pitchFamily="34" charset="0"/>
                <a:cs typeface="Tahoma" pitchFamily="34" charset="0"/>
              </a:rPr>
              <a:t>             </a:t>
            </a:r>
            <a:r>
              <a:rPr lang="en-US" sz="700" dirty="0" smtClean="0">
                <a:solidFill>
                  <a:srgbClr val="898989"/>
                </a:solidFill>
                <a:ea typeface="Tahoma" pitchFamily="34" charset="0"/>
                <a:cs typeface="Tahoma" pitchFamily="34" charset="0"/>
              </a:rPr>
              <a:t>©TalentKeepers®</a:t>
            </a:r>
          </a:p>
          <a:p>
            <a:pPr algn="ctr"/>
            <a:endParaRPr lang="en-US" sz="900" dirty="0">
              <a:solidFill>
                <a:srgbClr val="898989"/>
              </a:solidFill>
            </a:endParaRPr>
          </a:p>
        </p:txBody>
      </p:sp>
    </p:spTree>
    <p:extLst>
      <p:ext uri="{BB962C8B-B14F-4D97-AF65-F5344CB8AC3E}">
        <p14:creationId xmlns:p14="http://schemas.microsoft.com/office/powerpoint/2010/main" val="39971077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4419600"/>
            <a:ext cx="8229600" cy="1143000"/>
          </a:xfrm>
          <a:solidFill>
            <a:srgbClr val="005C99"/>
          </a:solidFill>
        </p:spPr>
        <p:txBody>
          <a:bodyPr>
            <a:normAutofit/>
          </a:bodyPr>
          <a:lstStyle>
            <a:lvl1pPr>
              <a:defRPr sz="3600" b="1">
                <a:solidFill>
                  <a:schemeClr val="bg1"/>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671742" y="4759333"/>
            <a:ext cx="306631" cy="25589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5313" y="5131087"/>
            <a:ext cx="367773" cy="33822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2177" y="5588287"/>
            <a:ext cx="394043" cy="279113"/>
          </a:xfrm>
          <a:prstGeom prst="rect">
            <a:avLst/>
          </a:prstGeom>
        </p:spPr>
      </p:pic>
      <p:sp>
        <p:nvSpPr>
          <p:cNvPr id="11" name="Rectangle 15"/>
          <p:cNvSpPr/>
          <p:nvPr userDrawn="1"/>
        </p:nvSpPr>
        <p:spPr>
          <a:xfrm rot="5400000">
            <a:off x="6623050" y="1746250"/>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701279" y="4759333"/>
            <a:ext cx="306631" cy="2558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4850" y="5131087"/>
            <a:ext cx="367773" cy="338220"/>
          </a:xfrm>
          <a:prstGeom prst="rect">
            <a:avLst/>
          </a:prstGeom>
        </p:spPr>
      </p:pic>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04444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419600"/>
            <a:ext cx="8229600" cy="1143000"/>
          </a:xfrm>
          <a:solidFill>
            <a:srgbClr val="005C99"/>
          </a:solidFill>
        </p:spPr>
        <p:txBody>
          <a:bodyPr>
            <a:normAutofit/>
          </a:bodyPr>
          <a:lstStyle>
            <a:lvl1pPr>
              <a:defRPr sz="3600" b="1">
                <a:solidFill>
                  <a:schemeClr val="bg1"/>
                </a:solidFill>
              </a:defRPr>
            </a:lvl1pPr>
          </a:lstStyle>
          <a:p>
            <a:r>
              <a:rPr lang="en-US" dirty="0" smtClean="0"/>
              <a:t>Click to edit Master title style</a:t>
            </a:r>
            <a:endParaRPr lang="en-US" dirty="0"/>
          </a:p>
        </p:txBody>
      </p:sp>
      <p:sp>
        <p:nvSpPr>
          <p:cNvPr id="7"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p:cNvSpPr/>
          <p:nvPr userDrawn="1"/>
        </p:nvSpPr>
        <p:spPr>
          <a:xfrm rot="5400000">
            <a:off x="6623050" y="1746250"/>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632037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419600"/>
            <a:ext cx="8229600" cy="1143000"/>
          </a:xfrm>
          <a:solidFill>
            <a:srgbClr val="005C99"/>
          </a:solidFill>
        </p:spPr>
        <p:txBody>
          <a:bodyPr>
            <a:normAutofit/>
          </a:bodyPr>
          <a:lstStyle>
            <a:lvl1pPr>
              <a:defRPr sz="3600" b="1">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433857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419600"/>
            <a:ext cx="8229600" cy="1143000"/>
          </a:xfrm>
          <a:solidFill>
            <a:srgbClr val="005C99"/>
          </a:solidFill>
        </p:spPr>
        <p:txBody>
          <a:bodyPr>
            <a:normAutofit/>
          </a:bodyPr>
          <a:lstStyle>
            <a:lvl1pPr>
              <a:defRPr sz="3600" b="1">
                <a:solidFill>
                  <a:schemeClr val="bg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685800"/>
            <a:ext cx="8229600" cy="3352800"/>
          </a:xfrm>
        </p:spPr>
        <p:txBody>
          <a:bodyPr/>
          <a:lstStyle>
            <a:lvl1pPr marL="0" indent="0">
              <a:buFontTx/>
              <a:buNone/>
              <a:defRPr>
                <a:solidFill>
                  <a:srgbClr val="877565"/>
                </a:solidFill>
              </a:defRPr>
            </a:lvl1pPr>
            <a:lvl2pPr>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232968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26" y="4419600"/>
            <a:ext cx="8229600" cy="1143000"/>
          </a:xfrm>
          <a:solidFill>
            <a:srgbClr val="005C99">
              <a:alpha val="65000"/>
            </a:srgbClr>
          </a:solidFill>
        </p:spPr>
        <p:txBody>
          <a:bodyPr>
            <a:normAutofit/>
          </a:bodyPr>
          <a:lstStyle>
            <a:lvl1pPr>
              <a:defRPr sz="3600" b="1">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3062384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26" y="4419600"/>
            <a:ext cx="8229600" cy="1143000"/>
          </a:xfrm>
          <a:solidFill>
            <a:srgbClr val="005C99">
              <a:alpha val="65000"/>
            </a:srgbClr>
          </a:solidFill>
        </p:spPr>
        <p:txBody>
          <a:bodyPr>
            <a:normAutofit/>
          </a:bodyPr>
          <a:lstStyle>
            <a:lvl1pPr>
              <a:defRPr sz="3600" b="1" baseline="0">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988071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p:cNvSpPr/>
          <p:nvPr userDrawn="1"/>
        </p:nvSpPr>
        <p:spPr>
          <a:xfrm>
            <a:off x="0" y="6172200"/>
            <a:ext cx="9144000" cy="685800"/>
          </a:xfrm>
          <a:prstGeom prst="rect">
            <a:avLst/>
          </a:prstGeom>
          <a:solidFill>
            <a:srgbClr val="0151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hasCustomPrompt="1"/>
          </p:nvPr>
        </p:nvSpPr>
        <p:spPr>
          <a:xfrm>
            <a:off x="-6626" y="4419600"/>
            <a:ext cx="8229600" cy="1143000"/>
          </a:xfrm>
          <a:solidFill>
            <a:srgbClr val="005C99">
              <a:alpha val="65000"/>
            </a:srgbClr>
          </a:solidFill>
        </p:spPr>
        <p:txBody>
          <a:bodyPr>
            <a:normAutofit/>
          </a:bodyPr>
          <a:lstStyle>
            <a:lvl1pPr>
              <a:defRPr sz="3600" b="1" baseline="0">
                <a:solidFill>
                  <a:schemeClr val="bg1"/>
                </a:solidFill>
              </a:defRPr>
            </a:lvl1pPr>
          </a:lstStyle>
          <a:p>
            <a:r>
              <a:rPr lang="en-US" dirty="0" smtClean="0"/>
              <a:t>CLICK TO EDIT MASTER TITLE STYLE</a:t>
            </a:r>
            <a:endParaRPr lang="en-US" dirty="0"/>
          </a:p>
        </p:txBody>
      </p:sp>
      <p:sp>
        <p:nvSpPr>
          <p:cNvPr id="8" name="Slide Number Placeholder 7"/>
          <p:cNvSpPr>
            <a:spLocks noGrp="1"/>
          </p:cNvSpPr>
          <p:nvPr>
            <p:ph type="sldNum" sz="quarter" idx="10"/>
          </p:nvPr>
        </p:nvSpPr>
        <p:spPr/>
        <p:txBody>
          <a:bodyPr/>
          <a:lstStyle>
            <a:lvl1pPr>
              <a:defRPr>
                <a:solidFill>
                  <a:schemeClr val="bg1"/>
                </a:solidFill>
              </a:defRPr>
            </a:lvl1p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697061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938587"/>
            <a:ext cx="7772400" cy="1362075"/>
          </a:xfrm>
        </p:spPr>
        <p:txBody>
          <a:bodyPr anchor="t"/>
          <a:lstStyle>
            <a:lvl1pPr algn="l">
              <a:defRPr sz="4000" b="1" cap="all">
                <a:solidFill>
                  <a:srgbClr val="005C99"/>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438400"/>
            <a:ext cx="7772400" cy="1500187"/>
          </a:xfrm>
        </p:spPr>
        <p:txBody>
          <a:bodyPr anchor="b"/>
          <a:lstStyle>
            <a:lvl1pPr marL="0" indent="0">
              <a:buNone/>
              <a:defRPr sz="2000">
                <a:solidFill>
                  <a:srgbClr val="87756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671742" y="4759333"/>
            <a:ext cx="306631" cy="25589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5313" y="5131087"/>
            <a:ext cx="367773" cy="33822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2177" y="5588287"/>
            <a:ext cx="394043" cy="279113"/>
          </a:xfrm>
          <a:prstGeom prst="rect">
            <a:avLst/>
          </a:prstGeom>
        </p:spPr>
      </p:pic>
      <p:sp>
        <p:nvSpPr>
          <p:cNvPr id="11" name="Rectangle 15"/>
          <p:cNvSpPr/>
          <p:nvPr userDrawn="1"/>
        </p:nvSpPr>
        <p:spPr>
          <a:xfrm rot="5400000">
            <a:off x="6623050" y="1746250"/>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701279" y="4759333"/>
            <a:ext cx="306631" cy="2558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4850" y="5131087"/>
            <a:ext cx="367773" cy="338220"/>
          </a:xfrm>
          <a:prstGeom prst="rect">
            <a:avLst/>
          </a:prstGeom>
        </p:spPr>
      </p:pic>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t="33467" b="33267"/>
          <a:stretch/>
        </p:blipFill>
        <p:spPr>
          <a:xfrm>
            <a:off x="3276600" y="5501332"/>
            <a:ext cx="2590800" cy="518468"/>
          </a:xfrm>
          <a:prstGeom prst="rect">
            <a:avLst/>
          </a:prstGeom>
        </p:spPr>
      </p:pic>
      <p:sp>
        <p:nvSpPr>
          <p:cNvPr id="4" name="Slide Number Placeholder 3"/>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17227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7"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905000"/>
            <a:ext cx="7772400" cy="1470025"/>
          </a:xfrm>
          <a:solidFill>
            <a:srgbClr val="005C99"/>
          </a:solidFill>
        </p:spPr>
        <p:txBody>
          <a:bodyPr/>
          <a:lstStyle>
            <a:lvl1pPr>
              <a:defRPr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660775"/>
            <a:ext cx="6400800" cy="1752600"/>
          </a:xfrm>
        </p:spPr>
        <p:txBody>
          <a:bodyPr/>
          <a:lstStyle>
            <a:lvl1pPr marL="0" indent="0" algn="ctr">
              <a:buNone/>
              <a:defRPr>
                <a:solidFill>
                  <a:srgbClr val="8775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671742" y="4759333"/>
            <a:ext cx="306631" cy="25589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5313" y="5131087"/>
            <a:ext cx="367773" cy="33822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2177" y="5588287"/>
            <a:ext cx="394043" cy="279113"/>
          </a:xfrm>
          <a:prstGeom prst="rect">
            <a:avLst/>
          </a:prstGeom>
        </p:spPr>
      </p:pic>
      <p:sp>
        <p:nvSpPr>
          <p:cNvPr id="16" name="Rectangle 15"/>
          <p:cNvSpPr/>
          <p:nvPr userDrawn="1"/>
        </p:nvSpPr>
        <p:spPr>
          <a:xfrm rot="5400000">
            <a:off x="6623050" y="1746250"/>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701279" y="4759333"/>
            <a:ext cx="306631" cy="2558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4850" y="5131087"/>
            <a:ext cx="367773" cy="338220"/>
          </a:xfrm>
          <a:prstGeom prst="rect">
            <a:avLst/>
          </a:prstGeom>
        </p:spPr>
      </p:pic>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t="33467" b="33267"/>
          <a:stretch/>
        </p:blipFill>
        <p:spPr>
          <a:xfrm>
            <a:off x="3276600" y="5501332"/>
            <a:ext cx="2590800" cy="518468"/>
          </a:xfrm>
          <a:prstGeom prst="rect">
            <a:avLst/>
          </a:prstGeom>
        </p:spPr>
      </p:pic>
      <p:sp>
        <p:nvSpPr>
          <p:cNvPr id="4" name="Slide Number Placeholder 3"/>
          <p:cNvSpPr>
            <a:spLocks noGrp="1"/>
          </p:cNvSpPr>
          <p:nvPr>
            <p:ph type="sldNum" sz="quarter" idx="10"/>
          </p:nvPr>
        </p:nvSpPr>
        <p:spPr/>
        <p:txBody>
          <a:bodyPr/>
          <a:lstStyle/>
          <a:p>
            <a:fld id="{BE4175F0-9465-4494-A059-AABA5A78D746}" type="slidenum">
              <a:rPr lang="en-US" smtClean="0"/>
              <a:pPr/>
              <a:t>‹#›</a:t>
            </a:fld>
            <a:endParaRPr lang="en-US" dirty="0"/>
          </a:p>
        </p:txBody>
      </p:sp>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57706" y="5029200"/>
            <a:ext cx="1029976" cy="1029976"/>
          </a:xfrm>
          <a:prstGeom prst="rect">
            <a:avLst/>
          </a:prstGeom>
        </p:spPr>
      </p:pic>
    </p:spTree>
    <p:extLst>
      <p:ext uri="{BB962C8B-B14F-4D97-AF65-F5344CB8AC3E}">
        <p14:creationId xmlns:p14="http://schemas.microsoft.com/office/powerpoint/2010/main" val="2070567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938587"/>
            <a:ext cx="7659687" cy="1362075"/>
          </a:xfrm>
          <a:solidFill>
            <a:srgbClr val="005C99"/>
          </a:solidFill>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438400"/>
            <a:ext cx="76596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671742" y="4759333"/>
            <a:ext cx="306631" cy="25589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5313" y="5131087"/>
            <a:ext cx="367773" cy="33822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2177" y="5588287"/>
            <a:ext cx="394043" cy="279113"/>
          </a:xfrm>
          <a:prstGeom prst="rect">
            <a:avLst/>
          </a:prstGeom>
        </p:spPr>
      </p:pic>
      <p:sp>
        <p:nvSpPr>
          <p:cNvPr id="11" name="Rectangle 15"/>
          <p:cNvSpPr/>
          <p:nvPr userDrawn="1"/>
        </p:nvSpPr>
        <p:spPr>
          <a:xfrm rot="5400000">
            <a:off x="6623050" y="1746250"/>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701279" y="4759333"/>
            <a:ext cx="306631" cy="2558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4850" y="5131087"/>
            <a:ext cx="367773" cy="338220"/>
          </a:xfrm>
          <a:prstGeom prst="rect">
            <a:avLst/>
          </a:prstGeom>
        </p:spPr>
      </p:pic>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t="33467" b="33267"/>
          <a:stretch/>
        </p:blipFill>
        <p:spPr>
          <a:xfrm>
            <a:off x="3276600" y="5501332"/>
            <a:ext cx="2590800" cy="518468"/>
          </a:xfrm>
          <a:prstGeom prst="rect">
            <a:avLst/>
          </a:prstGeom>
        </p:spPr>
      </p:pic>
      <p:sp>
        <p:nvSpPr>
          <p:cNvPr id="4" name="Slide Number Placeholder 3"/>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996317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05187"/>
            <a:ext cx="7772400" cy="1362075"/>
          </a:xfrm>
        </p:spPr>
        <p:txBody>
          <a:bodyPr anchor="t"/>
          <a:lstStyle>
            <a:lvl1pPr algn="l">
              <a:defRPr sz="4000" b="1" cap="all">
                <a:solidFill>
                  <a:srgbClr val="005C99"/>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905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14" name="Group 13"/>
          <p:cNvGrpSpPr/>
          <p:nvPr userDrawn="1"/>
        </p:nvGrpSpPr>
        <p:grpSpPr>
          <a:xfrm rot="5400000">
            <a:off x="4118907" y="1056348"/>
            <a:ext cx="865289" cy="9268198"/>
            <a:chOff x="8278711" y="-48864"/>
            <a:chExt cx="865289" cy="6983064"/>
          </a:xfrm>
        </p:grpSpPr>
        <p:sp>
          <p:nvSpPr>
            <p:cNvPr id="15"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rot="5400000">
              <a:off x="6623042" y="1710085"/>
              <a:ext cx="4279899" cy="762001"/>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00" y="5580445"/>
            <a:ext cx="394043" cy="279113"/>
          </a:xfrm>
          <a:prstGeom prst="rect">
            <a:avLst/>
          </a:prstGeom>
        </p:spPr>
      </p:pic>
      <p:pic>
        <p:nvPicPr>
          <p:cNvPr id="18" name="Picture 17"/>
          <p:cNvPicPr>
            <a:picLocks noChangeAspect="1"/>
          </p:cNvPicPr>
          <p:nvPr userDrawn="1"/>
        </p:nvPicPr>
        <p:blipFill rotWithShape="1">
          <a:blip r:embed="rId3" cstate="print">
            <a:extLst>
              <a:ext uri="{28A0092B-C50C-407E-A947-70E740481C1C}">
                <a14:useLocalDpi xmlns:a14="http://schemas.microsoft.com/office/drawing/2010/main" val="0"/>
              </a:ext>
            </a:extLst>
          </a:blip>
          <a:srcRect l="16163" t="21103" r="15175" b="21596"/>
          <a:stretch/>
        </p:blipFill>
        <p:spPr>
          <a:xfrm>
            <a:off x="762000" y="5603662"/>
            <a:ext cx="306631" cy="255896"/>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0" y="5521338"/>
            <a:ext cx="367773" cy="338220"/>
          </a:xfrm>
          <a:prstGeom prst="rect">
            <a:avLst/>
          </a:prstGeom>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t="33467" b="33267"/>
          <a:stretch/>
        </p:blipFill>
        <p:spPr>
          <a:xfrm>
            <a:off x="3276600" y="4876800"/>
            <a:ext cx="2590800" cy="518468"/>
          </a:xfrm>
          <a:prstGeom prst="rect">
            <a:avLst/>
          </a:prstGeom>
        </p:spPr>
      </p:pic>
      <p:sp>
        <p:nvSpPr>
          <p:cNvPr id="4" name="Slide Number Placeholder 3"/>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695715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C99"/>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877565"/>
                </a:solidFill>
              </a:defRPr>
            </a:lvl1pPr>
            <a:lvl2pPr>
              <a:defRPr sz="2400">
                <a:solidFill>
                  <a:srgbClr val="005C99"/>
                </a:solidFill>
              </a:defRPr>
            </a:lvl2pPr>
            <a:lvl3pPr>
              <a:defRPr sz="2000">
                <a:solidFill>
                  <a:srgbClr val="005C99"/>
                </a:solidFill>
              </a:defRPr>
            </a:lvl3pPr>
            <a:lvl4pPr>
              <a:defRPr sz="1800">
                <a:solidFill>
                  <a:srgbClr val="005C99"/>
                </a:solidFill>
              </a:defRPr>
            </a:lvl4pPr>
            <a:lvl5pPr>
              <a:defRPr sz="1800">
                <a:solidFill>
                  <a:srgbClr val="005C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877565"/>
                </a:solidFill>
              </a:defRPr>
            </a:lvl1pPr>
            <a:lvl2pPr>
              <a:defRPr sz="2400">
                <a:solidFill>
                  <a:srgbClr val="005C99"/>
                </a:solidFill>
              </a:defRPr>
            </a:lvl2pPr>
            <a:lvl3pPr>
              <a:defRPr sz="2000">
                <a:solidFill>
                  <a:srgbClr val="005C99"/>
                </a:solidFill>
              </a:defRPr>
            </a:lvl3pPr>
            <a:lvl4pPr>
              <a:defRPr sz="1800">
                <a:solidFill>
                  <a:srgbClr val="005C99"/>
                </a:solidFill>
              </a:defRPr>
            </a:lvl4pPr>
            <a:lvl5pPr>
              <a:defRPr sz="1800">
                <a:solidFill>
                  <a:srgbClr val="005C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671742" y="4759333"/>
            <a:ext cx="306631" cy="25589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5313" y="5131087"/>
            <a:ext cx="367773" cy="33822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2177" y="5588287"/>
            <a:ext cx="394043" cy="279113"/>
          </a:xfrm>
          <a:prstGeom prst="rect">
            <a:avLst/>
          </a:prstGeom>
        </p:spPr>
      </p:pic>
      <p:sp>
        <p:nvSpPr>
          <p:cNvPr id="12" name="Rectangle 15"/>
          <p:cNvSpPr/>
          <p:nvPr userDrawn="1"/>
        </p:nvSpPr>
        <p:spPr>
          <a:xfrm rot="5400000">
            <a:off x="6623050" y="1746250"/>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701279" y="4759333"/>
            <a:ext cx="306631" cy="2558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4850" y="5131087"/>
            <a:ext cx="367773" cy="338220"/>
          </a:xfrm>
          <a:prstGeom prst="rect">
            <a:avLst/>
          </a:prstGeom>
        </p:spPr>
      </p:pic>
      <p:sp>
        <p:nvSpPr>
          <p:cNvPr id="5" name="Slide Number Placeholder 4"/>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932731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C99"/>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87756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5C99"/>
                </a:solidFill>
              </a:defRPr>
            </a:lvl1pPr>
            <a:lvl2pPr>
              <a:defRPr sz="2000">
                <a:solidFill>
                  <a:srgbClr val="005C99"/>
                </a:solidFill>
              </a:defRPr>
            </a:lvl2pPr>
            <a:lvl3pPr>
              <a:defRPr sz="1800">
                <a:solidFill>
                  <a:srgbClr val="005C99"/>
                </a:solidFill>
              </a:defRPr>
            </a:lvl3pPr>
            <a:lvl4pPr>
              <a:defRPr sz="1600">
                <a:solidFill>
                  <a:srgbClr val="005C99"/>
                </a:solidFill>
              </a:defRPr>
            </a:lvl4pPr>
            <a:lvl5pPr>
              <a:defRPr sz="1600">
                <a:solidFill>
                  <a:srgbClr val="005C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87756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5C99"/>
                </a:solidFill>
              </a:defRPr>
            </a:lvl1pPr>
            <a:lvl2pPr>
              <a:defRPr sz="2000">
                <a:solidFill>
                  <a:srgbClr val="005C99"/>
                </a:solidFill>
              </a:defRPr>
            </a:lvl2pPr>
            <a:lvl3pPr>
              <a:defRPr sz="1800">
                <a:solidFill>
                  <a:srgbClr val="005C99"/>
                </a:solidFill>
              </a:defRPr>
            </a:lvl3pPr>
            <a:lvl4pPr>
              <a:defRPr sz="1600">
                <a:solidFill>
                  <a:srgbClr val="005C99"/>
                </a:solidFill>
              </a:defRPr>
            </a:lvl4pPr>
            <a:lvl5pPr>
              <a:defRPr sz="1600">
                <a:solidFill>
                  <a:srgbClr val="005C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3084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C99"/>
                </a:solidFill>
              </a:defRPr>
            </a:lvl1pPr>
          </a:lstStyle>
          <a:p>
            <a:r>
              <a:rPr lang="en-US" dirty="0" smtClean="0"/>
              <a:t>Click to edit Master title style</a:t>
            </a:r>
            <a:endParaRPr lang="en-US" dirty="0"/>
          </a:p>
        </p:txBody>
      </p:sp>
      <p:grpSp>
        <p:nvGrpSpPr>
          <p:cNvPr id="8" name="Group 7"/>
          <p:cNvGrpSpPr/>
          <p:nvPr userDrawn="1"/>
        </p:nvGrpSpPr>
        <p:grpSpPr>
          <a:xfrm rot="5400000">
            <a:off x="4118907" y="1056348"/>
            <a:ext cx="865289" cy="9268198"/>
            <a:chOff x="8278711" y="-48864"/>
            <a:chExt cx="865289" cy="6983064"/>
          </a:xfrm>
        </p:grpSpPr>
        <p:sp>
          <p:nvSpPr>
            <p:cNvPr id="6"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5"/>
            <p:cNvSpPr/>
            <p:nvPr userDrawn="1"/>
          </p:nvSpPr>
          <p:spPr>
            <a:xfrm rot="5400000">
              <a:off x="6623042" y="1710085"/>
              <a:ext cx="4279899" cy="762001"/>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00" y="5580445"/>
            <a:ext cx="394043" cy="279113"/>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6163" t="21103" r="15175" b="21596"/>
          <a:stretch/>
        </p:blipFill>
        <p:spPr>
          <a:xfrm>
            <a:off x="762000" y="5603662"/>
            <a:ext cx="306631" cy="255896"/>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0" y="5521338"/>
            <a:ext cx="367773" cy="338220"/>
          </a:xfrm>
          <a:prstGeom prst="rect">
            <a:avLst/>
          </a:prstGeom>
        </p:spPr>
      </p:pic>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82172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2_Title Only_no social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C99"/>
                </a:solidFill>
              </a:defRPr>
            </a:lvl1pPr>
          </a:lstStyle>
          <a:p>
            <a:r>
              <a:rPr lang="en-US" dirty="0" smtClean="0"/>
              <a:t>Click to edit Master title style</a:t>
            </a:r>
            <a:endParaRPr lang="en-US" dirty="0"/>
          </a:p>
        </p:txBody>
      </p:sp>
      <p:grpSp>
        <p:nvGrpSpPr>
          <p:cNvPr id="8" name="Group 7"/>
          <p:cNvGrpSpPr/>
          <p:nvPr userDrawn="1"/>
        </p:nvGrpSpPr>
        <p:grpSpPr>
          <a:xfrm rot="5400000">
            <a:off x="4118907" y="1056348"/>
            <a:ext cx="865289" cy="9268198"/>
            <a:chOff x="8278711" y="-48864"/>
            <a:chExt cx="865289" cy="6983064"/>
          </a:xfrm>
        </p:grpSpPr>
        <p:sp>
          <p:nvSpPr>
            <p:cNvPr id="6"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5"/>
            <p:cNvSpPr/>
            <p:nvPr userDrawn="1"/>
          </p:nvSpPr>
          <p:spPr>
            <a:xfrm rot="5400000">
              <a:off x="6623042" y="1710085"/>
              <a:ext cx="4279899" cy="762001"/>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18412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C99"/>
                </a:solidFill>
              </a:defRPr>
            </a:lvl1pPr>
          </a:lstStyle>
          <a:p>
            <a:r>
              <a:rPr lang="en-US" dirty="0" smtClean="0"/>
              <a:t>Click to edit Master title style</a:t>
            </a:r>
            <a:endParaRPr lang="en-US" dirty="0"/>
          </a:p>
        </p:txBody>
      </p:sp>
      <p:grpSp>
        <p:nvGrpSpPr>
          <p:cNvPr id="8" name="Group 7"/>
          <p:cNvGrpSpPr/>
          <p:nvPr userDrawn="1"/>
        </p:nvGrpSpPr>
        <p:grpSpPr>
          <a:xfrm rot="5400000">
            <a:off x="4118907" y="1056348"/>
            <a:ext cx="865289" cy="9268198"/>
            <a:chOff x="8278711" y="-48864"/>
            <a:chExt cx="865289" cy="6983064"/>
          </a:xfrm>
        </p:grpSpPr>
        <p:sp>
          <p:nvSpPr>
            <p:cNvPr id="6"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5"/>
            <p:cNvSpPr/>
            <p:nvPr userDrawn="1"/>
          </p:nvSpPr>
          <p:spPr>
            <a:xfrm rot="5400000">
              <a:off x="6623042" y="1710085"/>
              <a:ext cx="4279899" cy="762001"/>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00" y="5580445"/>
            <a:ext cx="394043" cy="279113"/>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6163" t="21103" r="15175" b="21596"/>
          <a:stretch/>
        </p:blipFill>
        <p:spPr>
          <a:xfrm>
            <a:off x="762000" y="5603662"/>
            <a:ext cx="306631" cy="255896"/>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0" y="5521338"/>
            <a:ext cx="367773" cy="338220"/>
          </a:xfrm>
          <a:prstGeom prst="rect">
            <a:avLst/>
          </a:prstGeom>
        </p:spPr>
      </p:pic>
      <p:sp>
        <p:nvSpPr>
          <p:cNvPr id="12" name="Content Placeholder 2"/>
          <p:cNvSpPr>
            <a:spLocks noGrp="1"/>
          </p:cNvSpPr>
          <p:nvPr>
            <p:ph idx="1"/>
          </p:nvPr>
        </p:nvSpPr>
        <p:spPr>
          <a:xfrm>
            <a:off x="457200" y="1600200"/>
            <a:ext cx="8229600" cy="3657603"/>
          </a:xfrm>
        </p:spPr>
        <p:txBody>
          <a:bodyPr/>
          <a:lstStyle>
            <a:lvl1pPr>
              <a:defRPr>
                <a:solidFill>
                  <a:srgbClr val="005C99"/>
                </a:solidFill>
              </a:defRPr>
            </a:lvl1pPr>
            <a:lvl2pPr>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920577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_Content_NoSocial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C99"/>
                </a:solidFill>
              </a:defRPr>
            </a:lvl1pPr>
          </a:lstStyle>
          <a:p>
            <a:r>
              <a:rPr lang="en-US" dirty="0" smtClean="0"/>
              <a:t>Click to edit Master title style</a:t>
            </a:r>
            <a:endParaRPr lang="en-US" dirty="0"/>
          </a:p>
        </p:txBody>
      </p:sp>
      <p:grpSp>
        <p:nvGrpSpPr>
          <p:cNvPr id="8" name="Group 7"/>
          <p:cNvGrpSpPr/>
          <p:nvPr userDrawn="1"/>
        </p:nvGrpSpPr>
        <p:grpSpPr>
          <a:xfrm rot="5400000">
            <a:off x="4118907" y="1056348"/>
            <a:ext cx="865289" cy="9268198"/>
            <a:chOff x="8278711" y="-48864"/>
            <a:chExt cx="865289" cy="6983064"/>
          </a:xfrm>
        </p:grpSpPr>
        <p:sp>
          <p:nvSpPr>
            <p:cNvPr id="6"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5"/>
            <p:cNvSpPr/>
            <p:nvPr userDrawn="1"/>
          </p:nvSpPr>
          <p:spPr>
            <a:xfrm rot="5400000">
              <a:off x="6623042" y="1710085"/>
              <a:ext cx="4279899" cy="762001"/>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Content Placeholder 2"/>
          <p:cNvSpPr>
            <a:spLocks noGrp="1"/>
          </p:cNvSpPr>
          <p:nvPr>
            <p:ph idx="1"/>
          </p:nvPr>
        </p:nvSpPr>
        <p:spPr>
          <a:xfrm>
            <a:off x="457200" y="1600200"/>
            <a:ext cx="8229600" cy="3657603"/>
          </a:xfrm>
        </p:spPr>
        <p:txBody>
          <a:bodyPr/>
          <a:lstStyle>
            <a:lvl1pPr>
              <a:defRPr>
                <a:solidFill>
                  <a:srgbClr val="005C99"/>
                </a:solidFill>
              </a:defRPr>
            </a:lvl1pPr>
            <a:lvl2pPr>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309537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n Webinar Decks only _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solidFill>
                  <a:srgbClr val="005C99"/>
                </a:solidFill>
              </a:defRPr>
            </a:lvl1pPr>
          </a:lstStyle>
          <a:p>
            <a:r>
              <a:rPr lang="en-US" dirty="0" smtClean="0"/>
              <a:t>This layout for Non Webinar</a:t>
            </a:r>
            <a:endParaRPr lang="en-US" dirty="0"/>
          </a:p>
        </p:txBody>
      </p:sp>
      <p:grpSp>
        <p:nvGrpSpPr>
          <p:cNvPr id="8" name="Group 7"/>
          <p:cNvGrpSpPr/>
          <p:nvPr userDrawn="1"/>
        </p:nvGrpSpPr>
        <p:grpSpPr>
          <a:xfrm rot="5400000">
            <a:off x="4118907" y="1791256"/>
            <a:ext cx="865289" cy="9268198"/>
            <a:chOff x="8278711" y="-48864"/>
            <a:chExt cx="865289" cy="6983064"/>
          </a:xfrm>
        </p:grpSpPr>
        <p:sp>
          <p:nvSpPr>
            <p:cNvPr id="6"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5"/>
            <p:cNvSpPr/>
            <p:nvPr userDrawn="1"/>
          </p:nvSpPr>
          <p:spPr>
            <a:xfrm rot="5400000">
              <a:off x="6623042" y="1710085"/>
              <a:ext cx="4279899" cy="762001"/>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00" y="6315353"/>
            <a:ext cx="394043" cy="279113"/>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6163" t="21103" r="15175" b="21596"/>
          <a:stretch/>
        </p:blipFill>
        <p:spPr>
          <a:xfrm>
            <a:off x="762000" y="6338570"/>
            <a:ext cx="306631" cy="255896"/>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0" y="6256246"/>
            <a:ext cx="367773" cy="338220"/>
          </a:xfrm>
          <a:prstGeom prst="rect">
            <a:avLst/>
          </a:prstGeom>
        </p:spPr>
      </p:pic>
      <p:sp>
        <p:nvSpPr>
          <p:cNvPr id="12" name="Content Placeholder 2"/>
          <p:cNvSpPr>
            <a:spLocks noGrp="1"/>
          </p:cNvSpPr>
          <p:nvPr>
            <p:ph idx="1"/>
          </p:nvPr>
        </p:nvSpPr>
        <p:spPr>
          <a:xfrm>
            <a:off x="457200" y="1600200"/>
            <a:ext cx="8229600" cy="4392511"/>
          </a:xfrm>
        </p:spPr>
        <p:txBody>
          <a:bodyPr/>
          <a:lstStyle>
            <a:lvl1pPr>
              <a:defRPr>
                <a:solidFill>
                  <a:srgbClr val="005C99"/>
                </a:solidFill>
              </a:defRPr>
            </a:lvl1pPr>
            <a:lvl2pPr>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a:xfrm>
            <a:off x="3886200" y="6019800"/>
            <a:ext cx="1371600" cy="365125"/>
          </a:xfrm>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1038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Non Webinar Decks only _ noS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solidFill>
                  <a:srgbClr val="005C99"/>
                </a:solidFill>
              </a:defRPr>
            </a:lvl1pPr>
          </a:lstStyle>
          <a:p>
            <a:r>
              <a:rPr lang="en-US" dirty="0" smtClean="0"/>
              <a:t>This layout for Non Webinar</a:t>
            </a:r>
            <a:endParaRPr lang="en-US" dirty="0"/>
          </a:p>
        </p:txBody>
      </p:sp>
      <p:grpSp>
        <p:nvGrpSpPr>
          <p:cNvPr id="8" name="Group 7"/>
          <p:cNvGrpSpPr/>
          <p:nvPr userDrawn="1"/>
        </p:nvGrpSpPr>
        <p:grpSpPr>
          <a:xfrm rot="5400000">
            <a:off x="4118907" y="1791256"/>
            <a:ext cx="865289" cy="9268198"/>
            <a:chOff x="8278711" y="-48864"/>
            <a:chExt cx="865289" cy="6983064"/>
          </a:xfrm>
        </p:grpSpPr>
        <p:sp>
          <p:nvSpPr>
            <p:cNvPr id="6"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5"/>
            <p:cNvSpPr/>
            <p:nvPr userDrawn="1"/>
          </p:nvSpPr>
          <p:spPr>
            <a:xfrm rot="5400000">
              <a:off x="6623042" y="1710085"/>
              <a:ext cx="4279899" cy="762001"/>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Content Placeholder 2"/>
          <p:cNvSpPr>
            <a:spLocks noGrp="1"/>
          </p:cNvSpPr>
          <p:nvPr>
            <p:ph idx="1"/>
          </p:nvPr>
        </p:nvSpPr>
        <p:spPr>
          <a:xfrm>
            <a:off x="457200" y="1600200"/>
            <a:ext cx="8229600" cy="4392511"/>
          </a:xfrm>
        </p:spPr>
        <p:txBody>
          <a:bodyPr/>
          <a:lstStyle>
            <a:lvl1pPr>
              <a:defRPr>
                <a:solidFill>
                  <a:srgbClr val="005C99"/>
                </a:solidFill>
              </a:defRPr>
            </a:lvl1pPr>
            <a:lvl2pPr>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a:xfrm>
            <a:off x="3886200" y="6019800"/>
            <a:ext cx="1371600" cy="365125"/>
          </a:xfrm>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3519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b="1">
                <a:solidFill>
                  <a:srgbClr val="005C9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203575"/>
            <a:ext cx="6400800" cy="1752600"/>
          </a:xfrm>
        </p:spPr>
        <p:txBody>
          <a:bodyPr/>
          <a:lstStyle>
            <a:lvl1pPr marL="0" indent="0" algn="ctr">
              <a:buNone/>
              <a:defRPr>
                <a:solidFill>
                  <a:srgbClr val="8775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4" name="Group 13"/>
          <p:cNvGrpSpPr/>
          <p:nvPr userDrawn="1"/>
        </p:nvGrpSpPr>
        <p:grpSpPr>
          <a:xfrm rot="5400000">
            <a:off x="4118907" y="1056348"/>
            <a:ext cx="865289" cy="9268198"/>
            <a:chOff x="8278711" y="-48864"/>
            <a:chExt cx="865289" cy="6983064"/>
          </a:xfrm>
        </p:grpSpPr>
        <p:sp>
          <p:nvSpPr>
            <p:cNvPr id="15"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5"/>
            <p:cNvSpPr/>
            <p:nvPr userDrawn="1"/>
          </p:nvSpPr>
          <p:spPr>
            <a:xfrm rot="5400000">
              <a:off x="6623042" y="1710085"/>
              <a:ext cx="4279899" cy="762001"/>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00" y="5580445"/>
            <a:ext cx="394043" cy="279113"/>
          </a:xfrm>
          <a:prstGeom prst="rect">
            <a:avLst/>
          </a:prstGeom>
        </p:spPr>
      </p:pic>
      <p:pic>
        <p:nvPicPr>
          <p:cNvPr id="20" name="Picture 19"/>
          <p:cNvPicPr>
            <a:picLocks noChangeAspect="1"/>
          </p:cNvPicPr>
          <p:nvPr userDrawn="1"/>
        </p:nvPicPr>
        <p:blipFill rotWithShape="1">
          <a:blip r:embed="rId3" cstate="print">
            <a:extLst>
              <a:ext uri="{28A0092B-C50C-407E-A947-70E740481C1C}">
                <a14:useLocalDpi xmlns:a14="http://schemas.microsoft.com/office/drawing/2010/main" val="0"/>
              </a:ext>
            </a:extLst>
          </a:blip>
          <a:srcRect l="16163" t="21103" r="15175" b="21596"/>
          <a:stretch/>
        </p:blipFill>
        <p:spPr>
          <a:xfrm>
            <a:off x="762000" y="5603662"/>
            <a:ext cx="306631" cy="255896"/>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0" y="5521338"/>
            <a:ext cx="367773" cy="338220"/>
          </a:xfrm>
          <a:prstGeom prst="rect">
            <a:avLst/>
          </a:prstGeom>
        </p:spPr>
      </p:pic>
      <p:pic>
        <p:nvPicPr>
          <p:cNvPr id="22" name="Picture 21"/>
          <p:cNvPicPr>
            <a:picLocks noChangeAspect="1"/>
          </p:cNvPicPr>
          <p:nvPr userDrawn="1"/>
        </p:nvPicPr>
        <p:blipFill rotWithShape="1">
          <a:blip r:embed="rId5" cstate="print">
            <a:extLst>
              <a:ext uri="{28A0092B-C50C-407E-A947-70E740481C1C}">
                <a14:useLocalDpi xmlns:a14="http://schemas.microsoft.com/office/drawing/2010/main" val="0"/>
              </a:ext>
            </a:extLst>
          </a:blip>
          <a:srcRect t="33467" b="33267"/>
          <a:stretch/>
        </p:blipFill>
        <p:spPr>
          <a:xfrm>
            <a:off x="3276600" y="5029200"/>
            <a:ext cx="2590800" cy="518468"/>
          </a:xfrm>
          <a:prstGeom prst="rect">
            <a:avLst/>
          </a:prstGeom>
        </p:spPr>
      </p:pic>
      <p:sp>
        <p:nvSpPr>
          <p:cNvPr id="4" name="Slide Number Placeholder 3"/>
          <p:cNvSpPr>
            <a:spLocks noGrp="1"/>
          </p:cNvSpPr>
          <p:nvPr>
            <p:ph type="sldNum" sz="quarter" idx="10"/>
          </p:nvPr>
        </p:nvSpPr>
        <p:spPr/>
        <p:txBody>
          <a:bodyPr/>
          <a:lstStyle/>
          <a:p>
            <a:fld id="{BE4175F0-9465-4494-A059-AABA5A78D746}" type="slidenum">
              <a:rPr lang="en-US" smtClean="0"/>
              <a:pPr/>
              <a:t>‹#›</a:t>
            </a:fld>
            <a:endParaRPr lang="en-US" dirty="0"/>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224" y="3988207"/>
            <a:ext cx="1029976" cy="1029976"/>
          </a:xfrm>
          <a:prstGeom prst="rect">
            <a:avLst/>
          </a:prstGeom>
        </p:spPr>
      </p:pic>
    </p:spTree>
    <p:extLst>
      <p:ext uri="{BB962C8B-B14F-4D97-AF65-F5344CB8AC3E}">
        <p14:creationId xmlns:p14="http://schemas.microsoft.com/office/powerpoint/2010/main" val="520496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n Webinar Decks Only _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solidFill>
                  <a:srgbClr val="005C99"/>
                </a:solidFill>
              </a:defRPr>
            </a:lvl1pPr>
          </a:lstStyle>
          <a:p>
            <a:r>
              <a:rPr lang="en-US" dirty="0" smtClean="0"/>
              <a:t>This layout for Non Webinar</a:t>
            </a:r>
            <a:endParaRPr lang="en-US" dirty="0"/>
          </a:p>
        </p:txBody>
      </p:sp>
      <p:grpSp>
        <p:nvGrpSpPr>
          <p:cNvPr id="8" name="Group 7"/>
          <p:cNvGrpSpPr/>
          <p:nvPr userDrawn="1"/>
        </p:nvGrpSpPr>
        <p:grpSpPr>
          <a:xfrm rot="5400000">
            <a:off x="4118907" y="1791256"/>
            <a:ext cx="865289" cy="9268198"/>
            <a:chOff x="8278711" y="-48864"/>
            <a:chExt cx="865289" cy="6983064"/>
          </a:xfrm>
        </p:grpSpPr>
        <p:sp>
          <p:nvSpPr>
            <p:cNvPr id="6"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5"/>
            <p:cNvSpPr/>
            <p:nvPr userDrawn="1"/>
          </p:nvSpPr>
          <p:spPr>
            <a:xfrm rot="5400000">
              <a:off x="6623042" y="1710085"/>
              <a:ext cx="4279899" cy="762001"/>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Content Placeholder 2"/>
          <p:cNvSpPr>
            <a:spLocks noGrp="1"/>
          </p:cNvSpPr>
          <p:nvPr>
            <p:ph idx="1"/>
          </p:nvPr>
        </p:nvSpPr>
        <p:spPr>
          <a:xfrm>
            <a:off x="457200" y="1600200"/>
            <a:ext cx="8229600" cy="4392511"/>
          </a:xfrm>
        </p:spPr>
        <p:txBody>
          <a:bodyPr/>
          <a:lstStyle>
            <a:lvl1pPr>
              <a:defRPr>
                <a:solidFill>
                  <a:srgbClr val="005C99"/>
                </a:solidFill>
              </a:defRPr>
            </a:lvl1pPr>
            <a:lvl2pPr>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a:xfrm>
            <a:off x="3886200" y="5984236"/>
            <a:ext cx="1371600" cy="365125"/>
          </a:xfrm>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991180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530130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87756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marL="0" indent="0">
              <a:buFontTx/>
              <a:buNone/>
              <a:defRPr sz="3200" b="1">
                <a:solidFill>
                  <a:srgbClr val="005C99"/>
                </a:solidFill>
              </a:defRPr>
            </a:lvl1pPr>
            <a:lvl2pPr>
              <a:defRPr sz="2800">
                <a:solidFill>
                  <a:srgbClr val="005C99"/>
                </a:solidFill>
              </a:defRPr>
            </a:lvl2pPr>
            <a:lvl3pPr>
              <a:defRPr sz="2400">
                <a:solidFill>
                  <a:srgbClr val="005C99"/>
                </a:solidFill>
              </a:defRPr>
            </a:lvl3pPr>
            <a:lvl4pPr>
              <a:defRPr sz="2000">
                <a:solidFill>
                  <a:srgbClr val="005C99"/>
                </a:solidFill>
              </a:defRPr>
            </a:lvl4pPr>
            <a:lvl5pPr>
              <a:defRPr sz="2000">
                <a:solidFill>
                  <a:srgbClr val="005C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671742" y="4759333"/>
            <a:ext cx="306631" cy="25589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5313" y="5131087"/>
            <a:ext cx="367773" cy="33822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2177" y="5588287"/>
            <a:ext cx="394043" cy="279113"/>
          </a:xfrm>
          <a:prstGeom prst="rect">
            <a:avLst/>
          </a:prstGeom>
        </p:spPr>
      </p:pic>
      <p:sp>
        <p:nvSpPr>
          <p:cNvPr id="12" name="Rectangle 15"/>
          <p:cNvSpPr/>
          <p:nvPr userDrawn="1"/>
        </p:nvSpPr>
        <p:spPr>
          <a:xfrm rot="5400000">
            <a:off x="6623050" y="1746250"/>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701279" y="4759333"/>
            <a:ext cx="306631" cy="2558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4850" y="5131087"/>
            <a:ext cx="367773" cy="338220"/>
          </a:xfrm>
          <a:prstGeom prst="rect">
            <a:avLst/>
          </a:prstGeom>
        </p:spPr>
      </p:pic>
      <p:sp>
        <p:nvSpPr>
          <p:cNvPr id="5" name="Slide Number Placeholder 4"/>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583283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5C99"/>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87756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671742" y="4759333"/>
            <a:ext cx="306631" cy="25589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5313" y="5131087"/>
            <a:ext cx="367773" cy="33822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2177" y="5588287"/>
            <a:ext cx="394043" cy="279113"/>
          </a:xfrm>
          <a:prstGeom prst="rect">
            <a:avLst/>
          </a:prstGeom>
        </p:spPr>
      </p:pic>
      <p:sp>
        <p:nvSpPr>
          <p:cNvPr id="12" name="Rectangle 15"/>
          <p:cNvSpPr/>
          <p:nvPr userDrawn="1"/>
        </p:nvSpPr>
        <p:spPr>
          <a:xfrm rot="5400000">
            <a:off x="6623050" y="1746250"/>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701279" y="4759333"/>
            <a:ext cx="306631" cy="2558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4850" y="5131087"/>
            <a:ext cx="367773" cy="338220"/>
          </a:xfrm>
          <a:prstGeom prst="rect">
            <a:avLst/>
          </a:prstGeom>
        </p:spPr>
      </p:pic>
      <p:sp>
        <p:nvSpPr>
          <p:cNvPr id="5" name="Slide Number Placeholder 4"/>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499953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C99"/>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2630237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5C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3231094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700" y="4470400"/>
            <a:ext cx="7924800" cy="1143000"/>
          </a:xfrm>
          <a:solidFill>
            <a:srgbClr val="015187">
              <a:alpha val="70000"/>
            </a:srgbClr>
          </a:solidFill>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0" y="273051"/>
            <a:ext cx="4343400" cy="4222750"/>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40166796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15187">
            <a:alpha val="67000"/>
          </a:srgbClr>
        </a:solidFill>
        <a:effectLst/>
      </p:bgPr>
    </p:bg>
    <p:spTree>
      <p:nvGrpSpPr>
        <p:cNvPr id="1" name=""/>
        <p:cNvGrpSpPr/>
        <p:nvPr/>
      </p:nvGrpSpPr>
      <p:grpSpPr>
        <a:xfrm>
          <a:off x="0" y="0"/>
          <a:ext cx="0" cy="0"/>
          <a:chOff x="0" y="0"/>
          <a:chExt cx="0" cy="0"/>
        </a:xfrm>
      </p:grpSpPr>
      <p:sp>
        <p:nvSpPr>
          <p:cNvPr id="16" name="Rounded Rectangle 15"/>
          <p:cNvSpPr/>
          <p:nvPr userDrawn="1"/>
        </p:nvSpPr>
        <p:spPr>
          <a:xfrm>
            <a:off x="0" y="0"/>
            <a:ext cx="9144000" cy="6858000"/>
          </a:xfrm>
          <a:prstGeom prst="roundRect">
            <a:avLst>
              <a:gd name="adj" fmla="val 1272"/>
            </a:avLst>
          </a:prstGeom>
          <a:solidFill>
            <a:srgbClr val="015187">
              <a:alpha val="66000"/>
            </a:srgbClr>
          </a:solidFill>
          <a:ln>
            <a:solidFill>
              <a:srgbClr val="0151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Slide Number Placeholder 1"/>
          <p:cNvSpPr>
            <a:spLocks noGrp="1"/>
          </p:cNvSpPr>
          <p:nvPr>
            <p:ph type="sldNum" sz="quarter" idx="10"/>
          </p:nvPr>
        </p:nvSpPr>
        <p:spPr/>
        <p:txBody>
          <a:bodyPr/>
          <a:lstStyle>
            <a:lvl1pPr>
              <a:defRPr>
                <a:solidFill>
                  <a:schemeClr val="bg1"/>
                </a:solidFill>
              </a:defRPr>
            </a:lvl1p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48171694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12" name="Rounded Rectangle 11"/>
          <p:cNvSpPr/>
          <p:nvPr/>
        </p:nvSpPr>
        <p:spPr>
          <a:xfrm>
            <a:off x="228600" y="187246"/>
            <a:ext cx="8763000" cy="906145"/>
          </a:xfrm>
          <a:prstGeom prst="roundRect">
            <a:avLst>
              <a:gd name="adj" fmla="val 0"/>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userDrawn="1"/>
        </p:nvGrpSpPr>
        <p:grpSpPr bwMode="hidden">
          <a:xfrm>
            <a:off x="0" y="347975"/>
            <a:ext cx="9144000" cy="3157225"/>
            <a:chOff x="-3905251" y="4294188"/>
            <a:chExt cx="13027839" cy="7715036"/>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1165770" y="11082124"/>
              <a:ext cx="6039071"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userDrawn="1"/>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19" name="Text Placeholder 18"/>
          <p:cNvSpPr>
            <a:spLocks noGrp="1"/>
          </p:cNvSpPr>
          <p:nvPr>
            <p:ph type="body" sz="quarter" idx="13"/>
          </p:nvPr>
        </p:nvSpPr>
        <p:spPr>
          <a:xfrm>
            <a:off x="228600" y="640319"/>
            <a:ext cx="6629400" cy="523875"/>
          </a:xfrm>
        </p:spPr>
        <p:txBody>
          <a:bodyPr>
            <a:normAutofit/>
          </a:bodyPr>
          <a:lstStyle>
            <a:lvl1pPr marL="0" indent="0">
              <a:buNone/>
              <a:defRPr sz="2200" b="1">
                <a:solidFill>
                  <a:srgbClr val="0C5598"/>
                </a:solidFill>
              </a:defRPr>
            </a:lvl1pPr>
          </a:lstStyle>
          <a:p>
            <a:pPr lvl="0"/>
            <a:r>
              <a:rPr lang="en-US" dirty="0" smtClean="0"/>
              <a:t>Click to edit Master text styles</a:t>
            </a:r>
          </a:p>
        </p:txBody>
      </p:sp>
      <p:sp>
        <p:nvSpPr>
          <p:cNvPr id="14" name="Footer Placeholder 2"/>
          <p:cNvSpPr txBox="1">
            <a:spLocks/>
          </p:cNvSpPr>
          <p:nvPr userDrawn="1"/>
        </p:nvSpPr>
        <p:spPr>
          <a:xfrm>
            <a:off x="-25400" y="66361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latin typeface="Tahoma" pitchFamily="34" charset="0"/>
                <a:ea typeface="Tahoma" pitchFamily="34" charset="0"/>
                <a:cs typeface="Tahoma" pitchFamily="34" charset="0"/>
              </a:rPr>
              <a:t>             </a:t>
            </a:r>
            <a:r>
              <a:rPr lang="en-US" sz="800" dirty="0" smtClean="0">
                <a:solidFill>
                  <a:srgbClr val="898989"/>
                </a:solidFill>
                <a:latin typeface="Tahoma" pitchFamily="34" charset="0"/>
                <a:ea typeface="Tahoma" pitchFamily="34" charset="0"/>
                <a:cs typeface="Tahoma" pitchFamily="34" charset="0"/>
              </a:rPr>
              <a:t>© TalentKeepers</a:t>
            </a:r>
          </a:p>
          <a:p>
            <a:endParaRPr lang="en-US" dirty="0">
              <a:solidFill>
                <a:srgbClr val="898989"/>
              </a:solidFill>
            </a:endParaRPr>
          </a:p>
        </p:txBody>
      </p:sp>
      <p:sp>
        <p:nvSpPr>
          <p:cNvPr id="2" name="Slide Number Placeholder 1"/>
          <p:cNvSpPr>
            <a:spLocks noGrp="1"/>
          </p:cNvSpPr>
          <p:nvPr>
            <p:ph type="sldNum" sz="quarter" idx="14"/>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64061535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otally Blank">
    <p:spTree>
      <p:nvGrpSpPr>
        <p:cNvPr id="1" name=""/>
        <p:cNvGrpSpPr/>
        <p:nvPr/>
      </p:nvGrpSpPr>
      <p:grpSpPr>
        <a:xfrm>
          <a:off x="0" y="0"/>
          <a:ext cx="0" cy="0"/>
          <a:chOff x="0" y="0"/>
          <a:chExt cx="0" cy="0"/>
        </a:xfrm>
      </p:grpSpPr>
      <p:sp>
        <p:nvSpPr>
          <p:cNvPr id="3" name="Footer Placeholder 2"/>
          <p:cNvSpPr txBox="1">
            <a:spLocks/>
          </p:cNvSpPr>
          <p:nvPr userDrawn="1"/>
        </p:nvSpPr>
        <p:spPr>
          <a:xfrm>
            <a:off x="-25400" y="66361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latin typeface="Tahoma" pitchFamily="34" charset="0"/>
                <a:ea typeface="Tahoma" pitchFamily="34" charset="0"/>
                <a:cs typeface="Tahoma" pitchFamily="34" charset="0"/>
              </a:rPr>
              <a:t>             </a:t>
            </a:r>
            <a:r>
              <a:rPr lang="en-US" sz="800" dirty="0" smtClean="0">
                <a:solidFill>
                  <a:srgbClr val="898989"/>
                </a:solidFill>
                <a:latin typeface="Tahoma" pitchFamily="34" charset="0"/>
                <a:ea typeface="Tahoma" pitchFamily="34" charset="0"/>
                <a:cs typeface="Tahoma" pitchFamily="34" charset="0"/>
              </a:rPr>
              <a:t>© TalentKeepers</a:t>
            </a:r>
          </a:p>
          <a:p>
            <a:endParaRPr lang="en-US" dirty="0">
              <a:solidFill>
                <a:srgbClr val="898989"/>
              </a:solidFill>
            </a:endParaRPr>
          </a:p>
        </p:txBody>
      </p:sp>
      <p:sp>
        <p:nvSpPr>
          <p:cNvPr id="2" name="Slide Number Placeholder 1"/>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4406128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for non-webinar deck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47800"/>
            <a:ext cx="7772400" cy="1470025"/>
          </a:xfrm>
        </p:spPr>
        <p:txBody>
          <a:bodyPr/>
          <a:lstStyle>
            <a:lvl1pPr>
              <a:defRPr b="1">
                <a:solidFill>
                  <a:srgbClr val="005C99"/>
                </a:solidFill>
              </a:defRPr>
            </a:lvl1pPr>
          </a:lstStyle>
          <a:p>
            <a:r>
              <a:rPr lang="en-US" dirty="0" smtClean="0"/>
              <a:t>For Non Webinar Decks</a:t>
            </a:r>
            <a:endParaRPr lang="en-US" dirty="0"/>
          </a:p>
        </p:txBody>
      </p:sp>
      <p:sp>
        <p:nvSpPr>
          <p:cNvPr id="3" name="Subtitle 2"/>
          <p:cNvSpPr>
            <a:spLocks noGrp="1"/>
          </p:cNvSpPr>
          <p:nvPr>
            <p:ph type="subTitle" idx="1"/>
          </p:nvPr>
        </p:nvSpPr>
        <p:spPr>
          <a:xfrm>
            <a:off x="1371600" y="3203575"/>
            <a:ext cx="6400800" cy="1752600"/>
          </a:xfrm>
        </p:spPr>
        <p:txBody>
          <a:bodyPr/>
          <a:lstStyle>
            <a:lvl1pPr marL="0" indent="0" algn="ctr">
              <a:buNone/>
              <a:defRPr>
                <a:solidFill>
                  <a:srgbClr val="8775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4" name="Group 13"/>
          <p:cNvGrpSpPr/>
          <p:nvPr userDrawn="1"/>
        </p:nvGrpSpPr>
        <p:grpSpPr>
          <a:xfrm rot="5400000">
            <a:off x="4118907" y="1791256"/>
            <a:ext cx="865289" cy="9268198"/>
            <a:chOff x="8278711" y="-48864"/>
            <a:chExt cx="865289" cy="6983064"/>
          </a:xfrm>
        </p:grpSpPr>
        <p:sp>
          <p:nvSpPr>
            <p:cNvPr id="15"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5"/>
            <p:cNvSpPr/>
            <p:nvPr userDrawn="1"/>
          </p:nvSpPr>
          <p:spPr>
            <a:xfrm rot="5400000">
              <a:off x="6623042" y="1710085"/>
              <a:ext cx="4279899" cy="762001"/>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00" y="6315353"/>
            <a:ext cx="394043" cy="279113"/>
          </a:xfrm>
          <a:prstGeom prst="rect">
            <a:avLst/>
          </a:prstGeom>
        </p:spPr>
      </p:pic>
      <p:pic>
        <p:nvPicPr>
          <p:cNvPr id="20" name="Picture 19"/>
          <p:cNvPicPr>
            <a:picLocks noChangeAspect="1"/>
          </p:cNvPicPr>
          <p:nvPr userDrawn="1"/>
        </p:nvPicPr>
        <p:blipFill rotWithShape="1">
          <a:blip r:embed="rId3" cstate="print">
            <a:extLst>
              <a:ext uri="{28A0092B-C50C-407E-A947-70E740481C1C}">
                <a14:useLocalDpi xmlns:a14="http://schemas.microsoft.com/office/drawing/2010/main" val="0"/>
              </a:ext>
            </a:extLst>
          </a:blip>
          <a:srcRect l="16163" t="21103" r="15175" b="21596"/>
          <a:stretch/>
        </p:blipFill>
        <p:spPr>
          <a:xfrm>
            <a:off x="762000" y="6338570"/>
            <a:ext cx="306631" cy="255896"/>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0" y="6256246"/>
            <a:ext cx="367773" cy="338220"/>
          </a:xfrm>
          <a:prstGeom prst="rect">
            <a:avLst/>
          </a:prstGeom>
        </p:spPr>
      </p:pic>
      <p:pic>
        <p:nvPicPr>
          <p:cNvPr id="22" name="Picture 21"/>
          <p:cNvPicPr>
            <a:picLocks noChangeAspect="1"/>
          </p:cNvPicPr>
          <p:nvPr userDrawn="1"/>
        </p:nvPicPr>
        <p:blipFill rotWithShape="1">
          <a:blip r:embed="rId5" cstate="print">
            <a:extLst>
              <a:ext uri="{28A0092B-C50C-407E-A947-70E740481C1C}">
                <a14:useLocalDpi xmlns:a14="http://schemas.microsoft.com/office/drawing/2010/main" val="0"/>
              </a:ext>
            </a:extLst>
          </a:blip>
          <a:srcRect t="33467" b="33267"/>
          <a:stretch/>
        </p:blipFill>
        <p:spPr>
          <a:xfrm>
            <a:off x="3276600" y="5501332"/>
            <a:ext cx="2590800" cy="518468"/>
          </a:xfrm>
          <a:prstGeom prst="rect">
            <a:avLst/>
          </a:prstGeom>
        </p:spPr>
      </p:pic>
      <p:sp>
        <p:nvSpPr>
          <p:cNvPr id="4" name="Slide Number Placeholder 3"/>
          <p:cNvSpPr>
            <a:spLocks noGrp="1"/>
          </p:cNvSpPr>
          <p:nvPr>
            <p:ph type="sldNum" sz="quarter" idx="10"/>
          </p:nvPr>
        </p:nvSpPr>
        <p:spPr>
          <a:xfrm>
            <a:off x="3886200" y="5967303"/>
            <a:ext cx="1371600" cy="365125"/>
          </a:xfrm>
        </p:spPr>
        <p:txBody>
          <a:bodyPr/>
          <a:lstStyle/>
          <a:p>
            <a:fld id="{BE4175F0-9465-4494-A059-AABA5A78D746}" type="slidenum">
              <a:rPr lang="en-US" smtClean="0"/>
              <a:pPr/>
              <a:t>‹#›</a:t>
            </a:fld>
            <a:endParaRPr lang="en-US" dirty="0"/>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7012" y="4572000"/>
            <a:ext cx="1029976" cy="1029976"/>
          </a:xfrm>
          <a:prstGeom prst="rect">
            <a:avLst/>
          </a:prstGeom>
        </p:spPr>
      </p:pic>
    </p:spTree>
    <p:extLst>
      <p:ext uri="{BB962C8B-B14F-4D97-AF65-F5344CB8AC3E}">
        <p14:creationId xmlns:p14="http://schemas.microsoft.com/office/powerpoint/2010/main" val="8773546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12" name="Rounded Rectangle 11"/>
          <p:cNvSpPr/>
          <p:nvPr/>
        </p:nvSpPr>
        <p:spPr>
          <a:xfrm>
            <a:off x="228600" y="187246"/>
            <a:ext cx="8763000" cy="906145"/>
          </a:xfrm>
          <a:prstGeom prst="roundRect">
            <a:avLst>
              <a:gd name="adj" fmla="val 0"/>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userDrawn="1"/>
        </p:nvGrpSpPr>
        <p:grpSpPr bwMode="hidden">
          <a:xfrm>
            <a:off x="0" y="347975"/>
            <a:ext cx="9144000" cy="3157225"/>
            <a:chOff x="-3905251" y="4294188"/>
            <a:chExt cx="13027839" cy="7715036"/>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1165770" y="11082124"/>
              <a:ext cx="6039071"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userDrawn="1"/>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19" name="Text Placeholder 18"/>
          <p:cNvSpPr>
            <a:spLocks noGrp="1"/>
          </p:cNvSpPr>
          <p:nvPr>
            <p:ph type="body" sz="quarter" idx="13"/>
          </p:nvPr>
        </p:nvSpPr>
        <p:spPr>
          <a:xfrm>
            <a:off x="228600" y="640319"/>
            <a:ext cx="6629400" cy="523875"/>
          </a:xfrm>
        </p:spPr>
        <p:txBody>
          <a:bodyPr>
            <a:normAutofit/>
          </a:bodyPr>
          <a:lstStyle>
            <a:lvl1pPr marL="0" indent="0">
              <a:buNone/>
              <a:defRPr sz="2200" b="1">
                <a:solidFill>
                  <a:srgbClr val="0C5598"/>
                </a:solidFill>
              </a:defRPr>
            </a:lvl1pPr>
          </a:lstStyle>
          <a:p>
            <a:pPr lvl="0"/>
            <a:r>
              <a:rPr lang="en-US" dirty="0" smtClean="0"/>
              <a:t>Click to edit Master text styles</a:t>
            </a:r>
          </a:p>
        </p:txBody>
      </p:sp>
      <p:sp>
        <p:nvSpPr>
          <p:cNvPr id="14" name="Footer Placeholder 2"/>
          <p:cNvSpPr txBox="1">
            <a:spLocks/>
          </p:cNvSpPr>
          <p:nvPr userDrawn="1"/>
        </p:nvSpPr>
        <p:spPr>
          <a:xfrm>
            <a:off x="-25400" y="66361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latin typeface="Tahoma" pitchFamily="34" charset="0"/>
                <a:ea typeface="Tahoma" pitchFamily="34" charset="0"/>
                <a:cs typeface="Tahoma" pitchFamily="34" charset="0"/>
              </a:rPr>
              <a:t>             </a:t>
            </a:r>
            <a:r>
              <a:rPr lang="en-US" sz="800" dirty="0" smtClean="0">
                <a:solidFill>
                  <a:srgbClr val="898989"/>
                </a:solidFill>
                <a:latin typeface="Tahoma" pitchFamily="34" charset="0"/>
                <a:ea typeface="Tahoma" pitchFamily="34" charset="0"/>
                <a:cs typeface="Tahoma" pitchFamily="34" charset="0"/>
              </a:rPr>
              <a:t>© TalentKeepers</a:t>
            </a:r>
          </a:p>
          <a:p>
            <a:endParaRPr lang="en-US" dirty="0">
              <a:solidFill>
                <a:srgbClr val="898989"/>
              </a:solidFill>
            </a:endParaRPr>
          </a:p>
        </p:txBody>
      </p:sp>
      <p:sp>
        <p:nvSpPr>
          <p:cNvPr id="2" name="Slide Number Placeholder 1"/>
          <p:cNvSpPr>
            <a:spLocks noGrp="1"/>
          </p:cNvSpPr>
          <p:nvPr>
            <p:ph type="sldNum" sz="quarter" idx="14"/>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355036970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3" name="Footer Placeholder 2"/>
          <p:cNvSpPr txBox="1">
            <a:spLocks/>
          </p:cNvSpPr>
          <p:nvPr userDrawn="1"/>
        </p:nvSpPr>
        <p:spPr>
          <a:xfrm>
            <a:off x="-25400" y="66361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latin typeface="Tahoma" pitchFamily="34" charset="0"/>
                <a:ea typeface="Tahoma" pitchFamily="34" charset="0"/>
                <a:cs typeface="Tahoma" pitchFamily="34" charset="0"/>
              </a:rPr>
              <a:t>             </a:t>
            </a:r>
            <a:r>
              <a:rPr lang="en-US" sz="800" dirty="0" smtClean="0">
                <a:solidFill>
                  <a:srgbClr val="898989"/>
                </a:solidFill>
                <a:latin typeface="Tahoma" pitchFamily="34" charset="0"/>
                <a:ea typeface="Tahoma" pitchFamily="34" charset="0"/>
                <a:cs typeface="Tahoma" pitchFamily="34" charset="0"/>
              </a:rPr>
              <a:t>© TalentKeepers</a:t>
            </a:r>
          </a:p>
          <a:p>
            <a:endParaRPr lang="en-US" dirty="0">
              <a:solidFill>
                <a:srgbClr val="898989"/>
              </a:solidFill>
            </a:endParaRPr>
          </a:p>
        </p:txBody>
      </p:sp>
      <p:sp>
        <p:nvSpPr>
          <p:cNvPr id="2" name="Slide Number Placeholder 1"/>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86609501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with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lvl1pPr>
          </a:lstStyle>
          <a:p>
            <a:r>
              <a:rPr lang="en-US" dirty="0" smtClean="0"/>
              <a:t>Click to edit Master title style</a:t>
            </a:r>
            <a:endParaRPr lang="en-US" dirty="0"/>
          </a:p>
        </p:txBody>
      </p:sp>
      <p:sp>
        <p:nvSpPr>
          <p:cNvPr id="6" name="Content Placeholder 2"/>
          <p:cNvSpPr>
            <a:spLocks noGrp="1"/>
          </p:cNvSpPr>
          <p:nvPr>
            <p:ph idx="1"/>
          </p:nvPr>
        </p:nvSpPr>
        <p:spPr>
          <a:xfrm>
            <a:off x="762000" y="2590800"/>
            <a:ext cx="7408333" cy="3450696"/>
          </a:xfrm>
        </p:spPr>
        <p:txBody>
          <a:bodyPr/>
          <a:lstStyle>
            <a:lvl1pPr marL="457200" indent="-457200">
              <a:buClr>
                <a:srgbClr val="0C55B6"/>
              </a:buClr>
              <a:buFont typeface="+mj-lt"/>
              <a:buAutoNum type="arabicPeriod"/>
              <a:defRPr b="1" baseline="0">
                <a:solidFill>
                  <a:srgbClr val="0C55B6"/>
                </a:solidFill>
              </a:defRPr>
            </a:lvl1pPr>
            <a:lvl2pPr>
              <a:buClr>
                <a:srgbClr val="0C55B6"/>
              </a:buClr>
              <a:defRPr baseline="0">
                <a:solidFill>
                  <a:srgbClr val="0C55B6"/>
                </a:solidFill>
              </a:defRPr>
            </a:lvl2pPr>
            <a:lvl3pPr>
              <a:buClr>
                <a:srgbClr val="0C55B6"/>
              </a:buClr>
              <a:defRPr baseline="0">
                <a:solidFill>
                  <a:srgbClr val="0C55B6"/>
                </a:solidFill>
              </a:defRPr>
            </a:lvl3pPr>
            <a:lvl4pPr>
              <a:buClr>
                <a:srgbClr val="0C55B6"/>
              </a:buClr>
              <a:defRPr baseline="0">
                <a:solidFill>
                  <a:srgbClr val="0C55B6"/>
                </a:solidFill>
              </a:defRPr>
            </a:lvl4pPr>
            <a:lvl5pPr>
              <a:buClr>
                <a:srgbClr val="0C55B6"/>
              </a:buClr>
              <a:defRPr baseline="0">
                <a:solidFill>
                  <a:srgbClr val="0C55B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112273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able Only">
    <p:spTree>
      <p:nvGrpSpPr>
        <p:cNvPr id="1" name=""/>
        <p:cNvGrpSpPr/>
        <p:nvPr/>
      </p:nvGrpSpPr>
      <p:grpSpPr>
        <a:xfrm>
          <a:off x="0" y="0"/>
          <a:ext cx="0" cy="0"/>
          <a:chOff x="0" y="0"/>
          <a:chExt cx="0" cy="0"/>
        </a:xfrm>
      </p:grpSpPr>
      <p:sp>
        <p:nvSpPr>
          <p:cNvPr id="12" name="Rounded Rectangle 11"/>
          <p:cNvSpPr/>
          <p:nvPr/>
        </p:nvSpPr>
        <p:spPr>
          <a:xfrm>
            <a:off x="228600" y="228600"/>
            <a:ext cx="8695944" cy="671604"/>
          </a:xfrm>
          <a:prstGeom prst="roundRect">
            <a:avLst>
              <a:gd name="adj" fmla="val 7136"/>
            </a:avLst>
          </a:prstGeom>
          <a:gradFill>
            <a:gsLst>
              <a:gs pos="0">
                <a:srgbClr val="0B5395"/>
              </a:gs>
              <a:gs pos="90000">
                <a:srgbClr val="59AAF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28600" y="257910"/>
            <a:ext cx="8723376" cy="733609"/>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 name="Table Placeholder 4"/>
          <p:cNvSpPr>
            <a:spLocks noGrp="1"/>
          </p:cNvSpPr>
          <p:nvPr>
            <p:ph type="tbl" sz="quarter" idx="13"/>
          </p:nvPr>
        </p:nvSpPr>
        <p:spPr>
          <a:xfrm>
            <a:off x="1066800" y="2209800"/>
            <a:ext cx="6883400" cy="4052796"/>
          </a:xfrm>
        </p:spPr>
        <p:txBody>
          <a:bodyPr>
            <a:normAutofit/>
          </a:bodyPr>
          <a:lstStyle>
            <a:lvl1pPr>
              <a:defRPr sz="1800">
                <a:solidFill>
                  <a:schemeClr val="tx1"/>
                </a:solidFill>
                <a:latin typeface="Calibri" pitchFamily="34" charset="0"/>
              </a:defRPr>
            </a:lvl1pPr>
          </a:lstStyle>
          <a:p>
            <a:r>
              <a:rPr lang="en-US" smtClean="0"/>
              <a:t>Click icon to add table</a:t>
            </a:r>
            <a:endParaRPr lang="en-US"/>
          </a:p>
        </p:txBody>
      </p:sp>
      <p:sp>
        <p:nvSpPr>
          <p:cNvPr id="13" name="Title 15"/>
          <p:cNvSpPr>
            <a:spLocks noGrp="1"/>
          </p:cNvSpPr>
          <p:nvPr>
            <p:ph type="title"/>
          </p:nvPr>
        </p:nvSpPr>
        <p:spPr>
          <a:xfrm>
            <a:off x="251153" y="545991"/>
            <a:ext cx="8673391" cy="640989"/>
          </a:xfrm>
        </p:spPr>
        <p:txBody>
          <a:bodyPr>
            <a:normAutofit/>
          </a:bodyPr>
          <a:lstStyle>
            <a:lvl1pPr algn="l">
              <a:defRPr sz="2800" b="1">
                <a:solidFill>
                  <a:srgbClr val="0C55B6"/>
                </a:solidFill>
              </a:defRPr>
            </a:lvl1pPr>
          </a:lstStyle>
          <a:p>
            <a:r>
              <a:rPr lang="en-US" dirty="0" smtClean="0"/>
              <a:t>Click to edit Master title style</a:t>
            </a:r>
            <a:endParaRPr lang="en-US" dirty="0"/>
          </a:p>
        </p:txBody>
      </p:sp>
      <p:sp>
        <p:nvSpPr>
          <p:cNvPr id="15" name="Footer Placeholder 2"/>
          <p:cNvSpPr txBox="1">
            <a:spLocks/>
          </p:cNvSpPr>
          <p:nvPr userDrawn="1"/>
        </p:nvSpPr>
        <p:spPr>
          <a:xfrm>
            <a:off x="-25400" y="66361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latin typeface="Tahoma" pitchFamily="34" charset="0"/>
                <a:ea typeface="Tahoma" pitchFamily="34" charset="0"/>
                <a:cs typeface="Tahoma" pitchFamily="34" charset="0"/>
              </a:rPr>
              <a:t>             </a:t>
            </a:r>
            <a:r>
              <a:rPr lang="en-US" sz="800" dirty="0" smtClean="0">
                <a:solidFill>
                  <a:srgbClr val="898989"/>
                </a:solidFill>
                <a:latin typeface="Tahoma" pitchFamily="34" charset="0"/>
                <a:ea typeface="Tahoma" pitchFamily="34" charset="0"/>
                <a:cs typeface="Tahoma" pitchFamily="34" charset="0"/>
              </a:rPr>
              <a:t>© TalentKeepers</a:t>
            </a:r>
          </a:p>
          <a:p>
            <a:endParaRPr lang="en-US" dirty="0">
              <a:solidFill>
                <a:srgbClr val="898989"/>
              </a:solidFill>
            </a:endParaRPr>
          </a:p>
        </p:txBody>
      </p:sp>
      <p:sp>
        <p:nvSpPr>
          <p:cNvPr id="2" name="Slide Number Placeholder 1"/>
          <p:cNvSpPr>
            <a:spLocks noGrp="1"/>
          </p:cNvSpPr>
          <p:nvPr>
            <p:ph type="sldNum" sz="quarter" idx="14"/>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1251474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C55B6"/>
                </a:solidFill>
              </a:defRPr>
            </a:lvl1pPr>
          </a:lstStyle>
          <a:p>
            <a:r>
              <a:rPr lang="en-US" smtClean="0"/>
              <a:t>Click to edit Master title style</a:t>
            </a:r>
            <a:endParaRPr lang="en-US"/>
          </a:p>
        </p:txBody>
      </p:sp>
      <p:sp>
        <p:nvSpPr>
          <p:cNvPr id="7" name="Footer Placeholder 2"/>
          <p:cNvSpPr txBox="1">
            <a:spLocks/>
          </p:cNvSpPr>
          <p:nvPr userDrawn="1"/>
        </p:nvSpPr>
        <p:spPr>
          <a:xfrm>
            <a:off x="-25400" y="66361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latin typeface="Tahoma" pitchFamily="34" charset="0"/>
                <a:ea typeface="Tahoma" pitchFamily="34" charset="0"/>
                <a:cs typeface="Tahoma" pitchFamily="34" charset="0"/>
              </a:rPr>
              <a:t>             </a:t>
            </a:r>
            <a:r>
              <a:rPr lang="en-US" sz="800" dirty="0" smtClean="0">
                <a:solidFill>
                  <a:srgbClr val="898989"/>
                </a:solidFill>
                <a:latin typeface="Tahoma" pitchFamily="34" charset="0"/>
                <a:ea typeface="Tahoma" pitchFamily="34" charset="0"/>
                <a:cs typeface="Tahoma" pitchFamily="34" charset="0"/>
              </a:rPr>
              <a:t>© TalentKeepers</a:t>
            </a:r>
          </a:p>
          <a:p>
            <a:endParaRPr lang="en-US" dirty="0">
              <a:solidFill>
                <a:srgbClr val="898989"/>
              </a:solidFill>
            </a:endParaRPr>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5510760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able Only">
    <p:spTree>
      <p:nvGrpSpPr>
        <p:cNvPr id="1" name=""/>
        <p:cNvGrpSpPr/>
        <p:nvPr/>
      </p:nvGrpSpPr>
      <p:grpSpPr>
        <a:xfrm>
          <a:off x="0" y="0"/>
          <a:ext cx="0" cy="0"/>
          <a:chOff x="0" y="0"/>
          <a:chExt cx="0" cy="0"/>
        </a:xfrm>
      </p:grpSpPr>
      <p:sp>
        <p:nvSpPr>
          <p:cNvPr id="12" name="Rounded Rectangle 11"/>
          <p:cNvSpPr/>
          <p:nvPr/>
        </p:nvSpPr>
        <p:spPr>
          <a:xfrm>
            <a:off x="228600" y="228600"/>
            <a:ext cx="8695944" cy="671604"/>
          </a:xfrm>
          <a:prstGeom prst="roundRect">
            <a:avLst>
              <a:gd name="adj" fmla="val 7136"/>
            </a:avLst>
          </a:prstGeom>
          <a:gradFill>
            <a:gsLst>
              <a:gs pos="0">
                <a:srgbClr val="0B5395"/>
              </a:gs>
              <a:gs pos="90000">
                <a:srgbClr val="59AAF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28600" y="381000"/>
            <a:ext cx="8723376" cy="733609"/>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 name="Table Placeholder 4"/>
          <p:cNvSpPr>
            <a:spLocks noGrp="1"/>
          </p:cNvSpPr>
          <p:nvPr>
            <p:ph type="tbl" sz="quarter" idx="13"/>
          </p:nvPr>
        </p:nvSpPr>
        <p:spPr>
          <a:xfrm>
            <a:off x="228600" y="900204"/>
            <a:ext cx="8712200" cy="5500596"/>
          </a:xfrm>
        </p:spPr>
        <p:txBody>
          <a:bodyPr>
            <a:normAutofit/>
          </a:bodyPr>
          <a:lstStyle>
            <a:lvl1pPr>
              <a:defRPr sz="1800">
                <a:solidFill>
                  <a:schemeClr val="tx1"/>
                </a:solidFill>
                <a:latin typeface="Calibri" pitchFamily="34" charset="0"/>
              </a:defRPr>
            </a:lvl1pPr>
          </a:lstStyle>
          <a:p>
            <a:r>
              <a:rPr lang="en-US" smtClean="0"/>
              <a:t>Click icon to add table</a:t>
            </a:r>
            <a:endParaRPr lang="en-US"/>
          </a:p>
        </p:txBody>
      </p:sp>
      <p:sp>
        <p:nvSpPr>
          <p:cNvPr id="14" name="Footer Placeholder 2"/>
          <p:cNvSpPr txBox="1">
            <a:spLocks/>
          </p:cNvSpPr>
          <p:nvPr userDrawn="1"/>
        </p:nvSpPr>
        <p:spPr>
          <a:xfrm>
            <a:off x="-25400" y="66361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latin typeface="Tahoma" pitchFamily="34" charset="0"/>
                <a:ea typeface="Tahoma" pitchFamily="34" charset="0"/>
                <a:cs typeface="Tahoma" pitchFamily="34" charset="0"/>
              </a:rPr>
              <a:t>             </a:t>
            </a:r>
            <a:r>
              <a:rPr lang="en-US" sz="800" dirty="0" smtClean="0">
                <a:solidFill>
                  <a:srgbClr val="898989"/>
                </a:solidFill>
                <a:latin typeface="Tahoma" pitchFamily="34" charset="0"/>
                <a:ea typeface="Tahoma" pitchFamily="34" charset="0"/>
                <a:cs typeface="Tahoma" pitchFamily="34" charset="0"/>
              </a:rPr>
              <a:t>© TalentKeepers</a:t>
            </a:r>
          </a:p>
          <a:p>
            <a:endParaRPr lang="en-US" dirty="0">
              <a:solidFill>
                <a:srgbClr val="898989"/>
              </a:solidFill>
            </a:endParaRPr>
          </a:p>
        </p:txBody>
      </p:sp>
      <p:sp>
        <p:nvSpPr>
          <p:cNvPr id="2" name="Slide Number Placeholder 1"/>
          <p:cNvSpPr>
            <a:spLocks noGrp="1"/>
          </p:cNvSpPr>
          <p:nvPr>
            <p:ph type="sldNum" sz="quarter" idx="14"/>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08297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C55B6"/>
                </a:solidFill>
              </a:defRPr>
            </a:lvl1pPr>
          </a:lstStyle>
          <a:p>
            <a:r>
              <a:rPr lang="en-US" smtClean="0"/>
              <a:t>Click to edit Master title style</a:t>
            </a:r>
            <a:endParaRPr lang="en-US"/>
          </a:p>
        </p:txBody>
      </p:sp>
      <p:sp>
        <p:nvSpPr>
          <p:cNvPr id="7" name="Footer Placeholder 2"/>
          <p:cNvSpPr txBox="1">
            <a:spLocks/>
          </p:cNvSpPr>
          <p:nvPr userDrawn="1"/>
        </p:nvSpPr>
        <p:spPr>
          <a:xfrm>
            <a:off x="-25400" y="66361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latin typeface="Tahoma" pitchFamily="34" charset="0"/>
                <a:ea typeface="Tahoma" pitchFamily="34" charset="0"/>
                <a:cs typeface="Tahoma" pitchFamily="34" charset="0"/>
              </a:rPr>
              <a:t>             </a:t>
            </a:r>
            <a:r>
              <a:rPr lang="en-US" sz="800" dirty="0" smtClean="0">
                <a:solidFill>
                  <a:srgbClr val="898989"/>
                </a:solidFill>
                <a:latin typeface="Tahoma" pitchFamily="34" charset="0"/>
                <a:ea typeface="Tahoma" pitchFamily="34" charset="0"/>
                <a:cs typeface="Tahoma" pitchFamily="34" charset="0"/>
              </a:rPr>
              <a:t>© TalentKeepers</a:t>
            </a:r>
          </a:p>
          <a:p>
            <a:endParaRPr lang="en-US" dirty="0">
              <a:solidFill>
                <a:srgbClr val="898989"/>
              </a:solidFill>
            </a:endParaRPr>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688804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C55B6"/>
                </a:solidFill>
              </a:defRPr>
            </a:lvl1pPr>
          </a:lstStyle>
          <a:p>
            <a:r>
              <a:rPr lang="en-US" smtClean="0"/>
              <a:t>Click to edit Master title style</a:t>
            </a:r>
            <a:endParaRPr lang="en-US"/>
          </a:p>
        </p:txBody>
      </p:sp>
      <p:sp>
        <p:nvSpPr>
          <p:cNvPr id="7" name="Footer Placeholder 2"/>
          <p:cNvSpPr txBox="1">
            <a:spLocks/>
          </p:cNvSpPr>
          <p:nvPr userDrawn="1"/>
        </p:nvSpPr>
        <p:spPr>
          <a:xfrm>
            <a:off x="-25400" y="66361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latin typeface="Tahoma" pitchFamily="34" charset="0"/>
                <a:ea typeface="Tahoma" pitchFamily="34" charset="0"/>
                <a:cs typeface="Tahoma" pitchFamily="34" charset="0"/>
              </a:rPr>
              <a:t>             </a:t>
            </a:r>
            <a:r>
              <a:rPr lang="en-US" sz="800" dirty="0" smtClean="0">
                <a:solidFill>
                  <a:srgbClr val="898989"/>
                </a:solidFill>
                <a:latin typeface="Tahoma" pitchFamily="34" charset="0"/>
                <a:ea typeface="Tahoma" pitchFamily="34" charset="0"/>
                <a:cs typeface="Tahoma" pitchFamily="34" charset="0"/>
              </a:rPr>
              <a:t>© TalentKeepers</a:t>
            </a:r>
          </a:p>
          <a:p>
            <a:endParaRPr lang="en-US" dirty="0">
              <a:solidFill>
                <a:srgbClr val="898989"/>
              </a:solidFill>
            </a:endParaRPr>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7662574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C55B6"/>
                </a:solidFill>
              </a:defRPr>
            </a:lvl1pPr>
          </a:lstStyle>
          <a:p>
            <a:r>
              <a:rPr lang="en-US" smtClean="0"/>
              <a:t>Click to edit Master title style</a:t>
            </a:r>
            <a:endParaRPr lang="en-US"/>
          </a:p>
        </p:txBody>
      </p:sp>
      <p:sp>
        <p:nvSpPr>
          <p:cNvPr id="7" name="Footer Placeholder 2"/>
          <p:cNvSpPr txBox="1">
            <a:spLocks/>
          </p:cNvSpPr>
          <p:nvPr userDrawn="1"/>
        </p:nvSpPr>
        <p:spPr>
          <a:xfrm>
            <a:off x="-25400" y="66361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latin typeface="Tahoma" pitchFamily="34" charset="0"/>
                <a:ea typeface="Tahoma" pitchFamily="34" charset="0"/>
                <a:cs typeface="Tahoma" pitchFamily="34" charset="0"/>
              </a:rPr>
              <a:t>             </a:t>
            </a:r>
            <a:r>
              <a:rPr lang="en-US" sz="800" dirty="0" smtClean="0">
                <a:solidFill>
                  <a:srgbClr val="898989"/>
                </a:solidFill>
                <a:latin typeface="Tahoma" pitchFamily="34" charset="0"/>
                <a:ea typeface="Tahoma" pitchFamily="34" charset="0"/>
                <a:cs typeface="Tahoma" pitchFamily="34" charset="0"/>
              </a:rPr>
              <a:t>© TalentKeepers</a:t>
            </a:r>
          </a:p>
          <a:p>
            <a:endParaRPr lang="en-US" dirty="0">
              <a:solidFill>
                <a:srgbClr val="898989"/>
              </a:solidFill>
            </a:endParaRPr>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0028100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C55B6"/>
                </a:solidFill>
              </a:defRPr>
            </a:lvl1pPr>
          </a:lstStyle>
          <a:p>
            <a:r>
              <a:rPr lang="en-US" smtClean="0"/>
              <a:t>Click to edit Master title style</a:t>
            </a:r>
            <a:endParaRPr lang="en-US"/>
          </a:p>
        </p:txBody>
      </p:sp>
      <p:sp>
        <p:nvSpPr>
          <p:cNvPr id="7" name="Footer Placeholder 2"/>
          <p:cNvSpPr txBox="1">
            <a:spLocks/>
          </p:cNvSpPr>
          <p:nvPr userDrawn="1"/>
        </p:nvSpPr>
        <p:spPr>
          <a:xfrm>
            <a:off x="-25400" y="66361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latin typeface="Tahoma" pitchFamily="34" charset="0"/>
                <a:ea typeface="Tahoma" pitchFamily="34" charset="0"/>
                <a:cs typeface="Tahoma" pitchFamily="34" charset="0"/>
              </a:rPr>
              <a:t>             </a:t>
            </a:r>
            <a:r>
              <a:rPr lang="en-US" sz="800" dirty="0" smtClean="0">
                <a:solidFill>
                  <a:srgbClr val="898989"/>
                </a:solidFill>
                <a:latin typeface="Tahoma" pitchFamily="34" charset="0"/>
                <a:ea typeface="Tahoma" pitchFamily="34" charset="0"/>
                <a:cs typeface="Tahoma" pitchFamily="34" charset="0"/>
              </a:rPr>
              <a:t>© TalentKeepers</a:t>
            </a:r>
          </a:p>
          <a:p>
            <a:endParaRPr lang="en-US" dirty="0">
              <a:solidFill>
                <a:srgbClr val="898989"/>
              </a:solidFill>
            </a:endParaRPr>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4286909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C9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C99"/>
                </a:solidFill>
              </a:defRPr>
            </a:lvl1pPr>
            <a:lvl2pPr>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671742" y="4759333"/>
            <a:ext cx="306631" cy="25589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5313" y="5131087"/>
            <a:ext cx="367773" cy="338220"/>
          </a:xfrm>
          <a:prstGeom prst="rect">
            <a:avLst/>
          </a:prstGeom>
        </p:spPr>
      </p:pic>
      <p:pic>
        <p:nvPicPr>
          <p:cNvPr id="10" name="Picture 9">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42177" y="5588287"/>
            <a:ext cx="394043" cy="279113"/>
          </a:xfrm>
          <a:prstGeom prst="rect">
            <a:avLst/>
          </a:prstGeom>
        </p:spPr>
      </p:pic>
      <p:sp>
        <p:nvSpPr>
          <p:cNvPr id="11" name="Rectangle 15"/>
          <p:cNvSpPr/>
          <p:nvPr userDrawn="1"/>
        </p:nvSpPr>
        <p:spPr>
          <a:xfrm rot="5400000">
            <a:off x="6623050" y="1746250"/>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hlinkClick r:id="rId6"/>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701279" y="4759333"/>
            <a:ext cx="306631" cy="255896"/>
          </a:xfrm>
          <a:prstGeom prst="rect">
            <a:avLst/>
          </a:prstGeom>
        </p:spPr>
      </p:pic>
      <p:pic>
        <p:nvPicPr>
          <p:cNvPr id="13" name="Picture 12">
            <a:hlinkClick r:id="rId7"/>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4850" y="5131087"/>
            <a:ext cx="367773" cy="338220"/>
          </a:xfrm>
          <a:prstGeom prst="rect">
            <a:avLst/>
          </a:prstGeom>
        </p:spPr>
      </p:pic>
      <p:sp>
        <p:nvSpPr>
          <p:cNvPr id="4" name="Slide Number Placeholder 3"/>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0895926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Non Webinar Decks Only _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1" baseline="0">
                <a:solidFill>
                  <a:srgbClr val="005C99"/>
                </a:solidFill>
              </a:defRPr>
            </a:lvl1pPr>
          </a:lstStyle>
          <a:p>
            <a:r>
              <a:rPr lang="en-US" dirty="0" smtClean="0"/>
              <a:t>This layout for Non Webinar</a:t>
            </a:r>
            <a:endParaRPr lang="en-US" dirty="0"/>
          </a:p>
        </p:txBody>
      </p:sp>
      <p:grpSp>
        <p:nvGrpSpPr>
          <p:cNvPr id="8" name="Group 7"/>
          <p:cNvGrpSpPr/>
          <p:nvPr userDrawn="1"/>
        </p:nvGrpSpPr>
        <p:grpSpPr>
          <a:xfrm rot="5400000">
            <a:off x="4118907" y="1791256"/>
            <a:ext cx="865289" cy="9268198"/>
            <a:chOff x="8278711" y="-48864"/>
            <a:chExt cx="865289" cy="6983064"/>
          </a:xfrm>
        </p:grpSpPr>
        <p:sp>
          <p:nvSpPr>
            <p:cNvPr id="6"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5"/>
            <p:cNvSpPr/>
            <p:nvPr userDrawn="1"/>
          </p:nvSpPr>
          <p:spPr>
            <a:xfrm rot="5400000">
              <a:off x="6623042" y="1710085"/>
              <a:ext cx="4279899" cy="762001"/>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431491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ctrTitle"/>
          </p:nvPr>
        </p:nvSpPr>
        <p:spPr>
          <a:xfrm>
            <a:off x="685800" y="1066800"/>
            <a:ext cx="7772400" cy="1780108"/>
          </a:xfrm>
        </p:spPr>
        <p:txBody>
          <a:bodyPr anchor="b">
            <a:normAutofit/>
          </a:bodyPr>
          <a:lstStyle>
            <a:lvl1pPr>
              <a:defRPr sz="4400">
                <a:solidFill>
                  <a:srgbClr val="FFFFFF"/>
                </a:solidFill>
              </a:defRPr>
            </a:lvl1pPr>
          </a:lstStyle>
          <a:p>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Slide Number Placeholder 5"/>
          <p:cNvSpPr>
            <a:spLocks noGrp="1"/>
          </p:cNvSpPr>
          <p:nvPr>
            <p:ph type="sldNum" sz="quarter" idx="4"/>
          </p:nvPr>
        </p:nvSpPr>
        <p:spPr>
          <a:xfrm>
            <a:off x="8763000" y="6636112"/>
            <a:ext cx="1161826" cy="365125"/>
          </a:xfrm>
          <a:prstGeom prst="rect">
            <a:avLst/>
          </a:prstGeom>
        </p:spPr>
        <p:txBody>
          <a:bodyPr/>
          <a:lstStyle>
            <a:lvl1pPr>
              <a:defRPr sz="800">
                <a:solidFill>
                  <a:srgbClr val="898989"/>
                </a:solidFill>
              </a:defRPr>
            </a:lvl1pPr>
          </a:lstStyle>
          <a:p>
            <a:fld id="{687D7A59-36E2-48B9-B146-C1E59501F63F}" type="slidenum">
              <a:rPr lang="en-US" smtClean="0"/>
              <a:pPr/>
              <a:t>‹#›</a:t>
            </a:fld>
            <a:endParaRPr lang="en-US" dirty="0"/>
          </a:p>
        </p:txBody>
      </p:sp>
      <p:sp>
        <p:nvSpPr>
          <p:cNvPr id="17" name="Footer Placeholder 2"/>
          <p:cNvSpPr txBox="1">
            <a:spLocks/>
          </p:cNvSpPr>
          <p:nvPr userDrawn="1"/>
        </p:nvSpPr>
        <p:spPr>
          <a:xfrm>
            <a:off x="-838200" y="67123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solidFill>
                  <a:srgbClr val="898989"/>
                </a:solidFill>
                <a:ea typeface="Tahoma" pitchFamily="34" charset="0"/>
                <a:cs typeface="Tahoma" pitchFamily="34" charset="0"/>
              </a:rPr>
              <a:t>             </a:t>
            </a:r>
            <a:r>
              <a:rPr lang="en-US" sz="700" dirty="0" smtClean="0">
                <a:solidFill>
                  <a:srgbClr val="898989"/>
                </a:solidFill>
                <a:ea typeface="Tahoma" pitchFamily="34" charset="0"/>
                <a:cs typeface="Tahoma" pitchFamily="34" charset="0"/>
              </a:rPr>
              <a:t>©TalentKeepers®</a:t>
            </a:r>
          </a:p>
          <a:p>
            <a:pPr algn="ctr"/>
            <a:endParaRPr lang="en-US" sz="900" dirty="0">
              <a:solidFill>
                <a:srgbClr val="898989"/>
              </a:solidFill>
            </a:endParaRPr>
          </a:p>
        </p:txBody>
      </p:sp>
    </p:spTree>
    <p:extLst>
      <p:ext uri="{BB962C8B-B14F-4D97-AF65-F5344CB8AC3E}">
        <p14:creationId xmlns:p14="http://schemas.microsoft.com/office/powerpoint/2010/main" val="37950265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extende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599" cy="3581400"/>
          </a:xfrm>
        </p:spPr>
        <p:txBody>
          <a:bodyPr/>
          <a:lstStyle>
            <a:lvl1pPr marL="0" indent="0">
              <a:buNone/>
              <a:defRPr/>
            </a:lvl1pPr>
            <a:lvl2pPr marL="301943" indent="0">
              <a:buNone/>
              <a:defRPr/>
            </a:lvl2pPr>
            <a:lvl3pPr marL="627063" indent="0">
              <a:buNone/>
              <a:defRPr/>
            </a:lvl3pPr>
            <a:lvl4pPr marL="914400" indent="0">
              <a:buNone/>
              <a:defRPr/>
            </a:lvl4pPr>
            <a:lvl5pPr marL="123444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lgn="l">
              <a:defRPr>
                <a:solidFill>
                  <a:schemeClr val="bg1"/>
                </a:solidFill>
              </a:defRPr>
            </a:lvl1pPr>
          </a:lstStyle>
          <a:p>
            <a:r>
              <a:rPr lang="en-US" dirty="0" smtClean="0"/>
              <a:t>Click to edit Master title style</a:t>
            </a:r>
            <a:endParaRPr lang="en-US" dirty="0"/>
          </a:p>
        </p:txBody>
      </p:sp>
      <p:sp>
        <p:nvSpPr>
          <p:cNvPr id="4" name="Slide Number Placeholder 5"/>
          <p:cNvSpPr>
            <a:spLocks noGrp="1"/>
          </p:cNvSpPr>
          <p:nvPr>
            <p:ph type="sldNum" sz="quarter" idx="4"/>
          </p:nvPr>
        </p:nvSpPr>
        <p:spPr>
          <a:xfrm>
            <a:off x="8763000" y="6636112"/>
            <a:ext cx="1161826" cy="365125"/>
          </a:xfrm>
          <a:prstGeom prst="rect">
            <a:avLst/>
          </a:prstGeom>
        </p:spPr>
        <p:txBody>
          <a:bodyPr/>
          <a:lstStyle>
            <a:lvl1pPr>
              <a:defRPr sz="800">
                <a:solidFill>
                  <a:srgbClr val="898989"/>
                </a:solidFill>
              </a:defRPr>
            </a:lvl1pPr>
          </a:lstStyle>
          <a:p>
            <a:fld id="{687D7A59-36E2-48B9-B146-C1E59501F63F}" type="slidenum">
              <a:rPr lang="en-US" smtClean="0"/>
              <a:pPr/>
              <a:t>‹#›</a:t>
            </a:fld>
            <a:endParaRPr lang="en-US" dirty="0"/>
          </a:p>
        </p:txBody>
      </p:sp>
    </p:spTree>
    <p:extLst>
      <p:ext uri="{BB962C8B-B14F-4D97-AF65-F5344CB8AC3E}">
        <p14:creationId xmlns:p14="http://schemas.microsoft.com/office/powerpoint/2010/main" val="332357250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and Table (extended)">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a:xfrm>
            <a:off x="457200" y="2667000"/>
            <a:ext cx="8229600" cy="3581400"/>
          </a:xfrm>
        </p:spPr>
        <p:txBody>
          <a:bodyPr/>
          <a:lstStyle/>
          <a:p>
            <a:endParaRPr lang="en-US"/>
          </a:p>
        </p:txBody>
      </p:sp>
      <p:sp>
        <p:nvSpPr>
          <p:cNvPr id="7" name="Title 6"/>
          <p:cNvSpPr>
            <a:spLocks noGrp="1"/>
          </p:cNvSpPr>
          <p:nvPr>
            <p:ph type="title"/>
          </p:nvPr>
        </p:nvSpPr>
        <p:spPr/>
        <p:txBody>
          <a:bodyPr/>
          <a:lstStyle>
            <a:lvl1pPr algn="l">
              <a:defRPr>
                <a:solidFill>
                  <a:schemeClr val="bg1"/>
                </a:solidFill>
              </a:defRPr>
            </a:lvl1pPr>
          </a:lstStyle>
          <a:p>
            <a:r>
              <a:rPr lang="en-US" dirty="0" smtClean="0"/>
              <a:t>Click to edit Master title style</a:t>
            </a:r>
            <a:endParaRPr lang="en-US" dirty="0"/>
          </a:p>
        </p:txBody>
      </p:sp>
      <p:sp>
        <p:nvSpPr>
          <p:cNvPr id="4" name="Slide Number Placeholder 5"/>
          <p:cNvSpPr>
            <a:spLocks noGrp="1"/>
          </p:cNvSpPr>
          <p:nvPr>
            <p:ph type="sldNum" sz="quarter" idx="4"/>
          </p:nvPr>
        </p:nvSpPr>
        <p:spPr>
          <a:xfrm>
            <a:off x="8763000" y="6636112"/>
            <a:ext cx="1161826" cy="365125"/>
          </a:xfrm>
          <a:prstGeom prst="rect">
            <a:avLst/>
          </a:prstGeom>
        </p:spPr>
        <p:txBody>
          <a:bodyPr/>
          <a:lstStyle>
            <a:lvl1pPr>
              <a:defRPr sz="800">
                <a:solidFill>
                  <a:srgbClr val="898989"/>
                </a:solidFill>
              </a:defRPr>
            </a:lvl1pPr>
          </a:lstStyle>
          <a:p>
            <a:fld id="{687D7A59-36E2-48B9-B146-C1E59501F63F}" type="slidenum">
              <a:rPr lang="en-US" smtClean="0"/>
              <a:pPr/>
              <a:t>‹#›</a:t>
            </a:fld>
            <a:endParaRPr lang="en-US" dirty="0"/>
          </a:p>
        </p:txBody>
      </p:sp>
    </p:spTree>
    <p:extLst>
      <p:ext uri="{BB962C8B-B14F-4D97-AF65-F5344CB8AC3E}">
        <p14:creationId xmlns:p14="http://schemas.microsoft.com/office/powerpoint/2010/main" val="135877149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arge Pic &amp; Header">
    <p:spTree>
      <p:nvGrpSpPr>
        <p:cNvPr id="1" name=""/>
        <p:cNvGrpSpPr/>
        <p:nvPr/>
      </p:nvGrpSpPr>
      <p:grpSpPr>
        <a:xfrm>
          <a:off x="0" y="0"/>
          <a:ext cx="0" cy="0"/>
          <a:chOff x="0" y="0"/>
          <a:chExt cx="0" cy="0"/>
        </a:xfrm>
      </p:grpSpPr>
      <p:sp>
        <p:nvSpPr>
          <p:cNvPr id="12" name="Rounded Rectangle 11"/>
          <p:cNvSpPr/>
          <p:nvPr/>
        </p:nvSpPr>
        <p:spPr>
          <a:xfrm>
            <a:off x="228600" y="187246"/>
            <a:ext cx="8763000" cy="906145"/>
          </a:xfrm>
          <a:prstGeom prst="roundRect">
            <a:avLst>
              <a:gd name="adj" fmla="val 0"/>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userDrawn="1"/>
        </p:nvGrpSpPr>
        <p:grpSpPr bwMode="hidden">
          <a:xfrm>
            <a:off x="0" y="347975"/>
            <a:ext cx="9144000" cy="3157225"/>
            <a:chOff x="-3905251" y="4294188"/>
            <a:chExt cx="13027839" cy="7715036"/>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1165770" y="11082124"/>
              <a:ext cx="6039071"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userDrawn="1"/>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19" name="Text Placeholder 18"/>
          <p:cNvSpPr>
            <a:spLocks noGrp="1"/>
          </p:cNvSpPr>
          <p:nvPr>
            <p:ph type="body" sz="quarter" idx="13"/>
          </p:nvPr>
        </p:nvSpPr>
        <p:spPr>
          <a:xfrm>
            <a:off x="609600" y="640319"/>
            <a:ext cx="6629400" cy="523875"/>
          </a:xfrm>
        </p:spPr>
        <p:txBody>
          <a:bodyPr>
            <a:noAutofit/>
          </a:bodyPr>
          <a:lstStyle>
            <a:lvl1pPr marL="0" indent="0">
              <a:buNone/>
              <a:defRPr sz="3200" b="1">
                <a:solidFill>
                  <a:srgbClr val="0C5598"/>
                </a:solidFill>
              </a:defRPr>
            </a:lvl1pPr>
          </a:lstStyle>
          <a:p>
            <a:pPr lvl="0"/>
            <a:r>
              <a:rPr lang="en-US" dirty="0" smtClean="0"/>
              <a:t>Click to edit Master text styles</a:t>
            </a:r>
          </a:p>
        </p:txBody>
      </p:sp>
      <p:sp>
        <p:nvSpPr>
          <p:cNvPr id="16" name="Content Placeholder 2"/>
          <p:cNvSpPr>
            <a:spLocks noGrp="1"/>
          </p:cNvSpPr>
          <p:nvPr>
            <p:ph idx="1"/>
          </p:nvPr>
        </p:nvSpPr>
        <p:spPr>
          <a:xfrm>
            <a:off x="304800" y="1295400"/>
            <a:ext cx="8610600" cy="4953000"/>
          </a:xfrm>
        </p:spPr>
        <p:txBody>
          <a:bodyPr/>
          <a:lstStyle>
            <a:lvl1pPr marL="0" indent="0">
              <a:buNone/>
              <a:defRPr/>
            </a:lvl1pPr>
            <a:lvl2pPr marL="301943" indent="0">
              <a:buNone/>
              <a:defRPr/>
            </a:lvl2pPr>
            <a:lvl3pPr marL="627063" indent="0">
              <a:buNone/>
              <a:defRPr/>
            </a:lvl3pPr>
            <a:lvl4pPr marL="914400" indent="0">
              <a:buNone/>
              <a:defRPr/>
            </a:lvl4pPr>
            <a:lvl5pPr marL="123444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5"/>
          <p:cNvSpPr>
            <a:spLocks noGrp="1"/>
          </p:cNvSpPr>
          <p:nvPr>
            <p:ph type="sldNum" sz="quarter" idx="4"/>
          </p:nvPr>
        </p:nvSpPr>
        <p:spPr>
          <a:xfrm>
            <a:off x="8763000" y="6636112"/>
            <a:ext cx="1161826" cy="365125"/>
          </a:xfrm>
          <a:prstGeom prst="rect">
            <a:avLst/>
          </a:prstGeom>
        </p:spPr>
        <p:txBody>
          <a:bodyPr/>
          <a:lstStyle>
            <a:lvl1pPr>
              <a:defRPr sz="800">
                <a:solidFill>
                  <a:srgbClr val="898989"/>
                </a:solidFill>
              </a:defRPr>
            </a:lvl1pPr>
          </a:lstStyle>
          <a:p>
            <a:fld id="{687D7A59-36E2-48B9-B146-C1E59501F63F}" type="slidenum">
              <a:rPr lang="en-US" smtClean="0"/>
              <a:pPr/>
              <a:t>‹#›</a:t>
            </a:fld>
            <a:endParaRPr lang="en-US" dirty="0"/>
          </a:p>
        </p:txBody>
      </p:sp>
      <p:sp>
        <p:nvSpPr>
          <p:cNvPr id="14" name="Footer Placeholder 2"/>
          <p:cNvSpPr txBox="1">
            <a:spLocks/>
          </p:cNvSpPr>
          <p:nvPr userDrawn="1"/>
        </p:nvSpPr>
        <p:spPr>
          <a:xfrm>
            <a:off x="-838200" y="67123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solidFill>
                  <a:srgbClr val="898989"/>
                </a:solidFill>
                <a:ea typeface="Tahoma" pitchFamily="34" charset="0"/>
                <a:cs typeface="Tahoma" pitchFamily="34" charset="0"/>
              </a:rPr>
              <a:t>             </a:t>
            </a:r>
            <a:r>
              <a:rPr lang="en-US" sz="700" dirty="0" smtClean="0">
                <a:solidFill>
                  <a:srgbClr val="898989"/>
                </a:solidFill>
                <a:ea typeface="Tahoma" pitchFamily="34" charset="0"/>
                <a:cs typeface="Tahoma" pitchFamily="34" charset="0"/>
              </a:rPr>
              <a:t>©TalentKeepers®</a:t>
            </a:r>
          </a:p>
          <a:p>
            <a:pPr algn="ctr"/>
            <a:endParaRPr lang="en-US" sz="900" dirty="0">
              <a:solidFill>
                <a:srgbClr val="898989"/>
              </a:solidFill>
            </a:endParaRPr>
          </a:p>
        </p:txBody>
      </p:sp>
    </p:spTree>
    <p:extLst>
      <p:ext uri="{BB962C8B-B14F-4D97-AF65-F5344CB8AC3E}">
        <p14:creationId xmlns:p14="http://schemas.microsoft.com/office/powerpoint/2010/main" val="181909782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Large Table &amp; Header">
    <p:spTree>
      <p:nvGrpSpPr>
        <p:cNvPr id="1" name=""/>
        <p:cNvGrpSpPr/>
        <p:nvPr/>
      </p:nvGrpSpPr>
      <p:grpSpPr>
        <a:xfrm>
          <a:off x="0" y="0"/>
          <a:ext cx="0" cy="0"/>
          <a:chOff x="0" y="0"/>
          <a:chExt cx="0" cy="0"/>
        </a:xfrm>
      </p:grpSpPr>
      <p:sp>
        <p:nvSpPr>
          <p:cNvPr id="17" name="Table Placeholder 16"/>
          <p:cNvSpPr>
            <a:spLocks noGrp="1"/>
          </p:cNvSpPr>
          <p:nvPr>
            <p:ph type="tbl" sz="quarter" idx="15"/>
          </p:nvPr>
        </p:nvSpPr>
        <p:spPr>
          <a:xfrm>
            <a:off x="304800" y="1295400"/>
            <a:ext cx="8610600" cy="4953000"/>
          </a:xfrm>
        </p:spPr>
        <p:txBody>
          <a:bodyPr/>
          <a:lstStyle/>
          <a:p>
            <a:endParaRPr lang="en-US"/>
          </a:p>
        </p:txBody>
      </p:sp>
      <p:sp>
        <p:nvSpPr>
          <p:cNvPr id="12" name="Rounded Rectangle 11"/>
          <p:cNvSpPr/>
          <p:nvPr/>
        </p:nvSpPr>
        <p:spPr>
          <a:xfrm>
            <a:off x="228600" y="187246"/>
            <a:ext cx="8763000" cy="906145"/>
          </a:xfrm>
          <a:prstGeom prst="roundRect">
            <a:avLst>
              <a:gd name="adj" fmla="val 0"/>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userDrawn="1"/>
        </p:nvGrpSpPr>
        <p:grpSpPr bwMode="hidden">
          <a:xfrm>
            <a:off x="0" y="347975"/>
            <a:ext cx="9144000" cy="3157225"/>
            <a:chOff x="-3905251" y="4294188"/>
            <a:chExt cx="13027839" cy="7715036"/>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1165770" y="11082124"/>
              <a:ext cx="6039071"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userDrawn="1"/>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19" name="Text Placeholder 18"/>
          <p:cNvSpPr>
            <a:spLocks noGrp="1"/>
          </p:cNvSpPr>
          <p:nvPr>
            <p:ph type="body" sz="quarter" idx="13"/>
          </p:nvPr>
        </p:nvSpPr>
        <p:spPr>
          <a:xfrm>
            <a:off x="244556" y="641366"/>
            <a:ext cx="6629400" cy="523875"/>
          </a:xfrm>
        </p:spPr>
        <p:txBody>
          <a:bodyPr>
            <a:noAutofit/>
          </a:bodyPr>
          <a:lstStyle>
            <a:lvl1pPr marL="0" indent="0">
              <a:buNone/>
              <a:defRPr sz="2800" b="1">
                <a:solidFill>
                  <a:srgbClr val="0C5598"/>
                </a:solidFill>
              </a:defRPr>
            </a:lvl1pPr>
          </a:lstStyle>
          <a:p>
            <a:pPr lvl="0"/>
            <a:r>
              <a:rPr lang="en-US" dirty="0" smtClean="0"/>
              <a:t>Click to edit Master text styles</a:t>
            </a:r>
          </a:p>
        </p:txBody>
      </p:sp>
      <p:sp>
        <p:nvSpPr>
          <p:cNvPr id="15" name="Slide Number Placeholder 5"/>
          <p:cNvSpPr>
            <a:spLocks noGrp="1"/>
          </p:cNvSpPr>
          <p:nvPr>
            <p:ph type="sldNum" sz="quarter" idx="4"/>
          </p:nvPr>
        </p:nvSpPr>
        <p:spPr>
          <a:xfrm>
            <a:off x="8763000" y="6636112"/>
            <a:ext cx="1161826" cy="365125"/>
          </a:xfrm>
          <a:prstGeom prst="rect">
            <a:avLst/>
          </a:prstGeom>
        </p:spPr>
        <p:txBody>
          <a:bodyPr/>
          <a:lstStyle>
            <a:lvl1pPr>
              <a:defRPr sz="800">
                <a:solidFill>
                  <a:srgbClr val="898989"/>
                </a:solidFill>
              </a:defRPr>
            </a:lvl1pPr>
          </a:lstStyle>
          <a:p>
            <a:fld id="{687D7A59-36E2-48B9-B146-C1E59501F63F}" type="slidenum">
              <a:rPr lang="en-US" smtClean="0"/>
              <a:pPr/>
              <a:t>‹#›</a:t>
            </a:fld>
            <a:endParaRPr lang="en-US" dirty="0"/>
          </a:p>
        </p:txBody>
      </p:sp>
      <p:sp>
        <p:nvSpPr>
          <p:cNvPr id="14" name="Footer Placeholder 2"/>
          <p:cNvSpPr txBox="1">
            <a:spLocks/>
          </p:cNvSpPr>
          <p:nvPr userDrawn="1"/>
        </p:nvSpPr>
        <p:spPr>
          <a:xfrm>
            <a:off x="-838200" y="67123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solidFill>
                  <a:srgbClr val="898989"/>
                </a:solidFill>
                <a:ea typeface="Tahoma" pitchFamily="34" charset="0"/>
                <a:cs typeface="Tahoma" pitchFamily="34" charset="0"/>
              </a:rPr>
              <a:t>             </a:t>
            </a:r>
            <a:r>
              <a:rPr lang="en-US" sz="700" dirty="0" smtClean="0">
                <a:solidFill>
                  <a:srgbClr val="898989"/>
                </a:solidFill>
                <a:ea typeface="Tahoma" pitchFamily="34" charset="0"/>
                <a:cs typeface="Tahoma" pitchFamily="34" charset="0"/>
              </a:rPr>
              <a:t>©TalentKeepers®</a:t>
            </a:r>
          </a:p>
          <a:p>
            <a:pPr algn="ctr"/>
            <a:endParaRPr lang="en-US" sz="900" dirty="0">
              <a:solidFill>
                <a:srgbClr val="898989"/>
              </a:solidFill>
            </a:endParaRPr>
          </a:p>
        </p:txBody>
      </p:sp>
    </p:spTree>
    <p:extLst>
      <p:ext uri="{BB962C8B-B14F-4D97-AF65-F5344CB8AC3E}">
        <p14:creationId xmlns:p14="http://schemas.microsoft.com/office/powerpoint/2010/main" val="212331502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long graph, long text">
    <p:spTree>
      <p:nvGrpSpPr>
        <p:cNvPr id="1" name=""/>
        <p:cNvGrpSpPr/>
        <p:nvPr/>
      </p:nvGrpSpPr>
      <p:grpSpPr>
        <a:xfrm>
          <a:off x="0" y="0"/>
          <a:ext cx="0" cy="0"/>
          <a:chOff x="0" y="0"/>
          <a:chExt cx="0" cy="0"/>
        </a:xfrm>
      </p:grpSpPr>
      <p:sp>
        <p:nvSpPr>
          <p:cNvPr id="18" name="Table Placeholder 17"/>
          <p:cNvSpPr>
            <a:spLocks noGrp="1"/>
          </p:cNvSpPr>
          <p:nvPr>
            <p:ph type="tbl" sz="quarter" idx="16"/>
          </p:nvPr>
        </p:nvSpPr>
        <p:spPr>
          <a:xfrm>
            <a:off x="304800" y="4114800"/>
            <a:ext cx="8610600" cy="2438400"/>
          </a:xfrm>
        </p:spPr>
        <p:txBody>
          <a:bodyPr/>
          <a:lstStyle/>
          <a:p>
            <a:endParaRPr lang="en-US"/>
          </a:p>
        </p:txBody>
      </p:sp>
      <p:sp>
        <p:nvSpPr>
          <p:cNvPr id="13" name="Chart Placeholder 12"/>
          <p:cNvSpPr>
            <a:spLocks noGrp="1"/>
          </p:cNvSpPr>
          <p:nvPr>
            <p:ph type="chart" sz="quarter" idx="15"/>
          </p:nvPr>
        </p:nvSpPr>
        <p:spPr>
          <a:xfrm>
            <a:off x="304800" y="1093391"/>
            <a:ext cx="8458200" cy="3021409"/>
          </a:xfrm>
        </p:spPr>
        <p:txBody>
          <a:bodyPr/>
          <a:lstStyle/>
          <a:p>
            <a:endParaRPr lang="en-US" dirty="0"/>
          </a:p>
        </p:txBody>
      </p:sp>
      <p:sp>
        <p:nvSpPr>
          <p:cNvPr id="12" name="Rounded Rectangle 11"/>
          <p:cNvSpPr/>
          <p:nvPr/>
        </p:nvSpPr>
        <p:spPr>
          <a:xfrm>
            <a:off x="228600" y="187246"/>
            <a:ext cx="8763000" cy="906145"/>
          </a:xfrm>
          <a:prstGeom prst="roundRect">
            <a:avLst>
              <a:gd name="adj" fmla="val 0"/>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userDrawn="1"/>
        </p:nvGrpSpPr>
        <p:grpSpPr bwMode="hidden">
          <a:xfrm>
            <a:off x="0" y="347975"/>
            <a:ext cx="9144000" cy="3157225"/>
            <a:chOff x="-3905251" y="4294188"/>
            <a:chExt cx="13027839" cy="7715036"/>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1165770" y="11082124"/>
              <a:ext cx="6039071"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userDrawn="1"/>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19" name="Text Placeholder 18"/>
          <p:cNvSpPr>
            <a:spLocks noGrp="1"/>
          </p:cNvSpPr>
          <p:nvPr>
            <p:ph type="body" sz="quarter" idx="13"/>
          </p:nvPr>
        </p:nvSpPr>
        <p:spPr>
          <a:xfrm>
            <a:off x="228600" y="609600"/>
            <a:ext cx="6629400" cy="523875"/>
          </a:xfrm>
        </p:spPr>
        <p:txBody>
          <a:bodyPr>
            <a:noAutofit/>
          </a:bodyPr>
          <a:lstStyle>
            <a:lvl1pPr marL="0" indent="0">
              <a:buNone/>
              <a:defRPr sz="3200" b="1">
                <a:solidFill>
                  <a:srgbClr val="0C5598"/>
                </a:solidFill>
              </a:defRPr>
            </a:lvl1pPr>
          </a:lstStyle>
          <a:p>
            <a:pPr lvl="0"/>
            <a:r>
              <a:rPr lang="en-US" dirty="0" smtClean="0"/>
              <a:t>Click to edit Master text styles</a:t>
            </a:r>
          </a:p>
        </p:txBody>
      </p:sp>
      <p:sp>
        <p:nvSpPr>
          <p:cNvPr id="16" name="Slide Number Placeholder 5"/>
          <p:cNvSpPr>
            <a:spLocks noGrp="1"/>
          </p:cNvSpPr>
          <p:nvPr>
            <p:ph type="sldNum" sz="quarter" idx="4"/>
          </p:nvPr>
        </p:nvSpPr>
        <p:spPr>
          <a:xfrm>
            <a:off x="8763000" y="6636112"/>
            <a:ext cx="1161826" cy="365125"/>
          </a:xfrm>
          <a:prstGeom prst="rect">
            <a:avLst/>
          </a:prstGeom>
        </p:spPr>
        <p:txBody>
          <a:bodyPr/>
          <a:lstStyle>
            <a:lvl1pPr>
              <a:defRPr sz="800">
                <a:solidFill>
                  <a:srgbClr val="898989"/>
                </a:solidFill>
              </a:defRPr>
            </a:lvl1pPr>
          </a:lstStyle>
          <a:p>
            <a:fld id="{687D7A59-36E2-48B9-B146-C1E59501F63F}" type="slidenum">
              <a:rPr lang="en-US" smtClean="0"/>
              <a:pPr/>
              <a:t>‹#›</a:t>
            </a:fld>
            <a:endParaRPr lang="en-US" dirty="0"/>
          </a:p>
        </p:txBody>
      </p:sp>
      <p:sp>
        <p:nvSpPr>
          <p:cNvPr id="14" name="Footer Placeholder 2"/>
          <p:cNvSpPr txBox="1">
            <a:spLocks/>
          </p:cNvSpPr>
          <p:nvPr userDrawn="1"/>
        </p:nvSpPr>
        <p:spPr>
          <a:xfrm>
            <a:off x="-838200" y="67123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solidFill>
                  <a:srgbClr val="898989"/>
                </a:solidFill>
                <a:ea typeface="Tahoma" pitchFamily="34" charset="0"/>
                <a:cs typeface="Tahoma" pitchFamily="34" charset="0"/>
              </a:rPr>
              <a:t>             </a:t>
            </a:r>
            <a:r>
              <a:rPr lang="en-US" sz="700" dirty="0" smtClean="0">
                <a:solidFill>
                  <a:srgbClr val="898989"/>
                </a:solidFill>
                <a:ea typeface="Tahoma" pitchFamily="34" charset="0"/>
                <a:cs typeface="Tahoma" pitchFamily="34" charset="0"/>
              </a:rPr>
              <a:t>©TalentKeepers®</a:t>
            </a:r>
          </a:p>
          <a:p>
            <a:pPr algn="ctr"/>
            <a:endParaRPr lang="en-US" sz="900" dirty="0">
              <a:solidFill>
                <a:srgbClr val="898989"/>
              </a:solidFill>
            </a:endParaRPr>
          </a:p>
        </p:txBody>
      </p:sp>
    </p:spTree>
    <p:extLst>
      <p:ext uri="{BB962C8B-B14F-4D97-AF65-F5344CB8AC3E}">
        <p14:creationId xmlns:p14="http://schemas.microsoft.com/office/powerpoint/2010/main" val="211421622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ENPS Data Slide">
    <p:spTree>
      <p:nvGrpSpPr>
        <p:cNvPr id="1" name=""/>
        <p:cNvGrpSpPr/>
        <p:nvPr/>
      </p:nvGrpSpPr>
      <p:grpSpPr>
        <a:xfrm>
          <a:off x="0" y="0"/>
          <a:ext cx="0" cy="0"/>
          <a:chOff x="0" y="0"/>
          <a:chExt cx="0" cy="0"/>
        </a:xfrm>
      </p:grpSpPr>
      <p:sp>
        <p:nvSpPr>
          <p:cNvPr id="12" name="Rounded Rectangle 11"/>
          <p:cNvSpPr/>
          <p:nvPr/>
        </p:nvSpPr>
        <p:spPr>
          <a:xfrm>
            <a:off x="228600" y="187246"/>
            <a:ext cx="8763000" cy="906145"/>
          </a:xfrm>
          <a:prstGeom prst="roundRect">
            <a:avLst>
              <a:gd name="adj" fmla="val 0"/>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userDrawn="1"/>
        </p:nvGrpSpPr>
        <p:grpSpPr bwMode="hidden">
          <a:xfrm>
            <a:off x="0" y="347975"/>
            <a:ext cx="9144000" cy="3157225"/>
            <a:chOff x="-3905251" y="4294188"/>
            <a:chExt cx="13027839" cy="7715036"/>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1165770" y="11082124"/>
              <a:ext cx="6039071"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userDrawn="1"/>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19" name="Text Placeholder 18"/>
          <p:cNvSpPr>
            <a:spLocks noGrp="1"/>
          </p:cNvSpPr>
          <p:nvPr>
            <p:ph type="body" sz="quarter" idx="13"/>
          </p:nvPr>
        </p:nvSpPr>
        <p:spPr>
          <a:xfrm>
            <a:off x="251526" y="646840"/>
            <a:ext cx="7396125" cy="523875"/>
          </a:xfrm>
        </p:spPr>
        <p:txBody>
          <a:bodyPr>
            <a:noAutofit/>
          </a:bodyPr>
          <a:lstStyle>
            <a:lvl1pPr marL="0" indent="0">
              <a:buNone/>
              <a:defRPr sz="2800" b="1">
                <a:solidFill>
                  <a:srgbClr val="0C5598"/>
                </a:solidFill>
              </a:defRPr>
            </a:lvl1pPr>
          </a:lstStyle>
          <a:p>
            <a:pPr lvl="0"/>
            <a:r>
              <a:rPr lang="en-US" dirty="0" smtClean="0"/>
              <a:t>Click to edit Master text styles</a:t>
            </a:r>
          </a:p>
        </p:txBody>
      </p:sp>
      <p:sp>
        <p:nvSpPr>
          <p:cNvPr id="16" name="Slide Number Placeholder 5"/>
          <p:cNvSpPr>
            <a:spLocks noGrp="1"/>
          </p:cNvSpPr>
          <p:nvPr>
            <p:ph type="sldNum" sz="quarter" idx="4"/>
          </p:nvPr>
        </p:nvSpPr>
        <p:spPr>
          <a:xfrm>
            <a:off x="8763000" y="6636112"/>
            <a:ext cx="1161826" cy="365125"/>
          </a:xfrm>
          <a:prstGeom prst="rect">
            <a:avLst/>
          </a:prstGeom>
        </p:spPr>
        <p:txBody>
          <a:bodyPr/>
          <a:lstStyle>
            <a:lvl1pPr>
              <a:defRPr sz="800">
                <a:solidFill>
                  <a:srgbClr val="898989"/>
                </a:solidFill>
              </a:defRPr>
            </a:lvl1pPr>
          </a:lstStyle>
          <a:p>
            <a:fld id="{687D7A59-36E2-48B9-B146-C1E59501F63F}" type="slidenum">
              <a:rPr lang="en-US" smtClean="0"/>
              <a:pPr/>
              <a:t>‹#›</a:t>
            </a:fld>
            <a:endParaRPr lang="en-US" dirty="0"/>
          </a:p>
        </p:txBody>
      </p:sp>
      <p:sp>
        <p:nvSpPr>
          <p:cNvPr id="13" name="Footer Placeholder 2"/>
          <p:cNvSpPr txBox="1">
            <a:spLocks/>
          </p:cNvSpPr>
          <p:nvPr userDrawn="1"/>
        </p:nvSpPr>
        <p:spPr>
          <a:xfrm>
            <a:off x="-838200" y="67123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solidFill>
                  <a:srgbClr val="898989"/>
                </a:solidFill>
                <a:ea typeface="Tahoma" pitchFamily="34" charset="0"/>
                <a:cs typeface="Tahoma" pitchFamily="34" charset="0"/>
              </a:rPr>
              <a:t>             </a:t>
            </a:r>
            <a:r>
              <a:rPr lang="en-US" sz="700" dirty="0" smtClean="0">
                <a:solidFill>
                  <a:srgbClr val="898989"/>
                </a:solidFill>
                <a:ea typeface="Tahoma" pitchFamily="34" charset="0"/>
                <a:cs typeface="Tahoma" pitchFamily="34" charset="0"/>
              </a:rPr>
              <a:t>©TalentKeepers®</a:t>
            </a:r>
          </a:p>
          <a:p>
            <a:pPr algn="ctr"/>
            <a:endParaRPr lang="en-US" sz="900" dirty="0">
              <a:solidFill>
                <a:srgbClr val="898989"/>
              </a:solidFill>
            </a:endParaRPr>
          </a:p>
        </p:txBody>
      </p:sp>
      <p:sp>
        <p:nvSpPr>
          <p:cNvPr id="14" name="Text Placeholder 12"/>
          <p:cNvSpPr>
            <a:spLocks noGrp="1"/>
          </p:cNvSpPr>
          <p:nvPr>
            <p:ph type="body" sz="quarter" idx="15"/>
          </p:nvPr>
        </p:nvSpPr>
        <p:spPr>
          <a:xfrm>
            <a:off x="228600" y="1143000"/>
            <a:ext cx="6477000" cy="457200"/>
          </a:xfrm>
        </p:spPr>
        <p:txBody>
          <a:bodyPr>
            <a:noAutofit/>
          </a:bodyPr>
          <a:lstStyle>
            <a:lvl1pPr marL="0" indent="0">
              <a:buNone/>
              <a:defRPr sz="2800"/>
            </a:lvl1pPr>
          </a:lstStyle>
          <a:p>
            <a:pPr lvl="0"/>
            <a:r>
              <a:rPr lang="en-US" dirty="0" smtClean="0"/>
              <a:t>Click to edit Master text styles</a:t>
            </a:r>
          </a:p>
        </p:txBody>
      </p:sp>
      <p:sp>
        <p:nvSpPr>
          <p:cNvPr id="17" name="Table Placeholder 16"/>
          <p:cNvSpPr>
            <a:spLocks noGrp="1"/>
          </p:cNvSpPr>
          <p:nvPr>
            <p:ph type="tbl" sz="quarter" idx="16"/>
          </p:nvPr>
        </p:nvSpPr>
        <p:spPr>
          <a:xfrm>
            <a:off x="304800" y="1676400"/>
            <a:ext cx="8534400" cy="4876800"/>
          </a:xfrm>
        </p:spPr>
        <p:txBody>
          <a:bodyPr/>
          <a:lstStyle/>
          <a:p>
            <a:endParaRPr lang="en-US"/>
          </a:p>
        </p:txBody>
      </p:sp>
    </p:spTree>
    <p:extLst>
      <p:ext uri="{BB962C8B-B14F-4D97-AF65-F5344CB8AC3E}">
        <p14:creationId xmlns:p14="http://schemas.microsoft.com/office/powerpoint/2010/main" val="414936065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2" name="Rounded Rectangle 11"/>
          <p:cNvSpPr/>
          <p:nvPr/>
        </p:nvSpPr>
        <p:spPr>
          <a:xfrm>
            <a:off x="228600" y="187246"/>
            <a:ext cx="8763000" cy="906145"/>
          </a:xfrm>
          <a:prstGeom prst="roundRect">
            <a:avLst>
              <a:gd name="adj" fmla="val 0"/>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userDrawn="1"/>
        </p:nvGrpSpPr>
        <p:grpSpPr bwMode="hidden">
          <a:xfrm>
            <a:off x="0" y="347975"/>
            <a:ext cx="9144000" cy="3157225"/>
            <a:chOff x="-3905251" y="4294188"/>
            <a:chExt cx="13027839" cy="7715036"/>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1165770" y="11082124"/>
              <a:ext cx="6039071"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userDrawn="1"/>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19" name="Text Placeholder 18"/>
          <p:cNvSpPr>
            <a:spLocks noGrp="1"/>
          </p:cNvSpPr>
          <p:nvPr>
            <p:ph type="body" sz="quarter" idx="13"/>
          </p:nvPr>
        </p:nvSpPr>
        <p:spPr>
          <a:xfrm>
            <a:off x="251526" y="646840"/>
            <a:ext cx="7396125" cy="523875"/>
          </a:xfrm>
        </p:spPr>
        <p:txBody>
          <a:bodyPr>
            <a:noAutofit/>
          </a:bodyPr>
          <a:lstStyle>
            <a:lvl1pPr marL="0" indent="0">
              <a:buNone/>
              <a:defRPr sz="2800" b="1">
                <a:solidFill>
                  <a:srgbClr val="0C5598"/>
                </a:solidFill>
              </a:defRPr>
            </a:lvl1pPr>
          </a:lstStyle>
          <a:p>
            <a:pPr lvl="0"/>
            <a:r>
              <a:rPr lang="en-US" dirty="0" smtClean="0"/>
              <a:t>Click to edit Master text styles</a:t>
            </a:r>
          </a:p>
        </p:txBody>
      </p:sp>
      <p:sp>
        <p:nvSpPr>
          <p:cNvPr id="15" name="Content Placeholder 14"/>
          <p:cNvSpPr>
            <a:spLocks noGrp="1"/>
          </p:cNvSpPr>
          <p:nvPr>
            <p:ph sz="quarter" idx="14"/>
          </p:nvPr>
        </p:nvSpPr>
        <p:spPr>
          <a:xfrm>
            <a:off x="228600" y="1600200"/>
            <a:ext cx="8686800" cy="49651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Slide Number Placeholder 5"/>
          <p:cNvSpPr>
            <a:spLocks noGrp="1"/>
          </p:cNvSpPr>
          <p:nvPr>
            <p:ph type="sldNum" sz="quarter" idx="4"/>
          </p:nvPr>
        </p:nvSpPr>
        <p:spPr>
          <a:xfrm>
            <a:off x="8763000" y="6636112"/>
            <a:ext cx="1161826" cy="365125"/>
          </a:xfrm>
          <a:prstGeom prst="rect">
            <a:avLst/>
          </a:prstGeom>
        </p:spPr>
        <p:txBody>
          <a:bodyPr/>
          <a:lstStyle>
            <a:lvl1pPr>
              <a:defRPr sz="800">
                <a:solidFill>
                  <a:srgbClr val="898989"/>
                </a:solidFill>
              </a:defRPr>
            </a:lvl1pPr>
          </a:lstStyle>
          <a:p>
            <a:fld id="{687D7A59-36E2-48B9-B146-C1E59501F63F}" type="slidenum">
              <a:rPr lang="en-US" smtClean="0"/>
              <a:pPr/>
              <a:t>‹#›</a:t>
            </a:fld>
            <a:endParaRPr lang="en-US" dirty="0"/>
          </a:p>
        </p:txBody>
      </p:sp>
      <p:sp>
        <p:nvSpPr>
          <p:cNvPr id="13" name="Footer Placeholder 2"/>
          <p:cNvSpPr txBox="1">
            <a:spLocks/>
          </p:cNvSpPr>
          <p:nvPr userDrawn="1"/>
        </p:nvSpPr>
        <p:spPr>
          <a:xfrm>
            <a:off x="-838200" y="67123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solidFill>
                  <a:srgbClr val="898989"/>
                </a:solidFill>
                <a:ea typeface="Tahoma" pitchFamily="34" charset="0"/>
                <a:cs typeface="Tahoma" pitchFamily="34" charset="0"/>
              </a:rPr>
              <a:t>             </a:t>
            </a:r>
            <a:r>
              <a:rPr lang="en-US" sz="700" dirty="0" smtClean="0">
                <a:solidFill>
                  <a:srgbClr val="898989"/>
                </a:solidFill>
                <a:ea typeface="Tahoma" pitchFamily="34" charset="0"/>
                <a:cs typeface="Tahoma" pitchFamily="34" charset="0"/>
              </a:rPr>
              <a:t>©TalentKeepers®</a:t>
            </a:r>
          </a:p>
          <a:p>
            <a:pPr algn="ctr"/>
            <a:endParaRPr lang="en-US" sz="900" dirty="0">
              <a:solidFill>
                <a:srgbClr val="898989"/>
              </a:solidFill>
            </a:endParaRPr>
          </a:p>
        </p:txBody>
      </p:sp>
    </p:spTree>
    <p:extLst>
      <p:ext uri="{BB962C8B-B14F-4D97-AF65-F5344CB8AC3E}">
        <p14:creationId xmlns:p14="http://schemas.microsoft.com/office/powerpoint/2010/main" val="340594787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lack Backgroun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8229600" cy="1252728"/>
          </a:xfrm>
        </p:spPr>
        <p:txBody>
          <a:bodyPr>
            <a:normAutofit/>
          </a:bodyPr>
          <a:lstStyle>
            <a:lvl1pPr algn="l">
              <a:defRPr sz="2800"/>
            </a:lvl1pPr>
          </a:lstStyle>
          <a:p>
            <a:r>
              <a:rPr lang="en-US" dirty="0" smtClean="0"/>
              <a:t>Click to edit Master title style</a:t>
            </a:r>
            <a:endParaRPr lang="en-US" dirty="0"/>
          </a:p>
        </p:txBody>
      </p:sp>
      <p:sp>
        <p:nvSpPr>
          <p:cNvPr id="4" name="Slide Number Placeholder 5"/>
          <p:cNvSpPr>
            <a:spLocks noGrp="1"/>
          </p:cNvSpPr>
          <p:nvPr>
            <p:ph type="sldNum" sz="quarter" idx="4"/>
          </p:nvPr>
        </p:nvSpPr>
        <p:spPr>
          <a:xfrm>
            <a:off x="8763000" y="6636112"/>
            <a:ext cx="1161826" cy="365125"/>
          </a:xfrm>
          <a:prstGeom prst="rect">
            <a:avLst/>
          </a:prstGeom>
        </p:spPr>
        <p:txBody>
          <a:bodyPr/>
          <a:lstStyle>
            <a:lvl1pPr>
              <a:defRPr sz="800">
                <a:solidFill>
                  <a:srgbClr val="898989"/>
                </a:solidFill>
              </a:defRPr>
            </a:lvl1pPr>
          </a:lstStyle>
          <a:p>
            <a:fld id="{687D7A59-36E2-48B9-B146-C1E59501F63F}" type="slidenum">
              <a:rPr lang="en-US" smtClean="0"/>
              <a:pPr/>
              <a:t>‹#›</a:t>
            </a:fld>
            <a:endParaRPr lang="en-US" dirty="0"/>
          </a:p>
        </p:txBody>
      </p:sp>
      <p:sp>
        <p:nvSpPr>
          <p:cNvPr id="5" name="Footer Placeholder 2"/>
          <p:cNvSpPr txBox="1">
            <a:spLocks/>
          </p:cNvSpPr>
          <p:nvPr userDrawn="1"/>
        </p:nvSpPr>
        <p:spPr>
          <a:xfrm>
            <a:off x="-838200" y="67123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solidFill>
                  <a:srgbClr val="898989"/>
                </a:solidFill>
                <a:ea typeface="Tahoma" pitchFamily="34" charset="0"/>
                <a:cs typeface="Tahoma" pitchFamily="34" charset="0"/>
              </a:rPr>
              <a:t>             </a:t>
            </a:r>
            <a:r>
              <a:rPr lang="en-US" sz="700" dirty="0" smtClean="0">
                <a:solidFill>
                  <a:srgbClr val="898989"/>
                </a:solidFill>
                <a:ea typeface="Tahoma" pitchFamily="34" charset="0"/>
                <a:cs typeface="Tahoma" pitchFamily="34" charset="0"/>
              </a:rPr>
              <a:t>©TalentKeepers®</a:t>
            </a:r>
          </a:p>
          <a:p>
            <a:pPr algn="ctr"/>
            <a:endParaRPr lang="en-US" sz="900" dirty="0">
              <a:solidFill>
                <a:srgbClr val="898989"/>
              </a:solidFill>
            </a:endParaRPr>
          </a:p>
        </p:txBody>
      </p:sp>
    </p:spTree>
    <p:extLst>
      <p:ext uri="{BB962C8B-B14F-4D97-AF65-F5344CB8AC3E}">
        <p14:creationId xmlns:p14="http://schemas.microsoft.com/office/powerpoint/2010/main" val="2021084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C9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C99"/>
                </a:solidFill>
              </a:defRPr>
            </a:lvl1pPr>
            <a:lvl2pPr>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p:cNvSpPr/>
          <p:nvPr userDrawn="1"/>
        </p:nvSpPr>
        <p:spPr>
          <a:xfrm rot="5400000">
            <a:off x="6623050" y="1746250"/>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1718548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Blank Slide">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763000" y="6636112"/>
            <a:ext cx="1161826" cy="365125"/>
          </a:xfrm>
          <a:prstGeom prst="rect">
            <a:avLst/>
          </a:prstGeom>
        </p:spPr>
        <p:txBody>
          <a:bodyPr/>
          <a:lstStyle>
            <a:lvl1pPr>
              <a:defRPr sz="800">
                <a:solidFill>
                  <a:srgbClr val="898989"/>
                </a:solidFill>
              </a:defRPr>
            </a:lvl1pPr>
          </a:lstStyle>
          <a:p>
            <a:fld id="{687D7A59-36E2-48B9-B146-C1E59501F63F}" type="slidenum">
              <a:rPr lang="en-US" smtClean="0"/>
              <a:pPr/>
              <a:t>‹#›</a:t>
            </a:fld>
            <a:endParaRPr lang="en-US" dirty="0"/>
          </a:p>
        </p:txBody>
      </p:sp>
      <p:sp>
        <p:nvSpPr>
          <p:cNvPr id="5" name="Footer Placeholder 2"/>
          <p:cNvSpPr txBox="1">
            <a:spLocks/>
          </p:cNvSpPr>
          <p:nvPr userDrawn="1"/>
        </p:nvSpPr>
        <p:spPr>
          <a:xfrm>
            <a:off x="-838200" y="67123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solidFill>
                  <a:srgbClr val="898989"/>
                </a:solidFill>
                <a:ea typeface="Tahoma" pitchFamily="34" charset="0"/>
                <a:cs typeface="Tahoma" pitchFamily="34" charset="0"/>
              </a:rPr>
              <a:t>             </a:t>
            </a:r>
            <a:r>
              <a:rPr lang="en-US" sz="700" dirty="0" smtClean="0">
                <a:solidFill>
                  <a:srgbClr val="898989"/>
                </a:solidFill>
                <a:ea typeface="Tahoma" pitchFamily="34" charset="0"/>
                <a:cs typeface="Tahoma" pitchFamily="34" charset="0"/>
              </a:rPr>
              <a:t>©TalentKeepers®</a:t>
            </a:r>
          </a:p>
          <a:p>
            <a:pPr algn="ctr"/>
            <a:endParaRPr lang="en-US" sz="900" dirty="0">
              <a:solidFill>
                <a:srgbClr val="898989"/>
              </a:solidFill>
            </a:endParaRPr>
          </a:p>
        </p:txBody>
      </p:sp>
    </p:spTree>
    <p:extLst>
      <p:ext uri="{BB962C8B-B14F-4D97-AF65-F5344CB8AC3E}">
        <p14:creationId xmlns:p14="http://schemas.microsoft.com/office/powerpoint/2010/main" val="12283574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lank with Table">
    <p:spTree>
      <p:nvGrpSpPr>
        <p:cNvPr id="1" name=""/>
        <p:cNvGrpSpPr/>
        <p:nvPr/>
      </p:nvGrpSpPr>
      <p:grpSpPr>
        <a:xfrm>
          <a:off x="0" y="0"/>
          <a:ext cx="0" cy="0"/>
          <a:chOff x="0" y="0"/>
          <a:chExt cx="0" cy="0"/>
        </a:xfrm>
      </p:grpSpPr>
      <p:sp>
        <p:nvSpPr>
          <p:cNvPr id="17" name="Table Placeholder 16"/>
          <p:cNvSpPr>
            <a:spLocks noGrp="1"/>
          </p:cNvSpPr>
          <p:nvPr>
            <p:ph type="tbl" sz="quarter" idx="15"/>
          </p:nvPr>
        </p:nvSpPr>
        <p:spPr>
          <a:xfrm>
            <a:off x="152400" y="152400"/>
            <a:ext cx="8839200" cy="6400800"/>
          </a:xfrm>
        </p:spPr>
        <p:txBody>
          <a:bodyPr/>
          <a:lstStyle/>
          <a:p>
            <a:endParaRPr lang="en-US"/>
          </a:p>
        </p:txBody>
      </p:sp>
      <p:sp>
        <p:nvSpPr>
          <p:cNvPr id="15" name="Slide Number Placeholder 5"/>
          <p:cNvSpPr>
            <a:spLocks noGrp="1"/>
          </p:cNvSpPr>
          <p:nvPr>
            <p:ph type="sldNum" sz="quarter" idx="4"/>
          </p:nvPr>
        </p:nvSpPr>
        <p:spPr>
          <a:xfrm>
            <a:off x="8763000" y="6636112"/>
            <a:ext cx="1161826" cy="365125"/>
          </a:xfrm>
          <a:prstGeom prst="rect">
            <a:avLst/>
          </a:prstGeom>
        </p:spPr>
        <p:txBody>
          <a:bodyPr/>
          <a:lstStyle>
            <a:lvl1pPr>
              <a:defRPr sz="800">
                <a:solidFill>
                  <a:srgbClr val="898989"/>
                </a:solidFill>
              </a:defRPr>
            </a:lvl1pPr>
          </a:lstStyle>
          <a:p>
            <a:fld id="{687D7A59-36E2-48B9-B146-C1E59501F63F}" type="slidenum">
              <a:rPr lang="en-US" smtClean="0"/>
              <a:pPr/>
              <a:t>‹#›</a:t>
            </a:fld>
            <a:endParaRPr lang="en-US" dirty="0"/>
          </a:p>
        </p:txBody>
      </p:sp>
      <p:sp>
        <p:nvSpPr>
          <p:cNvPr id="14" name="Footer Placeholder 2"/>
          <p:cNvSpPr txBox="1">
            <a:spLocks/>
          </p:cNvSpPr>
          <p:nvPr userDrawn="1"/>
        </p:nvSpPr>
        <p:spPr>
          <a:xfrm>
            <a:off x="-838200" y="67123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solidFill>
                  <a:srgbClr val="898989"/>
                </a:solidFill>
                <a:ea typeface="Tahoma" pitchFamily="34" charset="0"/>
                <a:cs typeface="Tahoma" pitchFamily="34" charset="0"/>
              </a:rPr>
              <a:t>             </a:t>
            </a:r>
            <a:r>
              <a:rPr lang="en-US" sz="700" dirty="0" smtClean="0">
                <a:solidFill>
                  <a:srgbClr val="898989"/>
                </a:solidFill>
                <a:ea typeface="Tahoma" pitchFamily="34" charset="0"/>
                <a:cs typeface="Tahoma" pitchFamily="34" charset="0"/>
              </a:rPr>
              <a:t>©TalentKeepers®</a:t>
            </a:r>
          </a:p>
          <a:p>
            <a:pPr algn="ctr"/>
            <a:endParaRPr lang="en-US" sz="900" dirty="0">
              <a:solidFill>
                <a:srgbClr val="898989"/>
              </a:solidFill>
            </a:endParaRPr>
          </a:p>
        </p:txBody>
      </p:sp>
    </p:spTree>
    <p:extLst>
      <p:ext uri="{BB962C8B-B14F-4D97-AF65-F5344CB8AC3E}">
        <p14:creationId xmlns:p14="http://schemas.microsoft.com/office/powerpoint/2010/main" val="5098396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lank Slide with header">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763000" y="6636112"/>
            <a:ext cx="1161826" cy="365125"/>
          </a:xfrm>
          <a:prstGeom prst="rect">
            <a:avLst/>
          </a:prstGeom>
        </p:spPr>
        <p:txBody>
          <a:bodyPr/>
          <a:lstStyle>
            <a:lvl1pPr>
              <a:defRPr sz="800">
                <a:solidFill>
                  <a:srgbClr val="898989"/>
                </a:solidFill>
              </a:defRPr>
            </a:lvl1pPr>
          </a:lstStyle>
          <a:p>
            <a:fld id="{687D7A59-36E2-48B9-B146-C1E59501F63F}" type="slidenum">
              <a:rPr lang="en-US" smtClean="0"/>
              <a:pPr/>
              <a:t>‹#›</a:t>
            </a:fld>
            <a:endParaRPr lang="en-US" dirty="0"/>
          </a:p>
        </p:txBody>
      </p:sp>
      <p:sp>
        <p:nvSpPr>
          <p:cNvPr id="5" name="Footer Placeholder 2"/>
          <p:cNvSpPr txBox="1">
            <a:spLocks/>
          </p:cNvSpPr>
          <p:nvPr userDrawn="1"/>
        </p:nvSpPr>
        <p:spPr>
          <a:xfrm>
            <a:off x="-838200" y="67123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solidFill>
                  <a:srgbClr val="898989"/>
                </a:solidFill>
                <a:ea typeface="Tahoma" pitchFamily="34" charset="0"/>
                <a:cs typeface="Tahoma" pitchFamily="34" charset="0"/>
              </a:rPr>
              <a:t>             </a:t>
            </a:r>
            <a:r>
              <a:rPr lang="en-US" sz="700" dirty="0" smtClean="0">
                <a:solidFill>
                  <a:srgbClr val="898989"/>
                </a:solidFill>
                <a:ea typeface="Tahoma" pitchFamily="34" charset="0"/>
                <a:cs typeface="Tahoma" pitchFamily="34" charset="0"/>
              </a:rPr>
              <a:t>©TalentKeepers®</a:t>
            </a:r>
          </a:p>
          <a:p>
            <a:pPr algn="ctr"/>
            <a:endParaRPr lang="en-US" sz="900" dirty="0">
              <a:solidFill>
                <a:srgbClr val="898989"/>
              </a:solidFill>
            </a:endParaRPr>
          </a:p>
        </p:txBody>
      </p:sp>
      <p:sp>
        <p:nvSpPr>
          <p:cNvPr id="6" name="Text Placeholder 18"/>
          <p:cNvSpPr>
            <a:spLocks noGrp="1"/>
          </p:cNvSpPr>
          <p:nvPr>
            <p:ph type="body" sz="quarter" idx="13"/>
          </p:nvPr>
        </p:nvSpPr>
        <p:spPr>
          <a:xfrm>
            <a:off x="240637" y="228600"/>
            <a:ext cx="6629400" cy="523875"/>
          </a:xfrm>
        </p:spPr>
        <p:txBody>
          <a:bodyPr>
            <a:noAutofit/>
          </a:bodyPr>
          <a:lstStyle>
            <a:lvl1pPr marL="0" indent="0">
              <a:buNone/>
              <a:defRPr sz="2800" b="1">
                <a:solidFill>
                  <a:srgbClr val="0C5598"/>
                </a:solidFill>
              </a:defRPr>
            </a:lvl1pPr>
          </a:lstStyle>
          <a:p>
            <a:pPr lvl="0"/>
            <a:r>
              <a:rPr lang="en-US" dirty="0" smtClean="0"/>
              <a:t>Click to edit Master text styles</a:t>
            </a:r>
          </a:p>
        </p:txBody>
      </p:sp>
    </p:spTree>
    <p:extLst>
      <p:ext uri="{BB962C8B-B14F-4D97-AF65-F5344CB8AC3E}">
        <p14:creationId xmlns:p14="http://schemas.microsoft.com/office/powerpoint/2010/main" val="9476628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strongest_weakest w recc">
    <p:spTree>
      <p:nvGrpSpPr>
        <p:cNvPr id="1" name=""/>
        <p:cNvGrpSpPr/>
        <p:nvPr/>
      </p:nvGrpSpPr>
      <p:grpSpPr>
        <a:xfrm>
          <a:off x="0" y="0"/>
          <a:ext cx="0" cy="0"/>
          <a:chOff x="0" y="0"/>
          <a:chExt cx="0" cy="0"/>
        </a:xfrm>
      </p:grpSpPr>
      <p:sp>
        <p:nvSpPr>
          <p:cNvPr id="14" name="Table Placeholder 13"/>
          <p:cNvSpPr>
            <a:spLocks noGrp="1"/>
          </p:cNvSpPr>
          <p:nvPr>
            <p:ph type="tbl" sz="quarter" idx="16"/>
          </p:nvPr>
        </p:nvSpPr>
        <p:spPr>
          <a:xfrm>
            <a:off x="609600" y="1600200"/>
            <a:ext cx="3886200" cy="3581400"/>
          </a:xfrm>
        </p:spPr>
        <p:txBody>
          <a:bodyPr/>
          <a:lstStyle/>
          <a:p>
            <a:endParaRPr lang="en-US" dirty="0"/>
          </a:p>
        </p:txBody>
      </p:sp>
      <p:sp>
        <p:nvSpPr>
          <p:cNvPr id="18" name="Table Placeholder 13"/>
          <p:cNvSpPr>
            <a:spLocks noGrp="1"/>
          </p:cNvSpPr>
          <p:nvPr>
            <p:ph type="tbl" sz="quarter" idx="17"/>
          </p:nvPr>
        </p:nvSpPr>
        <p:spPr>
          <a:xfrm>
            <a:off x="4636162" y="1600200"/>
            <a:ext cx="3886200" cy="3581400"/>
          </a:xfrm>
        </p:spPr>
        <p:txBody>
          <a:bodyPr/>
          <a:lstStyle/>
          <a:p>
            <a:endParaRPr lang="en-US"/>
          </a:p>
        </p:txBody>
      </p:sp>
      <p:sp>
        <p:nvSpPr>
          <p:cNvPr id="12" name="Rounded Rectangle 11"/>
          <p:cNvSpPr/>
          <p:nvPr/>
        </p:nvSpPr>
        <p:spPr>
          <a:xfrm>
            <a:off x="228600" y="187246"/>
            <a:ext cx="8763000" cy="906145"/>
          </a:xfrm>
          <a:prstGeom prst="roundRect">
            <a:avLst>
              <a:gd name="adj" fmla="val 0"/>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userDrawn="1"/>
        </p:nvGrpSpPr>
        <p:grpSpPr bwMode="hidden">
          <a:xfrm>
            <a:off x="0" y="347975"/>
            <a:ext cx="9144000" cy="3157225"/>
            <a:chOff x="-3905251" y="4294188"/>
            <a:chExt cx="13027839" cy="7715036"/>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1165770" y="11082124"/>
              <a:ext cx="6039071"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userDrawn="1"/>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19" name="Text Placeholder 18"/>
          <p:cNvSpPr>
            <a:spLocks noGrp="1"/>
          </p:cNvSpPr>
          <p:nvPr>
            <p:ph type="body" sz="quarter" idx="13"/>
          </p:nvPr>
        </p:nvSpPr>
        <p:spPr>
          <a:xfrm>
            <a:off x="228599" y="771525"/>
            <a:ext cx="7396125" cy="523875"/>
          </a:xfrm>
        </p:spPr>
        <p:txBody>
          <a:bodyPr>
            <a:noAutofit/>
          </a:bodyPr>
          <a:lstStyle>
            <a:lvl1pPr marL="0" indent="0">
              <a:buNone/>
              <a:defRPr sz="2800" b="1">
                <a:solidFill>
                  <a:srgbClr val="0C5598"/>
                </a:solidFill>
              </a:defRPr>
            </a:lvl1pPr>
          </a:lstStyle>
          <a:p>
            <a:pPr lvl="0"/>
            <a:r>
              <a:rPr lang="en-US" dirty="0" smtClean="0"/>
              <a:t>Click to edit Master text styles</a:t>
            </a:r>
          </a:p>
        </p:txBody>
      </p:sp>
      <p:sp>
        <p:nvSpPr>
          <p:cNvPr id="15" name="Text Placeholder 14"/>
          <p:cNvSpPr>
            <a:spLocks noGrp="1"/>
          </p:cNvSpPr>
          <p:nvPr>
            <p:ph type="body" sz="quarter" idx="18"/>
          </p:nvPr>
        </p:nvSpPr>
        <p:spPr>
          <a:xfrm>
            <a:off x="609600" y="5334000"/>
            <a:ext cx="7912762" cy="838200"/>
          </a:xfrm>
          <a:solidFill>
            <a:srgbClr val="006EC0"/>
          </a:solidFill>
        </p:spPr>
        <p:txBody>
          <a:bodyPr>
            <a:normAutofit/>
          </a:bodyPr>
          <a:lstStyle>
            <a:lvl1pPr algn="l">
              <a:defRPr sz="1800">
                <a:solidFill>
                  <a:schemeClr val="bg1"/>
                </a:solidFill>
              </a:defRPr>
            </a:lvl1pPr>
          </a:lstStyle>
          <a:p>
            <a:pPr lvl="0"/>
            <a:r>
              <a:rPr lang="en-US" dirty="0" smtClean="0"/>
              <a:t>Click to edit Master text styles</a:t>
            </a:r>
          </a:p>
        </p:txBody>
      </p:sp>
      <p:sp>
        <p:nvSpPr>
          <p:cNvPr id="17" name="Slide Number Placeholder 5"/>
          <p:cNvSpPr>
            <a:spLocks noGrp="1"/>
          </p:cNvSpPr>
          <p:nvPr>
            <p:ph type="sldNum" sz="quarter" idx="4"/>
          </p:nvPr>
        </p:nvSpPr>
        <p:spPr>
          <a:xfrm>
            <a:off x="8763000" y="6636112"/>
            <a:ext cx="1161826" cy="365125"/>
          </a:xfrm>
          <a:prstGeom prst="rect">
            <a:avLst/>
          </a:prstGeom>
        </p:spPr>
        <p:txBody>
          <a:bodyPr/>
          <a:lstStyle>
            <a:lvl1pPr>
              <a:defRPr sz="800">
                <a:solidFill>
                  <a:srgbClr val="898989"/>
                </a:solidFill>
              </a:defRPr>
            </a:lvl1pPr>
          </a:lstStyle>
          <a:p>
            <a:fld id="{687D7A59-36E2-48B9-B146-C1E59501F63F}" type="slidenum">
              <a:rPr lang="en-US" smtClean="0"/>
              <a:pPr/>
              <a:t>‹#›</a:t>
            </a:fld>
            <a:endParaRPr lang="en-US" dirty="0"/>
          </a:p>
        </p:txBody>
      </p:sp>
      <p:sp>
        <p:nvSpPr>
          <p:cNvPr id="20" name="Footer Placeholder 2"/>
          <p:cNvSpPr txBox="1">
            <a:spLocks/>
          </p:cNvSpPr>
          <p:nvPr userDrawn="1"/>
        </p:nvSpPr>
        <p:spPr>
          <a:xfrm>
            <a:off x="-838200" y="67123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solidFill>
                  <a:srgbClr val="898989"/>
                </a:solidFill>
                <a:ea typeface="Tahoma" pitchFamily="34" charset="0"/>
                <a:cs typeface="Tahoma" pitchFamily="34" charset="0"/>
              </a:rPr>
              <a:t>             </a:t>
            </a:r>
            <a:r>
              <a:rPr lang="en-US" sz="700" dirty="0" smtClean="0">
                <a:solidFill>
                  <a:srgbClr val="898989"/>
                </a:solidFill>
                <a:ea typeface="Tahoma" pitchFamily="34" charset="0"/>
                <a:cs typeface="Tahoma" pitchFamily="34" charset="0"/>
              </a:rPr>
              <a:t>©TalentKeepers®</a:t>
            </a:r>
          </a:p>
          <a:p>
            <a:pPr algn="ctr"/>
            <a:endParaRPr lang="en-US" sz="900" dirty="0">
              <a:solidFill>
                <a:srgbClr val="898989"/>
              </a:solidFill>
            </a:endParaRPr>
          </a:p>
        </p:txBody>
      </p:sp>
    </p:spTree>
    <p:extLst>
      <p:ext uri="{BB962C8B-B14F-4D97-AF65-F5344CB8AC3E}">
        <p14:creationId xmlns:p14="http://schemas.microsoft.com/office/powerpoint/2010/main" val="147697712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 name="Rectangle 15"/>
          <p:cNvSpPr/>
          <p:nvPr userDrawn="1"/>
        </p:nvSpPr>
        <p:spPr>
          <a:xfrm rot="5400000" flipH="1">
            <a:off x="5269659" y="3059858"/>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1905002"/>
            <a:ext cx="7772400" cy="1470025"/>
          </a:xfrm>
        </p:spPr>
        <p:txBody>
          <a:bodyPr/>
          <a:lstStyle>
            <a:lvl1pPr>
              <a:defRPr b="1">
                <a:solidFill>
                  <a:srgbClr val="005C9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6607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Rectangle 15"/>
          <p:cNvSpPr/>
          <p:nvPr userDrawn="1"/>
        </p:nvSpPr>
        <p:spPr>
          <a:xfrm rot="5400000">
            <a:off x="6623052" y="1746251"/>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3467" b="33267"/>
          <a:stretch/>
        </p:blipFill>
        <p:spPr>
          <a:xfrm>
            <a:off x="3276600" y="5501334"/>
            <a:ext cx="2590800" cy="518468"/>
          </a:xfrm>
          <a:prstGeom prst="rect">
            <a:avLst/>
          </a:prstGeom>
        </p:spPr>
      </p:pic>
      <p:sp>
        <p:nvSpPr>
          <p:cNvPr id="4" name="Slide Number Placeholder 3"/>
          <p:cNvSpPr>
            <a:spLocks noGrp="1"/>
          </p:cNvSpPr>
          <p:nvPr>
            <p:ph type="sldNum" sz="quarter" idx="10"/>
          </p:nvPr>
        </p:nvSpPr>
        <p:spPr/>
        <p:txBody>
          <a:bodyPr/>
          <a:lstStyle/>
          <a:p>
            <a:fld id="{BE4175F0-9465-4494-A059-AABA5A78D746}" type="slidenum">
              <a:rPr lang="en-US" smtClean="0"/>
              <a:pPr/>
              <a:t>‹#›</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7706" y="5029200"/>
            <a:ext cx="1029976" cy="1029976"/>
          </a:xfrm>
          <a:prstGeom prst="rect">
            <a:avLst/>
          </a:prstGeom>
        </p:spPr>
      </p:pic>
      <p:pic>
        <p:nvPicPr>
          <p:cNvPr id="15" name="Picture 14">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42181" y="5588290"/>
            <a:ext cx="394043" cy="279113"/>
          </a:xfrm>
          <a:prstGeom prst="rect">
            <a:avLst/>
          </a:prstGeom>
        </p:spPr>
      </p:pic>
      <p:pic>
        <p:nvPicPr>
          <p:cNvPr id="18" name="Picture 17">
            <a:hlinkClick r:id="rId6"/>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6163" t="21103" r="15175" b="21596"/>
          <a:stretch/>
        </p:blipFill>
        <p:spPr>
          <a:xfrm>
            <a:off x="8701283" y="4759333"/>
            <a:ext cx="306631" cy="255896"/>
          </a:xfrm>
          <a:prstGeom prst="rect">
            <a:avLst/>
          </a:prstGeom>
        </p:spPr>
      </p:pic>
      <p:pic>
        <p:nvPicPr>
          <p:cNvPr id="19" name="Picture 18">
            <a:hlinkClick r:id="rId8"/>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684854" y="5131087"/>
            <a:ext cx="367773" cy="338220"/>
          </a:xfrm>
          <a:prstGeom prst="rect">
            <a:avLst/>
          </a:prstGeom>
        </p:spPr>
      </p:pic>
    </p:spTree>
    <p:extLst>
      <p:ext uri="{BB962C8B-B14F-4D97-AF65-F5344CB8AC3E}">
        <p14:creationId xmlns:p14="http://schemas.microsoft.com/office/powerpoint/2010/main" val="8335190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7" name="Rectangle 15"/>
          <p:cNvSpPr/>
          <p:nvPr userDrawn="1"/>
        </p:nvSpPr>
        <p:spPr>
          <a:xfrm rot="5400000" flipH="1">
            <a:off x="5269659" y="3059858"/>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1905002"/>
            <a:ext cx="7772400" cy="1470025"/>
          </a:xfrm>
          <a:solidFill>
            <a:srgbClr val="005C99"/>
          </a:solidFill>
        </p:spPr>
        <p:txBody>
          <a:bodyPr/>
          <a:lstStyle>
            <a:lvl1pPr>
              <a:defRPr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660775"/>
            <a:ext cx="6400800" cy="1752600"/>
          </a:xfrm>
        </p:spPr>
        <p:txBody>
          <a:bodyPr/>
          <a:lstStyle>
            <a:lvl1pPr marL="0" indent="0" algn="ctr">
              <a:buNone/>
              <a:defRPr>
                <a:solidFill>
                  <a:srgbClr val="8775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671746" y="4759333"/>
            <a:ext cx="306631" cy="25589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5317" y="5131087"/>
            <a:ext cx="367773" cy="33822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2181" y="5588290"/>
            <a:ext cx="394043" cy="279113"/>
          </a:xfrm>
          <a:prstGeom prst="rect">
            <a:avLst/>
          </a:prstGeom>
        </p:spPr>
      </p:pic>
      <p:sp>
        <p:nvSpPr>
          <p:cNvPr id="16" name="Rectangle 15"/>
          <p:cNvSpPr/>
          <p:nvPr userDrawn="1"/>
        </p:nvSpPr>
        <p:spPr>
          <a:xfrm rot="5400000">
            <a:off x="6623052" y="1746251"/>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701283" y="4759333"/>
            <a:ext cx="306631" cy="2558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4854" y="5131087"/>
            <a:ext cx="367773" cy="338220"/>
          </a:xfrm>
          <a:prstGeom prst="rect">
            <a:avLst/>
          </a:prstGeom>
        </p:spPr>
      </p:pic>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t="33467" b="33267"/>
          <a:stretch/>
        </p:blipFill>
        <p:spPr>
          <a:xfrm>
            <a:off x="3276600" y="5501334"/>
            <a:ext cx="2590800" cy="518468"/>
          </a:xfrm>
          <a:prstGeom prst="rect">
            <a:avLst/>
          </a:prstGeom>
        </p:spPr>
      </p:pic>
      <p:sp>
        <p:nvSpPr>
          <p:cNvPr id="4" name="Slide Number Placeholder 3"/>
          <p:cNvSpPr>
            <a:spLocks noGrp="1"/>
          </p:cNvSpPr>
          <p:nvPr>
            <p:ph type="sldNum" sz="quarter" idx="10"/>
          </p:nvPr>
        </p:nvSpPr>
        <p:spPr/>
        <p:txBody>
          <a:bodyPr/>
          <a:lstStyle/>
          <a:p>
            <a:fld id="{BE4175F0-9465-4494-A059-AABA5A78D746}" type="slidenum">
              <a:rPr lang="en-US" smtClean="0"/>
              <a:pPr/>
              <a:t>‹#›</a:t>
            </a:fld>
            <a:endParaRPr lang="en-US" dirty="0"/>
          </a:p>
        </p:txBody>
      </p:sp>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57706" y="5029200"/>
            <a:ext cx="1029976" cy="1029976"/>
          </a:xfrm>
          <a:prstGeom prst="rect">
            <a:avLst/>
          </a:prstGeom>
        </p:spPr>
      </p:pic>
    </p:spTree>
    <p:extLst>
      <p:ext uri="{BB962C8B-B14F-4D97-AF65-F5344CB8AC3E}">
        <p14:creationId xmlns:p14="http://schemas.microsoft.com/office/powerpoint/2010/main" val="30572781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2"/>
            <a:ext cx="7772400" cy="1470025"/>
          </a:xfrm>
        </p:spPr>
        <p:txBody>
          <a:bodyPr/>
          <a:lstStyle>
            <a:lvl1pPr>
              <a:defRPr b="1">
                <a:solidFill>
                  <a:srgbClr val="005C9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203575"/>
            <a:ext cx="6400800" cy="1752600"/>
          </a:xfrm>
        </p:spPr>
        <p:txBody>
          <a:bodyPr/>
          <a:lstStyle>
            <a:lvl1pPr marL="0" indent="0" algn="ctr">
              <a:buNone/>
              <a:defRPr>
                <a:solidFill>
                  <a:srgbClr val="8775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4" name="Group 13"/>
          <p:cNvGrpSpPr/>
          <p:nvPr userDrawn="1"/>
        </p:nvGrpSpPr>
        <p:grpSpPr>
          <a:xfrm rot="5400000">
            <a:off x="4118911" y="1056348"/>
            <a:ext cx="865289" cy="9268198"/>
            <a:chOff x="8278711" y="-48864"/>
            <a:chExt cx="865289" cy="6983064"/>
          </a:xfrm>
        </p:grpSpPr>
        <p:sp>
          <p:nvSpPr>
            <p:cNvPr id="15"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5"/>
            <p:cNvSpPr/>
            <p:nvPr userDrawn="1"/>
          </p:nvSpPr>
          <p:spPr>
            <a:xfrm rot="5400000">
              <a:off x="6623042" y="1710085"/>
              <a:ext cx="4279899" cy="762001"/>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04" y="5580448"/>
            <a:ext cx="394043" cy="279113"/>
          </a:xfrm>
          <a:prstGeom prst="rect">
            <a:avLst/>
          </a:prstGeom>
        </p:spPr>
      </p:pic>
      <p:pic>
        <p:nvPicPr>
          <p:cNvPr id="20" name="Picture 19"/>
          <p:cNvPicPr>
            <a:picLocks noChangeAspect="1"/>
          </p:cNvPicPr>
          <p:nvPr userDrawn="1"/>
        </p:nvPicPr>
        <p:blipFill rotWithShape="1">
          <a:blip r:embed="rId3" cstate="print">
            <a:extLst>
              <a:ext uri="{28A0092B-C50C-407E-A947-70E740481C1C}">
                <a14:useLocalDpi xmlns:a14="http://schemas.microsoft.com/office/drawing/2010/main" val="0"/>
              </a:ext>
            </a:extLst>
          </a:blip>
          <a:srcRect l="16163" t="21103" r="15175" b="21596"/>
          <a:stretch/>
        </p:blipFill>
        <p:spPr>
          <a:xfrm>
            <a:off x="762004" y="5603663"/>
            <a:ext cx="306631" cy="255896"/>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4" y="5521339"/>
            <a:ext cx="367773" cy="338220"/>
          </a:xfrm>
          <a:prstGeom prst="rect">
            <a:avLst/>
          </a:prstGeom>
        </p:spPr>
      </p:pic>
      <p:pic>
        <p:nvPicPr>
          <p:cNvPr id="22" name="Picture 21"/>
          <p:cNvPicPr>
            <a:picLocks noChangeAspect="1"/>
          </p:cNvPicPr>
          <p:nvPr userDrawn="1"/>
        </p:nvPicPr>
        <p:blipFill rotWithShape="1">
          <a:blip r:embed="rId5" cstate="print">
            <a:extLst>
              <a:ext uri="{28A0092B-C50C-407E-A947-70E740481C1C}">
                <a14:useLocalDpi xmlns:a14="http://schemas.microsoft.com/office/drawing/2010/main" val="0"/>
              </a:ext>
            </a:extLst>
          </a:blip>
          <a:srcRect t="33467" b="33267"/>
          <a:stretch/>
        </p:blipFill>
        <p:spPr>
          <a:xfrm>
            <a:off x="3276600" y="5029202"/>
            <a:ext cx="2590800" cy="518468"/>
          </a:xfrm>
          <a:prstGeom prst="rect">
            <a:avLst/>
          </a:prstGeom>
        </p:spPr>
      </p:pic>
      <p:sp>
        <p:nvSpPr>
          <p:cNvPr id="4" name="Slide Number Placeholder 3"/>
          <p:cNvSpPr>
            <a:spLocks noGrp="1"/>
          </p:cNvSpPr>
          <p:nvPr>
            <p:ph type="sldNum" sz="quarter" idx="10"/>
          </p:nvPr>
        </p:nvSpPr>
        <p:spPr/>
        <p:txBody>
          <a:bodyPr/>
          <a:lstStyle/>
          <a:p>
            <a:fld id="{BE4175F0-9465-4494-A059-AABA5A78D746}" type="slidenum">
              <a:rPr lang="en-US" smtClean="0"/>
              <a:pPr/>
              <a:t>‹#›</a:t>
            </a:fld>
            <a:endParaRPr lang="en-US" dirty="0"/>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224" y="3988207"/>
            <a:ext cx="1029976" cy="1029976"/>
          </a:xfrm>
          <a:prstGeom prst="rect">
            <a:avLst/>
          </a:prstGeom>
        </p:spPr>
      </p:pic>
    </p:spTree>
    <p:extLst>
      <p:ext uri="{BB962C8B-B14F-4D97-AF65-F5344CB8AC3E}">
        <p14:creationId xmlns:p14="http://schemas.microsoft.com/office/powerpoint/2010/main" val="17902212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for non-webinar deck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47802"/>
            <a:ext cx="7772400" cy="1470025"/>
          </a:xfrm>
        </p:spPr>
        <p:txBody>
          <a:bodyPr/>
          <a:lstStyle>
            <a:lvl1pPr>
              <a:defRPr b="1">
                <a:solidFill>
                  <a:srgbClr val="005C99"/>
                </a:solidFill>
              </a:defRPr>
            </a:lvl1pPr>
          </a:lstStyle>
          <a:p>
            <a:r>
              <a:rPr lang="en-US" dirty="0" smtClean="0"/>
              <a:t>For Non Webinar Decks</a:t>
            </a:r>
            <a:endParaRPr lang="en-US" dirty="0"/>
          </a:p>
        </p:txBody>
      </p:sp>
      <p:sp>
        <p:nvSpPr>
          <p:cNvPr id="3" name="Subtitle 2"/>
          <p:cNvSpPr>
            <a:spLocks noGrp="1"/>
          </p:cNvSpPr>
          <p:nvPr>
            <p:ph type="subTitle" idx="1"/>
          </p:nvPr>
        </p:nvSpPr>
        <p:spPr>
          <a:xfrm>
            <a:off x="1371600" y="3203575"/>
            <a:ext cx="6400800" cy="1752600"/>
          </a:xfrm>
        </p:spPr>
        <p:txBody>
          <a:bodyPr/>
          <a:lstStyle>
            <a:lvl1pPr marL="0" indent="0" algn="ctr">
              <a:buNone/>
              <a:defRPr>
                <a:solidFill>
                  <a:srgbClr val="87756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4" name="Group 13"/>
          <p:cNvGrpSpPr/>
          <p:nvPr userDrawn="1"/>
        </p:nvGrpSpPr>
        <p:grpSpPr>
          <a:xfrm rot="5400000">
            <a:off x="4118911" y="1791256"/>
            <a:ext cx="865289" cy="9268198"/>
            <a:chOff x="8278711" y="-48864"/>
            <a:chExt cx="865289" cy="6983064"/>
          </a:xfrm>
        </p:grpSpPr>
        <p:sp>
          <p:nvSpPr>
            <p:cNvPr id="15"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5"/>
            <p:cNvSpPr/>
            <p:nvPr userDrawn="1"/>
          </p:nvSpPr>
          <p:spPr>
            <a:xfrm rot="5400000">
              <a:off x="6623042" y="1710085"/>
              <a:ext cx="4279899" cy="762001"/>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04" y="6315356"/>
            <a:ext cx="394043" cy="279113"/>
          </a:xfrm>
          <a:prstGeom prst="rect">
            <a:avLst/>
          </a:prstGeom>
        </p:spPr>
      </p:pic>
      <p:pic>
        <p:nvPicPr>
          <p:cNvPr id="20" name="Picture 19"/>
          <p:cNvPicPr>
            <a:picLocks noChangeAspect="1"/>
          </p:cNvPicPr>
          <p:nvPr userDrawn="1"/>
        </p:nvPicPr>
        <p:blipFill rotWithShape="1">
          <a:blip r:embed="rId3" cstate="print">
            <a:extLst>
              <a:ext uri="{28A0092B-C50C-407E-A947-70E740481C1C}">
                <a14:useLocalDpi xmlns:a14="http://schemas.microsoft.com/office/drawing/2010/main" val="0"/>
              </a:ext>
            </a:extLst>
          </a:blip>
          <a:srcRect l="16163" t="21103" r="15175" b="21596"/>
          <a:stretch/>
        </p:blipFill>
        <p:spPr>
          <a:xfrm>
            <a:off x="762004" y="6338571"/>
            <a:ext cx="306631" cy="255896"/>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4" y="6256247"/>
            <a:ext cx="367773" cy="338220"/>
          </a:xfrm>
          <a:prstGeom prst="rect">
            <a:avLst/>
          </a:prstGeom>
        </p:spPr>
      </p:pic>
      <p:pic>
        <p:nvPicPr>
          <p:cNvPr id="22" name="Picture 21"/>
          <p:cNvPicPr>
            <a:picLocks noChangeAspect="1"/>
          </p:cNvPicPr>
          <p:nvPr userDrawn="1"/>
        </p:nvPicPr>
        <p:blipFill rotWithShape="1">
          <a:blip r:embed="rId5" cstate="print">
            <a:extLst>
              <a:ext uri="{28A0092B-C50C-407E-A947-70E740481C1C}">
                <a14:useLocalDpi xmlns:a14="http://schemas.microsoft.com/office/drawing/2010/main" val="0"/>
              </a:ext>
            </a:extLst>
          </a:blip>
          <a:srcRect t="33467" b="33267"/>
          <a:stretch/>
        </p:blipFill>
        <p:spPr>
          <a:xfrm>
            <a:off x="3276600" y="5501334"/>
            <a:ext cx="2590800" cy="518468"/>
          </a:xfrm>
          <a:prstGeom prst="rect">
            <a:avLst/>
          </a:prstGeom>
        </p:spPr>
      </p:pic>
      <p:sp>
        <p:nvSpPr>
          <p:cNvPr id="4" name="Slide Number Placeholder 3"/>
          <p:cNvSpPr>
            <a:spLocks noGrp="1"/>
          </p:cNvSpPr>
          <p:nvPr>
            <p:ph type="sldNum" sz="quarter" idx="10"/>
          </p:nvPr>
        </p:nvSpPr>
        <p:spPr>
          <a:xfrm>
            <a:off x="3886200" y="5967304"/>
            <a:ext cx="1371600" cy="365125"/>
          </a:xfrm>
        </p:spPr>
        <p:txBody>
          <a:bodyPr/>
          <a:lstStyle/>
          <a:p>
            <a:fld id="{BE4175F0-9465-4494-A059-AABA5A78D746}" type="slidenum">
              <a:rPr lang="en-US" smtClean="0"/>
              <a:pPr/>
              <a:t>‹#›</a:t>
            </a:fld>
            <a:endParaRPr lang="en-US" dirty="0"/>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7012" y="4572000"/>
            <a:ext cx="1029976" cy="1029976"/>
          </a:xfrm>
          <a:prstGeom prst="rect">
            <a:avLst/>
          </a:prstGeom>
        </p:spPr>
      </p:pic>
    </p:spTree>
    <p:extLst>
      <p:ext uri="{BB962C8B-B14F-4D97-AF65-F5344CB8AC3E}">
        <p14:creationId xmlns:p14="http://schemas.microsoft.com/office/powerpoint/2010/main" val="23779796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C9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C99"/>
                </a:solidFill>
              </a:defRPr>
            </a:lvl1pPr>
            <a:lvl2pPr>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15"/>
          <p:cNvSpPr/>
          <p:nvPr userDrawn="1"/>
        </p:nvSpPr>
        <p:spPr>
          <a:xfrm rot="5400000" flipH="1">
            <a:off x="5269659" y="3059858"/>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671746" y="4759333"/>
            <a:ext cx="306631" cy="25589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5317" y="5131087"/>
            <a:ext cx="367773" cy="338220"/>
          </a:xfrm>
          <a:prstGeom prst="rect">
            <a:avLst/>
          </a:prstGeom>
        </p:spPr>
      </p:pic>
      <p:pic>
        <p:nvPicPr>
          <p:cNvPr id="10" name="Picture 9">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42181" y="5588290"/>
            <a:ext cx="394043" cy="279113"/>
          </a:xfrm>
          <a:prstGeom prst="rect">
            <a:avLst/>
          </a:prstGeom>
        </p:spPr>
      </p:pic>
      <p:sp>
        <p:nvSpPr>
          <p:cNvPr id="11" name="Rectangle 15"/>
          <p:cNvSpPr/>
          <p:nvPr userDrawn="1"/>
        </p:nvSpPr>
        <p:spPr>
          <a:xfrm rot="5400000">
            <a:off x="6623052" y="1746251"/>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a:hlinkClick r:id="rId6"/>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701283" y="4759333"/>
            <a:ext cx="306631" cy="255896"/>
          </a:xfrm>
          <a:prstGeom prst="rect">
            <a:avLst/>
          </a:prstGeom>
        </p:spPr>
      </p:pic>
      <p:pic>
        <p:nvPicPr>
          <p:cNvPr id="13" name="Picture 12">
            <a:hlinkClick r:id="rId7"/>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4854" y="5131087"/>
            <a:ext cx="367773" cy="338220"/>
          </a:xfrm>
          <a:prstGeom prst="rect">
            <a:avLst/>
          </a:prstGeom>
        </p:spPr>
      </p:pic>
      <p:sp>
        <p:nvSpPr>
          <p:cNvPr id="4" name="Slide Number Placeholder 3"/>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7245691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C9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C99"/>
                </a:solidFill>
              </a:defRPr>
            </a:lvl1pPr>
            <a:lvl2pPr>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15"/>
          <p:cNvSpPr/>
          <p:nvPr userDrawn="1"/>
        </p:nvSpPr>
        <p:spPr>
          <a:xfrm rot="5400000" flipH="1">
            <a:off x="5269659" y="3059858"/>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5"/>
          <p:cNvSpPr/>
          <p:nvPr userDrawn="1"/>
        </p:nvSpPr>
        <p:spPr>
          <a:xfrm rot="5400000">
            <a:off x="6623052" y="1746251"/>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Slide Number Placeholder 3"/>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391698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C9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C99"/>
                </a:solidFill>
              </a:defRPr>
            </a:lvl1pPr>
            <a:lvl2pPr>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38404734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C9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C99"/>
                </a:solidFill>
              </a:defRPr>
            </a:lvl1pPr>
            <a:lvl2pPr>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32837698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C99"/>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3468458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3886200" cy="5440363"/>
          </a:xfrm>
        </p:spPr>
        <p:txBody>
          <a:bodyPr/>
          <a:lstStyle>
            <a:lvl1pPr marL="0" indent="0">
              <a:buNone/>
              <a:defRPr>
                <a:solidFill>
                  <a:srgbClr val="005C99"/>
                </a:solidFill>
              </a:defRPr>
            </a:lvl1pPr>
            <a:lvl2pPr>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endParaRPr lang="en-US" dirty="0"/>
          </a:p>
        </p:txBody>
      </p:sp>
      <p:sp>
        <p:nvSpPr>
          <p:cNvPr id="7" name="Rectangle 15"/>
          <p:cNvSpPr/>
          <p:nvPr userDrawn="1"/>
        </p:nvSpPr>
        <p:spPr>
          <a:xfrm rot="5400000" flipH="1">
            <a:off x="5269659" y="3059858"/>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671746" y="4759333"/>
            <a:ext cx="306631" cy="25589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5317" y="5131087"/>
            <a:ext cx="367773" cy="33822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2181" y="5588290"/>
            <a:ext cx="394043" cy="279113"/>
          </a:xfrm>
          <a:prstGeom prst="rect">
            <a:avLst/>
          </a:prstGeom>
        </p:spPr>
      </p:pic>
      <p:sp>
        <p:nvSpPr>
          <p:cNvPr id="11" name="Rectangle 15"/>
          <p:cNvSpPr/>
          <p:nvPr userDrawn="1"/>
        </p:nvSpPr>
        <p:spPr>
          <a:xfrm rot="5400000">
            <a:off x="6623052" y="1746251"/>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701283" y="4759333"/>
            <a:ext cx="306631" cy="2558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4854" y="5131087"/>
            <a:ext cx="367773" cy="338220"/>
          </a:xfrm>
          <a:prstGeom prst="rect">
            <a:avLst/>
          </a:prstGeom>
        </p:spPr>
      </p:pic>
      <p:sp>
        <p:nvSpPr>
          <p:cNvPr id="14" name="Content Placeholder 2"/>
          <p:cNvSpPr>
            <a:spLocks noGrp="1"/>
          </p:cNvSpPr>
          <p:nvPr>
            <p:ph idx="13"/>
          </p:nvPr>
        </p:nvSpPr>
        <p:spPr>
          <a:xfrm>
            <a:off x="4724400" y="685800"/>
            <a:ext cx="3352800" cy="5486400"/>
          </a:xfrm>
        </p:spPr>
        <p:txBody>
          <a:bodyPr/>
          <a:lstStyle>
            <a:lvl1pPr marL="0" indent="0">
              <a:buFontTx/>
              <a:buNone/>
              <a:defRPr>
                <a:solidFill>
                  <a:srgbClr val="005C99"/>
                </a:solidFill>
              </a:defRPr>
            </a:lvl1pPr>
            <a:lvl2pPr marL="457200" indent="0">
              <a:buFontTx/>
              <a:buNone/>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4"/>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5331230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457200"/>
            <a:ext cx="3886200" cy="4302133"/>
          </a:xfrm>
        </p:spPr>
        <p:txBody>
          <a:bodyPr/>
          <a:lstStyle>
            <a:lvl1pPr marL="0" indent="0">
              <a:buNone/>
              <a:defRPr>
                <a:solidFill>
                  <a:srgbClr val="005C99"/>
                </a:solidFill>
              </a:defRPr>
            </a:lvl1pPr>
            <a:lvl2pPr>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endParaRPr lang="en-US" dirty="0"/>
          </a:p>
        </p:txBody>
      </p:sp>
      <p:sp>
        <p:nvSpPr>
          <p:cNvPr id="7" name="Rectangle 15"/>
          <p:cNvSpPr/>
          <p:nvPr userDrawn="1"/>
        </p:nvSpPr>
        <p:spPr>
          <a:xfrm rot="5400000" flipH="1">
            <a:off x="5269659" y="3059858"/>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671746" y="4759333"/>
            <a:ext cx="306631" cy="25589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5317" y="5131087"/>
            <a:ext cx="367773" cy="33822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2181" y="5588290"/>
            <a:ext cx="394043" cy="279113"/>
          </a:xfrm>
          <a:prstGeom prst="rect">
            <a:avLst/>
          </a:prstGeom>
        </p:spPr>
      </p:pic>
      <p:sp>
        <p:nvSpPr>
          <p:cNvPr id="11" name="Rectangle 15"/>
          <p:cNvSpPr/>
          <p:nvPr userDrawn="1"/>
        </p:nvSpPr>
        <p:spPr>
          <a:xfrm rot="5400000">
            <a:off x="6623052" y="1746251"/>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701283" y="4759333"/>
            <a:ext cx="306631" cy="2558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4854" y="5131087"/>
            <a:ext cx="367773" cy="338220"/>
          </a:xfrm>
          <a:prstGeom prst="rect">
            <a:avLst/>
          </a:prstGeom>
        </p:spPr>
      </p:pic>
      <p:sp>
        <p:nvSpPr>
          <p:cNvPr id="14" name="Content Placeholder 2"/>
          <p:cNvSpPr>
            <a:spLocks noGrp="1"/>
          </p:cNvSpPr>
          <p:nvPr>
            <p:ph idx="13"/>
          </p:nvPr>
        </p:nvSpPr>
        <p:spPr>
          <a:xfrm>
            <a:off x="381000" y="493155"/>
            <a:ext cx="3505200" cy="4266180"/>
          </a:xfrm>
        </p:spPr>
        <p:txBody>
          <a:bodyPr/>
          <a:lstStyle>
            <a:lvl1pPr marL="0" indent="0">
              <a:buFontTx/>
              <a:buNone/>
              <a:defRPr>
                <a:solidFill>
                  <a:srgbClr val="005C99"/>
                </a:solidFill>
              </a:defRPr>
            </a:lvl1pPr>
            <a:lvl2pPr marL="457200" indent="0">
              <a:buFontTx/>
              <a:buNone/>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0" y="4876800"/>
            <a:ext cx="8229600" cy="1143000"/>
          </a:xfrm>
          <a:solidFill>
            <a:srgbClr val="005C99"/>
          </a:solidFill>
        </p:spPr>
        <p:txBody>
          <a:bodyPr>
            <a:normAutofit/>
          </a:bodyPr>
          <a:lstStyle>
            <a:lvl1pPr>
              <a:defRPr sz="3600" b="1">
                <a:solidFill>
                  <a:schemeClr val="bg1"/>
                </a:solidFill>
              </a:defRPr>
            </a:lvl1pPr>
          </a:lstStyle>
          <a:p>
            <a:r>
              <a:rPr lang="en-US" dirty="0" smtClean="0"/>
              <a:t>Click to edit Master title style</a:t>
            </a:r>
            <a:endParaRPr lang="en-US" dirty="0"/>
          </a:p>
        </p:txBody>
      </p:sp>
      <p:sp>
        <p:nvSpPr>
          <p:cNvPr id="2" name="Slide Number Placeholder 1"/>
          <p:cNvSpPr>
            <a:spLocks noGrp="1"/>
          </p:cNvSpPr>
          <p:nvPr>
            <p:ph type="sldNum" sz="quarter" idx="14"/>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4801442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3886200" cy="4302133"/>
          </a:xfrm>
        </p:spPr>
        <p:txBody>
          <a:bodyPr/>
          <a:lstStyle>
            <a:lvl1pPr marL="0" indent="0">
              <a:buNone/>
              <a:defRPr>
                <a:solidFill>
                  <a:srgbClr val="005C99"/>
                </a:solidFill>
              </a:defRPr>
            </a:lvl1pPr>
            <a:lvl2pPr>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endParaRPr lang="en-US" dirty="0"/>
          </a:p>
        </p:txBody>
      </p:sp>
      <p:sp>
        <p:nvSpPr>
          <p:cNvPr id="7" name="Rectangle 15"/>
          <p:cNvSpPr/>
          <p:nvPr userDrawn="1"/>
        </p:nvSpPr>
        <p:spPr>
          <a:xfrm rot="5400000" flipH="1">
            <a:off x="5269659" y="3059858"/>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671746" y="4759333"/>
            <a:ext cx="306631" cy="25589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5317" y="5131087"/>
            <a:ext cx="367773" cy="33822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2181" y="5588290"/>
            <a:ext cx="394043" cy="279113"/>
          </a:xfrm>
          <a:prstGeom prst="rect">
            <a:avLst/>
          </a:prstGeom>
        </p:spPr>
      </p:pic>
      <p:sp>
        <p:nvSpPr>
          <p:cNvPr id="11" name="Rectangle 15"/>
          <p:cNvSpPr/>
          <p:nvPr userDrawn="1"/>
        </p:nvSpPr>
        <p:spPr>
          <a:xfrm rot="5400000">
            <a:off x="6623052" y="1746251"/>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701283" y="4759333"/>
            <a:ext cx="306631" cy="2558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4854" y="5131087"/>
            <a:ext cx="367773" cy="338220"/>
          </a:xfrm>
          <a:prstGeom prst="rect">
            <a:avLst/>
          </a:prstGeom>
        </p:spPr>
      </p:pic>
      <p:sp>
        <p:nvSpPr>
          <p:cNvPr id="14" name="Content Placeholder 2"/>
          <p:cNvSpPr>
            <a:spLocks noGrp="1"/>
          </p:cNvSpPr>
          <p:nvPr>
            <p:ph idx="13"/>
          </p:nvPr>
        </p:nvSpPr>
        <p:spPr>
          <a:xfrm>
            <a:off x="4648200" y="381002"/>
            <a:ext cx="3505200" cy="4266180"/>
          </a:xfrm>
        </p:spPr>
        <p:txBody>
          <a:bodyPr/>
          <a:lstStyle>
            <a:lvl1pPr marL="0" indent="0">
              <a:buFontTx/>
              <a:buNone/>
              <a:defRPr>
                <a:solidFill>
                  <a:srgbClr val="005C99"/>
                </a:solidFill>
              </a:defRPr>
            </a:lvl1pPr>
            <a:lvl2pPr marL="457200" indent="0">
              <a:buFontTx/>
              <a:buNone/>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0" y="4876800"/>
            <a:ext cx="8229600" cy="1143000"/>
          </a:xfrm>
          <a:solidFill>
            <a:srgbClr val="005C99"/>
          </a:solidFill>
        </p:spPr>
        <p:txBody>
          <a:bodyPr>
            <a:normAutofit/>
          </a:bodyPr>
          <a:lstStyle>
            <a:lvl1pPr>
              <a:defRPr sz="3600" b="1">
                <a:solidFill>
                  <a:schemeClr val="bg1"/>
                </a:solidFill>
              </a:defRPr>
            </a:lvl1pPr>
          </a:lstStyle>
          <a:p>
            <a:r>
              <a:rPr lang="en-US" dirty="0" smtClean="0"/>
              <a:t>Click to edit Master title style</a:t>
            </a:r>
            <a:endParaRPr lang="en-US" dirty="0"/>
          </a:p>
        </p:txBody>
      </p:sp>
      <p:sp>
        <p:nvSpPr>
          <p:cNvPr id="2" name="Slide Number Placeholder 1"/>
          <p:cNvSpPr>
            <a:spLocks noGrp="1"/>
          </p:cNvSpPr>
          <p:nvPr>
            <p:ph type="sldNum" sz="quarter" idx="14"/>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36469051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15"/>
          <p:cNvSpPr/>
          <p:nvPr userDrawn="1"/>
        </p:nvSpPr>
        <p:spPr>
          <a:xfrm rot="5400000" flipH="1">
            <a:off x="5269659" y="3059858"/>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0" y="4419600"/>
            <a:ext cx="8229600" cy="1143000"/>
          </a:xfrm>
          <a:solidFill>
            <a:srgbClr val="005C99"/>
          </a:solidFill>
        </p:spPr>
        <p:txBody>
          <a:bodyPr>
            <a:normAutofit/>
          </a:bodyPr>
          <a:lstStyle>
            <a:lvl1pPr>
              <a:defRPr sz="3600" b="1">
                <a:solidFill>
                  <a:schemeClr val="bg1"/>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671746" y="4759333"/>
            <a:ext cx="306631" cy="25589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5317" y="5131087"/>
            <a:ext cx="367773" cy="33822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2181" y="5588290"/>
            <a:ext cx="394043" cy="279113"/>
          </a:xfrm>
          <a:prstGeom prst="rect">
            <a:avLst/>
          </a:prstGeom>
        </p:spPr>
      </p:pic>
      <p:sp>
        <p:nvSpPr>
          <p:cNvPr id="11" name="Rectangle 15"/>
          <p:cNvSpPr/>
          <p:nvPr userDrawn="1"/>
        </p:nvSpPr>
        <p:spPr>
          <a:xfrm rot="5400000">
            <a:off x="6623052" y="1746251"/>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701283" y="4759333"/>
            <a:ext cx="306631" cy="2558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4854" y="5131087"/>
            <a:ext cx="367773" cy="338220"/>
          </a:xfrm>
          <a:prstGeom prst="rect">
            <a:avLst/>
          </a:prstGeom>
        </p:spPr>
      </p:pic>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41167820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419600"/>
            <a:ext cx="8229600" cy="1143000"/>
          </a:xfrm>
          <a:solidFill>
            <a:srgbClr val="005C99"/>
          </a:solidFill>
        </p:spPr>
        <p:txBody>
          <a:bodyPr>
            <a:normAutofit/>
          </a:bodyPr>
          <a:lstStyle>
            <a:lvl1pPr>
              <a:defRPr sz="3600" b="1">
                <a:solidFill>
                  <a:schemeClr val="bg1"/>
                </a:solidFill>
              </a:defRPr>
            </a:lvl1pPr>
          </a:lstStyle>
          <a:p>
            <a:r>
              <a:rPr lang="en-US" dirty="0" smtClean="0"/>
              <a:t>Click to edit Master title style</a:t>
            </a:r>
            <a:endParaRPr lang="en-US" dirty="0"/>
          </a:p>
        </p:txBody>
      </p:sp>
      <p:sp>
        <p:nvSpPr>
          <p:cNvPr id="7" name="Rectangle 15"/>
          <p:cNvSpPr/>
          <p:nvPr userDrawn="1"/>
        </p:nvSpPr>
        <p:spPr>
          <a:xfrm rot="5400000" flipH="1">
            <a:off x="5269659" y="3059858"/>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5"/>
          <p:cNvSpPr/>
          <p:nvPr userDrawn="1"/>
        </p:nvSpPr>
        <p:spPr>
          <a:xfrm rot="5400000">
            <a:off x="6623052" y="1746251"/>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2327514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419600"/>
            <a:ext cx="8229600" cy="1143000"/>
          </a:xfrm>
          <a:solidFill>
            <a:srgbClr val="005C99"/>
          </a:solidFill>
        </p:spPr>
        <p:txBody>
          <a:bodyPr>
            <a:normAutofit/>
          </a:bodyPr>
          <a:lstStyle>
            <a:lvl1pPr>
              <a:defRPr sz="3600" b="1">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1008797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419600"/>
            <a:ext cx="8229600" cy="1143000"/>
          </a:xfrm>
          <a:solidFill>
            <a:srgbClr val="005C99"/>
          </a:solidFill>
        </p:spPr>
        <p:txBody>
          <a:bodyPr>
            <a:normAutofit/>
          </a:bodyPr>
          <a:lstStyle>
            <a:lvl1pPr>
              <a:defRPr sz="3600" b="1">
                <a:solidFill>
                  <a:schemeClr val="bg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685800"/>
            <a:ext cx="8229600" cy="3352800"/>
          </a:xfrm>
        </p:spPr>
        <p:txBody>
          <a:bodyPr/>
          <a:lstStyle>
            <a:lvl1pPr marL="0" indent="0">
              <a:buFontTx/>
              <a:buNone/>
              <a:defRPr>
                <a:solidFill>
                  <a:srgbClr val="877565"/>
                </a:solidFill>
              </a:defRPr>
            </a:lvl1pPr>
            <a:lvl2pPr>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35425783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26" y="4419600"/>
            <a:ext cx="8229600" cy="1143000"/>
          </a:xfrm>
          <a:solidFill>
            <a:srgbClr val="005C99">
              <a:alpha val="65000"/>
            </a:srgbClr>
          </a:solidFill>
        </p:spPr>
        <p:txBody>
          <a:bodyPr>
            <a:normAutofit/>
          </a:bodyPr>
          <a:lstStyle>
            <a:lvl1pPr>
              <a:defRPr sz="3600" b="1">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829784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C99"/>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41941325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26" y="4419600"/>
            <a:ext cx="8229600" cy="1143000"/>
          </a:xfrm>
          <a:solidFill>
            <a:srgbClr val="005C99">
              <a:alpha val="65000"/>
            </a:srgbClr>
          </a:solidFill>
        </p:spPr>
        <p:txBody>
          <a:bodyPr>
            <a:normAutofit/>
          </a:bodyPr>
          <a:lstStyle>
            <a:lvl1pPr>
              <a:defRPr sz="3600" b="1" baseline="0">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3877943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p:cNvSpPr/>
          <p:nvPr userDrawn="1"/>
        </p:nvSpPr>
        <p:spPr>
          <a:xfrm>
            <a:off x="0" y="6172200"/>
            <a:ext cx="9144000" cy="685800"/>
          </a:xfrm>
          <a:prstGeom prst="rect">
            <a:avLst/>
          </a:prstGeom>
          <a:solidFill>
            <a:srgbClr val="0151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 name="Title 1"/>
          <p:cNvSpPr>
            <a:spLocks noGrp="1"/>
          </p:cNvSpPr>
          <p:nvPr>
            <p:ph type="title" hasCustomPrompt="1"/>
          </p:nvPr>
        </p:nvSpPr>
        <p:spPr>
          <a:xfrm>
            <a:off x="-6626" y="4419600"/>
            <a:ext cx="8229600" cy="1143000"/>
          </a:xfrm>
          <a:solidFill>
            <a:srgbClr val="005C99">
              <a:alpha val="65000"/>
            </a:srgbClr>
          </a:solidFill>
        </p:spPr>
        <p:txBody>
          <a:bodyPr>
            <a:normAutofit/>
          </a:bodyPr>
          <a:lstStyle>
            <a:lvl1pPr>
              <a:defRPr sz="3600" b="1" baseline="0">
                <a:solidFill>
                  <a:schemeClr val="bg1"/>
                </a:solidFill>
              </a:defRPr>
            </a:lvl1pPr>
          </a:lstStyle>
          <a:p>
            <a:r>
              <a:rPr lang="en-US" dirty="0" smtClean="0"/>
              <a:t>CLICK TO EDIT MASTER TITLE STYLE</a:t>
            </a:r>
            <a:endParaRPr lang="en-US" dirty="0"/>
          </a:p>
        </p:txBody>
      </p:sp>
      <p:sp>
        <p:nvSpPr>
          <p:cNvPr id="8" name="Slide Number Placeholder 7"/>
          <p:cNvSpPr>
            <a:spLocks noGrp="1"/>
          </p:cNvSpPr>
          <p:nvPr>
            <p:ph type="sldNum" sz="quarter" idx="10"/>
          </p:nvPr>
        </p:nvSpPr>
        <p:spPr/>
        <p:txBody>
          <a:bodyPr/>
          <a:lstStyle>
            <a:lvl1pPr>
              <a:defRPr>
                <a:solidFill>
                  <a:schemeClr val="bg1"/>
                </a:solidFill>
              </a:defRPr>
            </a:lvl1pPr>
          </a:lstStyle>
          <a:p>
            <a:fld id="{BE4175F0-9465-4494-A059-AABA5A78D74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44638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938589"/>
            <a:ext cx="7772400" cy="1362075"/>
          </a:xfrm>
        </p:spPr>
        <p:txBody>
          <a:bodyPr anchor="t"/>
          <a:lstStyle>
            <a:lvl1pPr algn="l">
              <a:defRPr sz="4000" b="1" cap="all">
                <a:solidFill>
                  <a:srgbClr val="005C99"/>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438401"/>
            <a:ext cx="7772400" cy="1500187"/>
          </a:xfrm>
        </p:spPr>
        <p:txBody>
          <a:bodyPr anchor="b"/>
          <a:lstStyle>
            <a:lvl1pPr marL="0" indent="0">
              <a:buNone/>
              <a:defRPr sz="2000">
                <a:solidFill>
                  <a:srgbClr val="87756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Rectangle 15"/>
          <p:cNvSpPr/>
          <p:nvPr userDrawn="1"/>
        </p:nvSpPr>
        <p:spPr>
          <a:xfrm rot="5400000" flipH="1">
            <a:off x="5269659" y="3059858"/>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671746" y="4759333"/>
            <a:ext cx="306631" cy="25589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5317" y="5131087"/>
            <a:ext cx="367773" cy="33822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2181" y="5588290"/>
            <a:ext cx="394043" cy="279113"/>
          </a:xfrm>
          <a:prstGeom prst="rect">
            <a:avLst/>
          </a:prstGeom>
        </p:spPr>
      </p:pic>
      <p:sp>
        <p:nvSpPr>
          <p:cNvPr id="11" name="Rectangle 15"/>
          <p:cNvSpPr/>
          <p:nvPr userDrawn="1"/>
        </p:nvSpPr>
        <p:spPr>
          <a:xfrm rot="5400000">
            <a:off x="6623052" y="1746251"/>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701283" y="4759333"/>
            <a:ext cx="306631" cy="2558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4854" y="5131087"/>
            <a:ext cx="367773" cy="338220"/>
          </a:xfrm>
          <a:prstGeom prst="rect">
            <a:avLst/>
          </a:prstGeom>
        </p:spPr>
      </p:pic>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t="33467" b="33267"/>
          <a:stretch/>
        </p:blipFill>
        <p:spPr>
          <a:xfrm>
            <a:off x="3276600" y="5501334"/>
            <a:ext cx="2590800" cy="518468"/>
          </a:xfrm>
          <a:prstGeom prst="rect">
            <a:avLst/>
          </a:prstGeom>
        </p:spPr>
      </p:pic>
      <p:sp>
        <p:nvSpPr>
          <p:cNvPr id="4" name="Slide Number Placeholder 3"/>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779847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938589"/>
            <a:ext cx="7659687" cy="1362075"/>
          </a:xfrm>
          <a:solidFill>
            <a:srgbClr val="005C99"/>
          </a:solidFill>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2438401"/>
            <a:ext cx="76596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Rectangle 15"/>
          <p:cNvSpPr/>
          <p:nvPr userDrawn="1"/>
        </p:nvSpPr>
        <p:spPr>
          <a:xfrm rot="5400000" flipH="1">
            <a:off x="5269659" y="3059858"/>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671746" y="4759333"/>
            <a:ext cx="306631" cy="25589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5317" y="5131087"/>
            <a:ext cx="367773" cy="33822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2181" y="5588290"/>
            <a:ext cx="394043" cy="279113"/>
          </a:xfrm>
          <a:prstGeom prst="rect">
            <a:avLst/>
          </a:prstGeom>
        </p:spPr>
      </p:pic>
      <p:sp>
        <p:nvSpPr>
          <p:cNvPr id="11" name="Rectangle 15"/>
          <p:cNvSpPr/>
          <p:nvPr userDrawn="1"/>
        </p:nvSpPr>
        <p:spPr>
          <a:xfrm rot="5400000">
            <a:off x="6623052" y="1746251"/>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701283" y="4759333"/>
            <a:ext cx="306631" cy="2558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4854" y="5131087"/>
            <a:ext cx="367773" cy="338220"/>
          </a:xfrm>
          <a:prstGeom prst="rect">
            <a:avLst/>
          </a:prstGeom>
        </p:spPr>
      </p:pic>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t="33467" b="33267"/>
          <a:stretch/>
        </p:blipFill>
        <p:spPr>
          <a:xfrm>
            <a:off x="3276600" y="5501334"/>
            <a:ext cx="2590800" cy="518468"/>
          </a:xfrm>
          <a:prstGeom prst="rect">
            <a:avLst/>
          </a:prstGeom>
        </p:spPr>
      </p:pic>
      <p:sp>
        <p:nvSpPr>
          <p:cNvPr id="4" name="Slide Number Placeholder 3"/>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6990844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05189"/>
            <a:ext cx="7772400" cy="1362075"/>
          </a:xfrm>
        </p:spPr>
        <p:txBody>
          <a:bodyPr anchor="t"/>
          <a:lstStyle>
            <a:lvl1pPr algn="l">
              <a:defRPr sz="4000" b="1" cap="all">
                <a:solidFill>
                  <a:srgbClr val="005C99"/>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90500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14" name="Group 13"/>
          <p:cNvGrpSpPr/>
          <p:nvPr userDrawn="1"/>
        </p:nvGrpSpPr>
        <p:grpSpPr>
          <a:xfrm rot="5400000">
            <a:off x="4118911" y="1056348"/>
            <a:ext cx="865289" cy="9268198"/>
            <a:chOff x="8278711" y="-48864"/>
            <a:chExt cx="865289" cy="6983064"/>
          </a:xfrm>
        </p:grpSpPr>
        <p:sp>
          <p:nvSpPr>
            <p:cNvPr id="15"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rot="5400000">
              <a:off x="6623042" y="1710085"/>
              <a:ext cx="4279899" cy="762001"/>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04" y="5580448"/>
            <a:ext cx="394043" cy="279113"/>
          </a:xfrm>
          <a:prstGeom prst="rect">
            <a:avLst/>
          </a:prstGeom>
        </p:spPr>
      </p:pic>
      <p:pic>
        <p:nvPicPr>
          <p:cNvPr id="18" name="Picture 17"/>
          <p:cNvPicPr>
            <a:picLocks noChangeAspect="1"/>
          </p:cNvPicPr>
          <p:nvPr userDrawn="1"/>
        </p:nvPicPr>
        <p:blipFill rotWithShape="1">
          <a:blip r:embed="rId3" cstate="print">
            <a:extLst>
              <a:ext uri="{28A0092B-C50C-407E-A947-70E740481C1C}">
                <a14:useLocalDpi xmlns:a14="http://schemas.microsoft.com/office/drawing/2010/main" val="0"/>
              </a:ext>
            </a:extLst>
          </a:blip>
          <a:srcRect l="16163" t="21103" r="15175" b="21596"/>
          <a:stretch/>
        </p:blipFill>
        <p:spPr>
          <a:xfrm>
            <a:off x="762004" y="5603663"/>
            <a:ext cx="306631" cy="255896"/>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4" y="5521339"/>
            <a:ext cx="367773" cy="338220"/>
          </a:xfrm>
          <a:prstGeom prst="rect">
            <a:avLst/>
          </a:prstGeom>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t="33467" b="33267"/>
          <a:stretch/>
        </p:blipFill>
        <p:spPr>
          <a:xfrm>
            <a:off x="3276600" y="4876802"/>
            <a:ext cx="2590800" cy="518468"/>
          </a:xfrm>
          <a:prstGeom prst="rect">
            <a:avLst/>
          </a:prstGeom>
        </p:spPr>
      </p:pic>
      <p:sp>
        <p:nvSpPr>
          <p:cNvPr id="4" name="Slide Number Placeholder 3"/>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7022482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C99"/>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solidFill>
                  <a:srgbClr val="877565"/>
                </a:solidFill>
              </a:defRPr>
            </a:lvl1pPr>
            <a:lvl2pPr>
              <a:defRPr sz="2400">
                <a:solidFill>
                  <a:srgbClr val="005C99"/>
                </a:solidFill>
              </a:defRPr>
            </a:lvl2pPr>
            <a:lvl3pPr>
              <a:defRPr sz="2000">
                <a:solidFill>
                  <a:srgbClr val="005C99"/>
                </a:solidFill>
              </a:defRPr>
            </a:lvl3pPr>
            <a:lvl4pPr>
              <a:defRPr sz="1800">
                <a:solidFill>
                  <a:srgbClr val="005C99"/>
                </a:solidFill>
              </a:defRPr>
            </a:lvl4pPr>
            <a:lvl5pPr>
              <a:defRPr sz="1800">
                <a:solidFill>
                  <a:srgbClr val="005C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solidFill>
                  <a:srgbClr val="877565"/>
                </a:solidFill>
              </a:defRPr>
            </a:lvl1pPr>
            <a:lvl2pPr>
              <a:defRPr sz="2400">
                <a:solidFill>
                  <a:srgbClr val="005C99"/>
                </a:solidFill>
              </a:defRPr>
            </a:lvl2pPr>
            <a:lvl3pPr>
              <a:defRPr sz="2000">
                <a:solidFill>
                  <a:srgbClr val="005C99"/>
                </a:solidFill>
              </a:defRPr>
            </a:lvl3pPr>
            <a:lvl4pPr>
              <a:defRPr sz="1800">
                <a:solidFill>
                  <a:srgbClr val="005C99"/>
                </a:solidFill>
              </a:defRPr>
            </a:lvl4pPr>
            <a:lvl5pPr>
              <a:defRPr sz="1800">
                <a:solidFill>
                  <a:srgbClr val="005C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15"/>
          <p:cNvSpPr/>
          <p:nvPr userDrawn="1"/>
        </p:nvSpPr>
        <p:spPr>
          <a:xfrm rot="5400000" flipH="1">
            <a:off x="5269659" y="3059858"/>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671746" y="4759333"/>
            <a:ext cx="306631" cy="25589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5317" y="5131087"/>
            <a:ext cx="367773" cy="33822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2181" y="5588290"/>
            <a:ext cx="394043" cy="279113"/>
          </a:xfrm>
          <a:prstGeom prst="rect">
            <a:avLst/>
          </a:prstGeom>
        </p:spPr>
      </p:pic>
      <p:sp>
        <p:nvSpPr>
          <p:cNvPr id="12" name="Rectangle 15"/>
          <p:cNvSpPr/>
          <p:nvPr userDrawn="1"/>
        </p:nvSpPr>
        <p:spPr>
          <a:xfrm rot="5400000">
            <a:off x="6623052" y="1746251"/>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701283" y="4759333"/>
            <a:ext cx="306631" cy="2558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4854" y="5131087"/>
            <a:ext cx="367773" cy="338220"/>
          </a:xfrm>
          <a:prstGeom prst="rect">
            <a:avLst/>
          </a:prstGeom>
        </p:spPr>
      </p:pic>
      <p:sp>
        <p:nvSpPr>
          <p:cNvPr id="5" name="Slide Number Placeholder 4"/>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31991490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C99"/>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solidFill>
                  <a:srgbClr val="87756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5C99"/>
                </a:solidFill>
              </a:defRPr>
            </a:lvl1pPr>
            <a:lvl2pPr>
              <a:defRPr sz="2000">
                <a:solidFill>
                  <a:srgbClr val="005C99"/>
                </a:solidFill>
              </a:defRPr>
            </a:lvl2pPr>
            <a:lvl3pPr>
              <a:defRPr sz="1800">
                <a:solidFill>
                  <a:srgbClr val="005C99"/>
                </a:solidFill>
              </a:defRPr>
            </a:lvl3pPr>
            <a:lvl4pPr>
              <a:defRPr sz="1600">
                <a:solidFill>
                  <a:srgbClr val="005C99"/>
                </a:solidFill>
              </a:defRPr>
            </a:lvl4pPr>
            <a:lvl5pPr>
              <a:defRPr sz="1600">
                <a:solidFill>
                  <a:srgbClr val="005C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solidFill>
                  <a:srgbClr val="87756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solidFill>
                  <a:srgbClr val="005C99"/>
                </a:solidFill>
              </a:defRPr>
            </a:lvl1pPr>
            <a:lvl2pPr>
              <a:defRPr sz="2000">
                <a:solidFill>
                  <a:srgbClr val="005C99"/>
                </a:solidFill>
              </a:defRPr>
            </a:lvl2pPr>
            <a:lvl3pPr>
              <a:defRPr sz="1800">
                <a:solidFill>
                  <a:srgbClr val="005C99"/>
                </a:solidFill>
              </a:defRPr>
            </a:lvl3pPr>
            <a:lvl4pPr>
              <a:defRPr sz="1600">
                <a:solidFill>
                  <a:srgbClr val="005C99"/>
                </a:solidFill>
              </a:defRPr>
            </a:lvl4pPr>
            <a:lvl5pPr>
              <a:defRPr sz="1600">
                <a:solidFill>
                  <a:srgbClr val="005C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2904042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C99"/>
                </a:solidFill>
              </a:defRPr>
            </a:lvl1pPr>
          </a:lstStyle>
          <a:p>
            <a:r>
              <a:rPr lang="en-US" dirty="0" smtClean="0"/>
              <a:t>Click to edit Master title style</a:t>
            </a:r>
            <a:endParaRPr lang="en-US" dirty="0"/>
          </a:p>
        </p:txBody>
      </p:sp>
      <p:grpSp>
        <p:nvGrpSpPr>
          <p:cNvPr id="8" name="Group 7"/>
          <p:cNvGrpSpPr/>
          <p:nvPr userDrawn="1"/>
        </p:nvGrpSpPr>
        <p:grpSpPr>
          <a:xfrm rot="5400000">
            <a:off x="4118911" y="1056348"/>
            <a:ext cx="865289" cy="9268198"/>
            <a:chOff x="8278711" y="-48864"/>
            <a:chExt cx="865289" cy="6983064"/>
          </a:xfrm>
        </p:grpSpPr>
        <p:sp>
          <p:nvSpPr>
            <p:cNvPr id="6"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15"/>
            <p:cNvSpPr/>
            <p:nvPr userDrawn="1"/>
          </p:nvSpPr>
          <p:spPr>
            <a:xfrm rot="5400000">
              <a:off x="6623042" y="1710085"/>
              <a:ext cx="4279899" cy="762001"/>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04" y="5580448"/>
            <a:ext cx="394043" cy="279113"/>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6163" t="21103" r="15175" b="21596"/>
          <a:stretch/>
        </p:blipFill>
        <p:spPr>
          <a:xfrm>
            <a:off x="762004" y="5603663"/>
            <a:ext cx="306631" cy="255896"/>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4" y="5521339"/>
            <a:ext cx="367773" cy="338220"/>
          </a:xfrm>
          <a:prstGeom prst="rect">
            <a:avLst/>
          </a:prstGeom>
        </p:spPr>
      </p:pic>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9107037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2_Title Only_no social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C99"/>
                </a:solidFill>
              </a:defRPr>
            </a:lvl1pPr>
          </a:lstStyle>
          <a:p>
            <a:r>
              <a:rPr lang="en-US" dirty="0" smtClean="0"/>
              <a:t>Click to edit Master title style</a:t>
            </a:r>
            <a:endParaRPr lang="en-US" dirty="0"/>
          </a:p>
        </p:txBody>
      </p:sp>
      <p:grpSp>
        <p:nvGrpSpPr>
          <p:cNvPr id="8" name="Group 7"/>
          <p:cNvGrpSpPr/>
          <p:nvPr userDrawn="1"/>
        </p:nvGrpSpPr>
        <p:grpSpPr>
          <a:xfrm rot="5400000">
            <a:off x="4118911" y="1056348"/>
            <a:ext cx="865289" cy="9268198"/>
            <a:chOff x="8278711" y="-48864"/>
            <a:chExt cx="865289" cy="6983064"/>
          </a:xfrm>
        </p:grpSpPr>
        <p:sp>
          <p:nvSpPr>
            <p:cNvPr id="6"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15"/>
            <p:cNvSpPr/>
            <p:nvPr userDrawn="1"/>
          </p:nvSpPr>
          <p:spPr>
            <a:xfrm rot="5400000">
              <a:off x="6623042" y="1710085"/>
              <a:ext cx="4279899" cy="762001"/>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5512590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C99"/>
                </a:solidFill>
              </a:defRPr>
            </a:lvl1pPr>
          </a:lstStyle>
          <a:p>
            <a:r>
              <a:rPr lang="en-US" dirty="0" smtClean="0"/>
              <a:t>Click to edit Master title style</a:t>
            </a:r>
            <a:endParaRPr lang="en-US" dirty="0"/>
          </a:p>
        </p:txBody>
      </p:sp>
      <p:grpSp>
        <p:nvGrpSpPr>
          <p:cNvPr id="8" name="Group 7"/>
          <p:cNvGrpSpPr/>
          <p:nvPr userDrawn="1"/>
        </p:nvGrpSpPr>
        <p:grpSpPr>
          <a:xfrm rot="5400000">
            <a:off x="4118911" y="1056348"/>
            <a:ext cx="865289" cy="9268198"/>
            <a:chOff x="8278711" y="-48864"/>
            <a:chExt cx="865289" cy="6983064"/>
          </a:xfrm>
        </p:grpSpPr>
        <p:sp>
          <p:nvSpPr>
            <p:cNvPr id="6"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15"/>
            <p:cNvSpPr/>
            <p:nvPr userDrawn="1"/>
          </p:nvSpPr>
          <p:spPr>
            <a:xfrm rot="5400000">
              <a:off x="6623042" y="1710085"/>
              <a:ext cx="4279899" cy="762001"/>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04" y="5580448"/>
            <a:ext cx="394043" cy="279113"/>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6163" t="21103" r="15175" b="21596"/>
          <a:stretch/>
        </p:blipFill>
        <p:spPr>
          <a:xfrm>
            <a:off x="762004" y="5603663"/>
            <a:ext cx="306631" cy="255896"/>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4" y="5521339"/>
            <a:ext cx="367773" cy="338220"/>
          </a:xfrm>
          <a:prstGeom prst="rect">
            <a:avLst/>
          </a:prstGeom>
        </p:spPr>
      </p:pic>
      <p:sp>
        <p:nvSpPr>
          <p:cNvPr id="12" name="Content Placeholder 2"/>
          <p:cNvSpPr>
            <a:spLocks noGrp="1"/>
          </p:cNvSpPr>
          <p:nvPr>
            <p:ph idx="1"/>
          </p:nvPr>
        </p:nvSpPr>
        <p:spPr>
          <a:xfrm>
            <a:off x="457200" y="1600201"/>
            <a:ext cx="8229600" cy="3657603"/>
          </a:xfrm>
        </p:spPr>
        <p:txBody>
          <a:bodyPr/>
          <a:lstStyle>
            <a:lvl1pPr>
              <a:defRPr>
                <a:solidFill>
                  <a:srgbClr val="005C99"/>
                </a:solidFill>
              </a:defRPr>
            </a:lvl1pPr>
            <a:lvl2pPr>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552562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3886200" cy="5440363"/>
          </a:xfrm>
        </p:spPr>
        <p:txBody>
          <a:bodyPr/>
          <a:lstStyle>
            <a:lvl1pPr marL="0" indent="0">
              <a:buNone/>
              <a:defRPr>
                <a:solidFill>
                  <a:srgbClr val="005C99"/>
                </a:solidFill>
              </a:defRPr>
            </a:lvl1pPr>
            <a:lvl2pPr>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endParaRPr lang="en-US" dirty="0"/>
          </a:p>
        </p:txBody>
      </p:sp>
      <p:sp>
        <p:nvSpPr>
          <p:cNvPr id="7"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671742" y="4759333"/>
            <a:ext cx="306631" cy="25589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5313" y="5131087"/>
            <a:ext cx="367773" cy="33822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2177" y="5588287"/>
            <a:ext cx="394043" cy="279113"/>
          </a:xfrm>
          <a:prstGeom prst="rect">
            <a:avLst/>
          </a:prstGeom>
        </p:spPr>
      </p:pic>
      <p:sp>
        <p:nvSpPr>
          <p:cNvPr id="11" name="Rectangle 15"/>
          <p:cNvSpPr/>
          <p:nvPr userDrawn="1"/>
        </p:nvSpPr>
        <p:spPr>
          <a:xfrm rot="5400000">
            <a:off x="6623050" y="1746250"/>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701279" y="4759333"/>
            <a:ext cx="306631" cy="25589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4850" y="5131087"/>
            <a:ext cx="367773" cy="338220"/>
          </a:xfrm>
          <a:prstGeom prst="rect">
            <a:avLst/>
          </a:prstGeom>
        </p:spPr>
      </p:pic>
      <p:sp>
        <p:nvSpPr>
          <p:cNvPr id="14" name="Content Placeholder 2"/>
          <p:cNvSpPr>
            <a:spLocks noGrp="1"/>
          </p:cNvSpPr>
          <p:nvPr>
            <p:ph idx="13"/>
          </p:nvPr>
        </p:nvSpPr>
        <p:spPr>
          <a:xfrm>
            <a:off x="4724400" y="685800"/>
            <a:ext cx="3352800" cy="5486400"/>
          </a:xfrm>
        </p:spPr>
        <p:txBody>
          <a:bodyPr/>
          <a:lstStyle>
            <a:lvl1pPr marL="0" indent="0">
              <a:buFontTx/>
              <a:buNone/>
              <a:defRPr>
                <a:solidFill>
                  <a:srgbClr val="005C99"/>
                </a:solidFill>
              </a:defRPr>
            </a:lvl1pPr>
            <a:lvl2pPr marL="457200" indent="0">
              <a:buFontTx/>
              <a:buNone/>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4"/>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6555919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itle_Content_NoSocial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C99"/>
                </a:solidFill>
              </a:defRPr>
            </a:lvl1pPr>
          </a:lstStyle>
          <a:p>
            <a:r>
              <a:rPr lang="en-US" dirty="0" smtClean="0"/>
              <a:t>Click to edit Master title style</a:t>
            </a:r>
            <a:endParaRPr lang="en-US" dirty="0"/>
          </a:p>
        </p:txBody>
      </p:sp>
      <p:grpSp>
        <p:nvGrpSpPr>
          <p:cNvPr id="8" name="Group 7"/>
          <p:cNvGrpSpPr/>
          <p:nvPr userDrawn="1"/>
        </p:nvGrpSpPr>
        <p:grpSpPr>
          <a:xfrm rot="5400000">
            <a:off x="4118911" y="1056348"/>
            <a:ext cx="865289" cy="9268198"/>
            <a:chOff x="8278711" y="-48864"/>
            <a:chExt cx="865289" cy="6983064"/>
          </a:xfrm>
        </p:grpSpPr>
        <p:sp>
          <p:nvSpPr>
            <p:cNvPr id="6"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15"/>
            <p:cNvSpPr/>
            <p:nvPr userDrawn="1"/>
          </p:nvSpPr>
          <p:spPr>
            <a:xfrm rot="5400000">
              <a:off x="6623042" y="1710085"/>
              <a:ext cx="4279899" cy="762001"/>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 name="Content Placeholder 2"/>
          <p:cNvSpPr>
            <a:spLocks noGrp="1"/>
          </p:cNvSpPr>
          <p:nvPr>
            <p:ph idx="1"/>
          </p:nvPr>
        </p:nvSpPr>
        <p:spPr>
          <a:xfrm>
            <a:off x="457200" y="1600201"/>
            <a:ext cx="8229600" cy="3657603"/>
          </a:xfrm>
        </p:spPr>
        <p:txBody>
          <a:bodyPr/>
          <a:lstStyle>
            <a:lvl1pPr>
              <a:defRPr>
                <a:solidFill>
                  <a:srgbClr val="005C99"/>
                </a:solidFill>
              </a:defRPr>
            </a:lvl1pPr>
            <a:lvl2pPr>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4511353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Non Webinar Decks only _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solidFill>
                  <a:srgbClr val="005C99"/>
                </a:solidFill>
              </a:defRPr>
            </a:lvl1pPr>
          </a:lstStyle>
          <a:p>
            <a:r>
              <a:rPr lang="en-US" dirty="0" smtClean="0"/>
              <a:t>This layout for Non Webinar</a:t>
            </a:r>
            <a:endParaRPr lang="en-US" dirty="0"/>
          </a:p>
        </p:txBody>
      </p:sp>
      <p:grpSp>
        <p:nvGrpSpPr>
          <p:cNvPr id="8" name="Group 7"/>
          <p:cNvGrpSpPr/>
          <p:nvPr userDrawn="1"/>
        </p:nvGrpSpPr>
        <p:grpSpPr>
          <a:xfrm rot="5400000">
            <a:off x="4118911" y="1791256"/>
            <a:ext cx="865289" cy="9268198"/>
            <a:chOff x="8278711" y="-48864"/>
            <a:chExt cx="865289" cy="6983064"/>
          </a:xfrm>
        </p:grpSpPr>
        <p:sp>
          <p:nvSpPr>
            <p:cNvPr id="6"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15"/>
            <p:cNvSpPr/>
            <p:nvPr userDrawn="1"/>
          </p:nvSpPr>
          <p:spPr>
            <a:xfrm rot="5400000">
              <a:off x="6623042" y="1710085"/>
              <a:ext cx="4279899" cy="762001"/>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04" y="6315356"/>
            <a:ext cx="394043" cy="279113"/>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6163" t="21103" r="15175" b="21596"/>
          <a:stretch/>
        </p:blipFill>
        <p:spPr>
          <a:xfrm>
            <a:off x="762004" y="6338571"/>
            <a:ext cx="306631" cy="255896"/>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4" y="6256247"/>
            <a:ext cx="367773" cy="338220"/>
          </a:xfrm>
          <a:prstGeom prst="rect">
            <a:avLst/>
          </a:prstGeom>
        </p:spPr>
      </p:pic>
      <p:sp>
        <p:nvSpPr>
          <p:cNvPr id="12" name="Content Placeholder 2"/>
          <p:cNvSpPr>
            <a:spLocks noGrp="1"/>
          </p:cNvSpPr>
          <p:nvPr>
            <p:ph idx="1"/>
          </p:nvPr>
        </p:nvSpPr>
        <p:spPr>
          <a:xfrm>
            <a:off x="457200" y="1600200"/>
            <a:ext cx="8229600" cy="4392511"/>
          </a:xfrm>
        </p:spPr>
        <p:txBody>
          <a:bodyPr/>
          <a:lstStyle>
            <a:lvl1pPr>
              <a:defRPr>
                <a:solidFill>
                  <a:srgbClr val="005C99"/>
                </a:solidFill>
              </a:defRPr>
            </a:lvl1pPr>
            <a:lvl2pPr>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a:xfrm>
            <a:off x="3886200" y="6019800"/>
            <a:ext cx="1371600" cy="365125"/>
          </a:xfrm>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9487336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Non Webinar Decks only _ noS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solidFill>
                  <a:srgbClr val="005C99"/>
                </a:solidFill>
              </a:defRPr>
            </a:lvl1pPr>
          </a:lstStyle>
          <a:p>
            <a:r>
              <a:rPr lang="en-US" dirty="0" smtClean="0"/>
              <a:t>This layout for Non Webinar</a:t>
            </a:r>
            <a:endParaRPr lang="en-US" dirty="0"/>
          </a:p>
        </p:txBody>
      </p:sp>
      <p:grpSp>
        <p:nvGrpSpPr>
          <p:cNvPr id="8" name="Group 7"/>
          <p:cNvGrpSpPr/>
          <p:nvPr userDrawn="1"/>
        </p:nvGrpSpPr>
        <p:grpSpPr>
          <a:xfrm rot="5400000">
            <a:off x="4118911" y="1791256"/>
            <a:ext cx="865289" cy="9268198"/>
            <a:chOff x="8278711" y="-48864"/>
            <a:chExt cx="865289" cy="6983064"/>
          </a:xfrm>
        </p:grpSpPr>
        <p:sp>
          <p:nvSpPr>
            <p:cNvPr id="6"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15"/>
            <p:cNvSpPr/>
            <p:nvPr userDrawn="1"/>
          </p:nvSpPr>
          <p:spPr>
            <a:xfrm rot="5400000">
              <a:off x="6623042" y="1710085"/>
              <a:ext cx="4279899" cy="762001"/>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 name="Content Placeholder 2"/>
          <p:cNvSpPr>
            <a:spLocks noGrp="1"/>
          </p:cNvSpPr>
          <p:nvPr>
            <p:ph idx="1"/>
          </p:nvPr>
        </p:nvSpPr>
        <p:spPr>
          <a:xfrm>
            <a:off x="457200" y="1600200"/>
            <a:ext cx="8229600" cy="4392511"/>
          </a:xfrm>
        </p:spPr>
        <p:txBody>
          <a:bodyPr/>
          <a:lstStyle>
            <a:lvl1pPr>
              <a:defRPr>
                <a:solidFill>
                  <a:srgbClr val="005C99"/>
                </a:solidFill>
              </a:defRPr>
            </a:lvl1pPr>
            <a:lvl2pPr>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a:xfrm>
            <a:off x="3886200" y="6019800"/>
            <a:ext cx="1371600" cy="365125"/>
          </a:xfrm>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1260723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Non Webinar Decks Only _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solidFill>
                  <a:srgbClr val="005C99"/>
                </a:solidFill>
              </a:defRPr>
            </a:lvl1pPr>
          </a:lstStyle>
          <a:p>
            <a:r>
              <a:rPr lang="en-US" dirty="0" smtClean="0"/>
              <a:t>This layout for Non Webinar</a:t>
            </a:r>
            <a:endParaRPr lang="en-US" dirty="0"/>
          </a:p>
        </p:txBody>
      </p:sp>
      <p:grpSp>
        <p:nvGrpSpPr>
          <p:cNvPr id="8" name="Group 7"/>
          <p:cNvGrpSpPr/>
          <p:nvPr userDrawn="1"/>
        </p:nvGrpSpPr>
        <p:grpSpPr>
          <a:xfrm rot="5400000">
            <a:off x="4118911" y="1791256"/>
            <a:ext cx="865289" cy="9268198"/>
            <a:chOff x="8278711" y="-48864"/>
            <a:chExt cx="865289" cy="6983064"/>
          </a:xfrm>
        </p:grpSpPr>
        <p:sp>
          <p:nvSpPr>
            <p:cNvPr id="6" name="Rectangle 15"/>
            <p:cNvSpPr/>
            <p:nvPr userDrawn="1"/>
          </p:nvSpPr>
          <p:spPr>
            <a:xfrm rot="5400000" flipH="1">
              <a:off x="5269655" y="3059855"/>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15"/>
            <p:cNvSpPr/>
            <p:nvPr userDrawn="1"/>
          </p:nvSpPr>
          <p:spPr>
            <a:xfrm rot="5400000">
              <a:off x="6623042" y="1710085"/>
              <a:ext cx="4279899" cy="762001"/>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 name="Content Placeholder 2"/>
          <p:cNvSpPr>
            <a:spLocks noGrp="1"/>
          </p:cNvSpPr>
          <p:nvPr>
            <p:ph idx="1"/>
          </p:nvPr>
        </p:nvSpPr>
        <p:spPr>
          <a:xfrm>
            <a:off x="457200" y="1600200"/>
            <a:ext cx="8229600" cy="4392511"/>
          </a:xfrm>
        </p:spPr>
        <p:txBody>
          <a:bodyPr/>
          <a:lstStyle>
            <a:lvl1pPr>
              <a:defRPr>
                <a:solidFill>
                  <a:srgbClr val="005C99"/>
                </a:solidFill>
              </a:defRPr>
            </a:lvl1pPr>
            <a:lvl2pPr>
              <a:defRPr>
                <a:solidFill>
                  <a:srgbClr val="005C99"/>
                </a:solidFill>
              </a:defRPr>
            </a:lvl2pPr>
            <a:lvl3pPr>
              <a:defRPr>
                <a:solidFill>
                  <a:srgbClr val="005C99"/>
                </a:solidFill>
              </a:defRPr>
            </a:lvl3pPr>
            <a:lvl4pPr>
              <a:defRPr>
                <a:solidFill>
                  <a:srgbClr val="005C99"/>
                </a:solidFill>
              </a:defRPr>
            </a:lvl4pPr>
            <a:lvl5pPr>
              <a:defRPr>
                <a:solidFill>
                  <a:srgbClr val="005C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a:xfrm>
            <a:off x="3886200" y="5984236"/>
            <a:ext cx="1371600" cy="365125"/>
          </a:xfrm>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28357667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41348090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solidFill>
                  <a:srgbClr val="87756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853113"/>
          </a:xfrm>
        </p:spPr>
        <p:txBody>
          <a:bodyPr/>
          <a:lstStyle>
            <a:lvl1pPr marL="0" indent="0">
              <a:buFontTx/>
              <a:buNone/>
              <a:defRPr sz="3200" b="1">
                <a:solidFill>
                  <a:srgbClr val="005C99"/>
                </a:solidFill>
              </a:defRPr>
            </a:lvl1pPr>
            <a:lvl2pPr>
              <a:defRPr sz="2800">
                <a:solidFill>
                  <a:srgbClr val="005C99"/>
                </a:solidFill>
              </a:defRPr>
            </a:lvl2pPr>
            <a:lvl3pPr>
              <a:defRPr sz="2400">
                <a:solidFill>
                  <a:srgbClr val="005C99"/>
                </a:solidFill>
              </a:defRPr>
            </a:lvl3pPr>
            <a:lvl4pPr>
              <a:defRPr sz="2000">
                <a:solidFill>
                  <a:srgbClr val="005C99"/>
                </a:solidFill>
              </a:defRPr>
            </a:lvl4pPr>
            <a:lvl5pPr>
              <a:defRPr sz="2000">
                <a:solidFill>
                  <a:srgbClr val="005C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15"/>
          <p:cNvSpPr/>
          <p:nvPr userDrawn="1"/>
        </p:nvSpPr>
        <p:spPr>
          <a:xfrm rot="5400000" flipH="1">
            <a:off x="5269659" y="3059858"/>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671746" y="4759333"/>
            <a:ext cx="306631" cy="25589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5317" y="5131087"/>
            <a:ext cx="367773" cy="33822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2181" y="5588290"/>
            <a:ext cx="394043" cy="279113"/>
          </a:xfrm>
          <a:prstGeom prst="rect">
            <a:avLst/>
          </a:prstGeom>
        </p:spPr>
      </p:pic>
      <p:sp>
        <p:nvSpPr>
          <p:cNvPr id="12" name="Rectangle 15"/>
          <p:cNvSpPr/>
          <p:nvPr userDrawn="1"/>
        </p:nvSpPr>
        <p:spPr>
          <a:xfrm rot="5400000">
            <a:off x="6623052" y="1746251"/>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701283" y="4759333"/>
            <a:ext cx="306631" cy="2558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4854" y="5131087"/>
            <a:ext cx="367773" cy="338220"/>
          </a:xfrm>
          <a:prstGeom prst="rect">
            <a:avLst/>
          </a:prstGeom>
        </p:spPr>
      </p:pic>
      <p:sp>
        <p:nvSpPr>
          <p:cNvPr id="5" name="Slide Number Placeholder 4"/>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8931615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solidFill>
                  <a:srgbClr val="005C99"/>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solidFill>
                  <a:srgbClr val="87756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15"/>
          <p:cNvSpPr/>
          <p:nvPr userDrawn="1"/>
        </p:nvSpPr>
        <p:spPr>
          <a:xfrm rot="5400000" flipH="1">
            <a:off x="5269659" y="3059858"/>
            <a:ext cx="6883401" cy="865289"/>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12700 w 6858000"/>
              <a:gd name="connsiteY4" fmla="*/ 800100 h 1079500"/>
              <a:gd name="connsiteX5" fmla="*/ 0 w 6858000"/>
              <a:gd name="connsiteY5" fmla="*/ 0 h 1079500"/>
              <a:gd name="connsiteX0" fmla="*/ 25400 w 6883400"/>
              <a:gd name="connsiteY0" fmla="*/ 0 h 801789"/>
              <a:gd name="connsiteX1" fmla="*/ 6883400 w 6883400"/>
              <a:gd name="connsiteY1" fmla="*/ 0 h 801789"/>
              <a:gd name="connsiteX2" fmla="*/ 6870700 w 6883400"/>
              <a:gd name="connsiteY2" fmla="*/ 279400 h 801789"/>
              <a:gd name="connsiteX3" fmla="*/ 0 w 6883400"/>
              <a:gd name="connsiteY3" fmla="*/ 762000 h 801789"/>
              <a:gd name="connsiteX4" fmla="*/ 38100 w 6883400"/>
              <a:gd name="connsiteY4" fmla="*/ 800100 h 801789"/>
              <a:gd name="connsiteX5" fmla="*/ 25400 w 6883400"/>
              <a:gd name="connsiteY5" fmla="*/ 0 h 801789"/>
              <a:gd name="connsiteX0" fmla="*/ 25400 w 6883400"/>
              <a:gd name="connsiteY0" fmla="*/ 0 h 940371"/>
              <a:gd name="connsiteX1" fmla="*/ 6883400 w 6883400"/>
              <a:gd name="connsiteY1" fmla="*/ 0 h 940371"/>
              <a:gd name="connsiteX2" fmla="*/ 6870700 w 6883400"/>
              <a:gd name="connsiteY2" fmla="*/ 279400 h 940371"/>
              <a:gd name="connsiteX3" fmla="*/ 0 w 6883400"/>
              <a:gd name="connsiteY3" fmla="*/ 762000 h 940371"/>
              <a:gd name="connsiteX4" fmla="*/ 38100 w 6883400"/>
              <a:gd name="connsiteY4" fmla="*/ 939800 h 940371"/>
              <a:gd name="connsiteX5" fmla="*/ 25400 w 6883400"/>
              <a:gd name="connsiteY5" fmla="*/ 0 h 940371"/>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939800 h 977900"/>
              <a:gd name="connsiteX5" fmla="*/ 50801 w 6908801"/>
              <a:gd name="connsiteY5" fmla="*/ 0 h 977900"/>
              <a:gd name="connsiteX0" fmla="*/ 50801 w 6908801"/>
              <a:gd name="connsiteY0" fmla="*/ 0 h 977900"/>
              <a:gd name="connsiteX1" fmla="*/ 6908801 w 6908801"/>
              <a:gd name="connsiteY1" fmla="*/ 0 h 977900"/>
              <a:gd name="connsiteX2" fmla="*/ 6896101 w 6908801"/>
              <a:gd name="connsiteY2" fmla="*/ 279400 h 977900"/>
              <a:gd name="connsiteX3" fmla="*/ 0 w 6908801"/>
              <a:gd name="connsiteY3" fmla="*/ 977900 h 977900"/>
              <a:gd name="connsiteX4" fmla="*/ 63501 w 6908801"/>
              <a:gd name="connsiteY4" fmla="*/ 863600 h 977900"/>
              <a:gd name="connsiteX5" fmla="*/ 50801 w 6908801"/>
              <a:gd name="connsiteY5" fmla="*/ 0 h 977900"/>
              <a:gd name="connsiteX0" fmla="*/ 25401 w 6883401"/>
              <a:gd name="connsiteY0" fmla="*/ 0 h 865289"/>
              <a:gd name="connsiteX1" fmla="*/ 6883401 w 6883401"/>
              <a:gd name="connsiteY1" fmla="*/ 0 h 865289"/>
              <a:gd name="connsiteX2" fmla="*/ 6870701 w 6883401"/>
              <a:gd name="connsiteY2" fmla="*/ 279400 h 865289"/>
              <a:gd name="connsiteX3" fmla="*/ 0 w 6883401"/>
              <a:gd name="connsiteY3" fmla="*/ 825500 h 865289"/>
              <a:gd name="connsiteX4" fmla="*/ 38101 w 6883401"/>
              <a:gd name="connsiteY4" fmla="*/ 863600 h 865289"/>
              <a:gd name="connsiteX5" fmla="*/ 25401 w 6883401"/>
              <a:gd name="connsiteY5" fmla="*/ 0 h 86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3401" h="865289">
                <a:moveTo>
                  <a:pt x="25401" y="0"/>
                </a:moveTo>
                <a:lnTo>
                  <a:pt x="6883401" y="0"/>
                </a:lnTo>
                <a:lnTo>
                  <a:pt x="6870701" y="279400"/>
                </a:lnTo>
                <a:lnTo>
                  <a:pt x="0" y="825500"/>
                </a:lnTo>
                <a:cubicBezTo>
                  <a:pt x="4233" y="812800"/>
                  <a:pt x="33868" y="876300"/>
                  <a:pt x="38101" y="863600"/>
                </a:cubicBezTo>
                <a:lnTo>
                  <a:pt x="25401" y="0"/>
                </a:lnTo>
                <a:close/>
              </a:path>
            </a:pathLst>
          </a:custGeom>
          <a:gradFill>
            <a:gsLst>
              <a:gs pos="0">
                <a:srgbClr val="004370"/>
              </a:gs>
              <a:gs pos="50000">
                <a:srgbClr val="005C99"/>
              </a:gs>
              <a:gs pos="97000">
                <a:srgbClr val="005C99"/>
              </a:gs>
              <a:gs pos="100000">
                <a:srgbClr val="005C9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671746" y="4759333"/>
            <a:ext cx="306631" cy="25589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5317" y="5131087"/>
            <a:ext cx="367773" cy="33822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2181" y="5588290"/>
            <a:ext cx="394043" cy="279113"/>
          </a:xfrm>
          <a:prstGeom prst="rect">
            <a:avLst/>
          </a:prstGeom>
        </p:spPr>
      </p:pic>
      <p:sp>
        <p:nvSpPr>
          <p:cNvPr id="12" name="Rectangle 15"/>
          <p:cNvSpPr/>
          <p:nvPr userDrawn="1"/>
        </p:nvSpPr>
        <p:spPr>
          <a:xfrm rot="5400000">
            <a:off x="6623052" y="1746251"/>
            <a:ext cx="4279900" cy="762000"/>
          </a:xfrm>
          <a:custGeom>
            <a:avLst/>
            <a:gdLst>
              <a:gd name="connsiteX0" fmla="*/ 0 w 6858000"/>
              <a:gd name="connsiteY0" fmla="*/ 0 h 609600"/>
              <a:gd name="connsiteX1" fmla="*/ 6858000 w 6858000"/>
              <a:gd name="connsiteY1" fmla="*/ 0 h 609600"/>
              <a:gd name="connsiteX2" fmla="*/ 6858000 w 6858000"/>
              <a:gd name="connsiteY2" fmla="*/ 609600 h 609600"/>
              <a:gd name="connsiteX3" fmla="*/ 0 w 6858000"/>
              <a:gd name="connsiteY3" fmla="*/ 609600 h 609600"/>
              <a:gd name="connsiteX4" fmla="*/ 0 w 6858000"/>
              <a:gd name="connsiteY4" fmla="*/ 0 h 609600"/>
              <a:gd name="connsiteX0" fmla="*/ 0 w 6858000"/>
              <a:gd name="connsiteY0" fmla="*/ 0 h 1079500"/>
              <a:gd name="connsiteX1" fmla="*/ 6858000 w 6858000"/>
              <a:gd name="connsiteY1" fmla="*/ 0 h 1079500"/>
              <a:gd name="connsiteX2" fmla="*/ 6858000 w 6858000"/>
              <a:gd name="connsiteY2" fmla="*/ 609600 h 1079500"/>
              <a:gd name="connsiteX3" fmla="*/ 25400 w 6858000"/>
              <a:gd name="connsiteY3" fmla="*/ 1079500 h 1079500"/>
              <a:gd name="connsiteX4" fmla="*/ 0 w 6858000"/>
              <a:gd name="connsiteY4" fmla="*/ 0 h 1079500"/>
              <a:gd name="connsiteX0" fmla="*/ 0 w 6858000"/>
              <a:gd name="connsiteY0" fmla="*/ 0 h 1079500"/>
              <a:gd name="connsiteX1" fmla="*/ 6858000 w 6858000"/>
              <a:gd name="connsiteY1" fmla="*/ 0 h 1079500"/>
              <a:gd name="connsiteX2" fmla="*/ 6845300 w 6858000"/>
              <a:gd name="connsiteY2" fmla="*/ 279400 h 1079500"/>
              <a:gd name="connsiteX3" fmla="*/ 25400 w 6858000"/>
              <a:gd name="connsiteY3" fmla="*/ 1079500 h 1079500"/>
              <a:gd name="connsiteX4" fmla="*/ 0 w 6858000"/>
              <a:gd name="connsiteY4" fmla="*/ 0 h 1079500"/>
              <a:gd name="connsiteX0" fmla="*/ 38100 w 6896100"/>
              <a:gd name="connsiteY0" fmla="*/ 0 h 1079500"/>
              <a:gd name="connsiteX1" fmla="*/ 6896100 w 6896100"/>
              <a:gd name="connsiteY1" fmla="*/ 0 h 1079500"/>
              <a:gd name="connsiteX2" fmla="*/ 6883400 w 6896100"/>
              <a:gd name="connsiteY2" fmla="*/ 279400 h 1079500"/>
              <a:gd name="connsiteX3" fmla="*/ 0 w 6896100"/>
              <a:gd name="connsiteY3" fmla="*/ 1079500 h 1079500"/>
              <a:gd name="connsiteX4" fmla="*/ 38100 w 6896100"/>
              <a:gd name="connsiteY4" fmla="*/ 0 h 1079500"/>
              <a:gd name="connsiteX0" fmla="*/ 12700 w 6870700"/>
              <a:gd name="connsiteY0" fmla="*/ 0 h 1066800"/>
              <a:gd name="connsiteX1" fmla="*/ 6870700 w 6870700"/>
              <a:gd name="connsiteY1" fmla="*/ 0 h 1066800"/>
              <a:gd name="connsiteX2" fmla="*/ 6858000 w 6870700"/>
              <a:gd name="connsiteY2" fmla="*/ 279400 h 1066800"/>
              <a:gd name="connsiteX3" fmla="*/ 0 w 6870700"/>
              <a:gd name="connsiteY3" fmla="*/ 1066800 h 1066800"/>
              <a:gd name="connsiteX4" fmla="*/ 12700 w 6870700"/>
              <a:gd name="connsiteY4" fmla="*/ 0 h 1066800"/>
              <a:gd name="connsiteX0" fmla="*/ 0 w 6858000"/>
              <a:gd name="connsiteY0" fmla="*/ 0 h 762000"/>
              <a:gd name="connsiteX1" fmla="*/ 6858000 w 6858000"/>
              <a:gd name="connsiteY1" fmla="*/ 0 h 762000"/>
              <a:gd name="connsiteX2" fmla="*/ 6845300 w 6858000"/>
              <a:gd name="connsiteY2" fmla="*/ 279400 h 762000"/>
              <a:gd name="connsiteX3" fmla="*/ 50800 w 6858000"/>
              <a:gd name="connsiteY3" fmla="*/ 762000 h 762000"/>
              <a:gd name="connsiteX4" fmla="*/ 0 w 6858000"/>
              <a:gd name="connsiteY4" fmla="*/ 0 h 762000"/>
              <a:gd name="connsiteX0" fmla="*/ 25400 w 6883400"/>
              <a:gd name="connsiteY0" fmla="*/ 0 h 762000"/>
              <a:gd name="connsiteX1" fmla="*/ 6883400 w 6883400"/>
              <a:gd name="connsiteY1" fmla="*/ 0 h 762000"/>
              <a:gd name="connsiteX2" fmla="*/ 6870700 w 6883400"/>
              <a:gd name="connsiteY2" fmla="*/ 279400 h 762000"/>
              <a:gd name="connsiteX3" fmla="*/ 0 w 6883400"/>
              <a:gd name="connsiteY3" fmla="*/ 762000 h 762000"/>
              <a:gd name="connsiteX4" fmla="*/ 25400 w 6883400"/>
              <a:gd name="connsiteY4" fmla="*/ 0 h 762000"/>
              <a:gd name="connsiteX0" fmla="*/ 25400 w 6883400"/>
              <a:gd name="connsiteY0" fmla="*/ 0 h 762000"/>
              <a:gd name="connsiteX1" fmla="*/ 6883400 w 6883400"/>
              <a:gd name="connsiteY1" fmla="*/ 0 h 762000"/>
              <a:gd name="connsiteX2" fmla="*/ 6819900 w 6883400"/>
              <a:gd name="connsiteY2" fmla="*/ 25400 h 762000"/>
              <a:gd name="connsiteX3" fmla="*/ 0 w 6883400"/>
              <a:gd name="connsiteY3" fmla="*/ 762000 h 762000"/>
              <a:gd name="connsiteX4" fmla="*/ 25400 w 68834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762000">
                <a:moveTo>
                  <a:pt x="25400" y="0"/>
                </a:moveTo>
                <a:lnTo>
                  <a:pt x="6883400" y="0"/>
                </a:lnTo>
                <a:lnTo>
                  <a:pt x="6819900" y="25400"/>
                </a:lnTo>
                <a:lnTo>
                  <a:pt x="0" y="762000"/>
                </a:lnTo>
                <a:lnTo>
                  <a:pt x="25400" y="0"/>
                </a:lnTo>
                <a:close/>
              </a:path>
            </a:pathLst>
          </a:custGeom>
          <a:gradFill>
            <a:gsLst>
              <a:gs pos="0">
                <a:srgbClr val="BC8200"/>
              </a:gs>
              <a:gs pos="50000">
                <a:srgbClr val="CC8F00"/>
              </a:gs>
              <a:gs pos="97000">
                <a:srgbClr val="CC8F00"/>
              </a:gs>
              <a:gs pos="100000">
                <a:srgbClr val="CC8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63" t="21103" r="15175" b="21596"/>
          <a:stretch/>
        </p:blipFill>
        <p:spPr>
          <a:xfrm>
            <a:off x="8701283" y="4759333"/>
            <a:ext cx="306631" cy="25589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4854" y="5131087"/>
            <a:ext cx="367773" cy="338220"/>
          </a:xfrm>
          <a:prstGeom prst="rect">
            <a:avLst/>
          </a:prstGeom>
        </p:spPr>
      </p:pic>
      <p:sp>
        <p:nvSpPr>
          <p:cNvPr id="5" name="Slide Number Placeholder 4"/>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2630907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C99"/>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7894461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5C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457200" y="1600201"/>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BE4175F0-9465-4494-A059-AABA5A78D74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016680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700" y="4470400"/>
            <a:ext cx="7924800" cy="1143000"/>
          </a:xfrm>
          <a:solidFill>
            <a:srgbClr val="015187">
              <a:alpha val="70000"/>
            </a:srgbClr>
          </a:solidFill>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0" y="273052"/>
            <a:ext cx="4343400" cy="4222751"/>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p:txBody>
          <a:body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42422560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9" Type="http://schemas.openxmlformats.org/officeDocument/2006/relationships/slideLayout" Target="../slideLayouts/slideLayout102.xml"/><Relationship Id="rId21" Type="http://schemas.openxmlformats.org/officeDocument/2006/relationships/slideLayout" Target="../slideLayouts/slideLayout84.xml"/><Relationship Id="rId34" Type="http://schemas.openxmlformats.org/officeDocument/2006/relationships/slideLayout" Target="../slideLayouts/slideLayout97.xml"/><Relationship Id="rId42" Type="http://schemas.openxmlformats.org/officeDocument/2006/relationships/slideLayout" Target="../slideLayouts/slideLayout105.xml"/><Relationship Id="rId47" Type="http://schemas.openxmlformats.org/officeDocument/2006/relationships/slideLayout" Target="../slideLayouts/slideLayout110.xml"/><Relationship Id="rId50" Type="http://schemas.openxmlformats.org/officeDocument/2006/relationships/slideLayout" Target="../slideLayouts/slideLayout113.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9" Type="http://schemas.openxmlformats.org/officeDocument/2006/relationships/slideLayout" Target="../slideLayouts/slideLayout92.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slideLayout" Target="../slideLayouts/slideLayout100.xml"/><Relationship Id="rId40" Type="http://schemas.openxmlformats.org/officeDocument/2006/relationships/slideLayout" Target="../slideLayouts/slideLayout103.xml"/><Relationship Id="rId45" Type="http://schemas.openxmlformats.org/officeDocument/2006/relationships/slideLayout" Target="../slideLayouts/slideLayout108.xml"/><Relationship Id="rId53" Type="http://schemas.openxmlformats.org/officeDocument/2006/relationships/theme" Target="../theme/theme3.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4" Type="http://schemas.openxmlformats.org/officeDocument/2006/relationships/slideLayout" Target="../slideLayouts/slideLayout107.xml"/><Relationship Id="rId52" Type="http://schemas.openxmlformats.org/officeDocument/2006/relationships/slideLayout" Target="../slideLayouts/slideLayout115.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43" Type="http://schemas.openxmlformats.org/officeDocument/2006/relationships/slideLayout" Target="../slideLayouts/slideLayout106.xml"/><Relationship Id="rId48" Type="http://schemas.openxmlformats.org/officeDocument/2006/relationships/slideLayout" Target="../slideLayouts/slideLayout111.xml"/><Relationship Id="rId8" Type="http://schemas.openxmlformats.org/officeDocument/2006/relationships/slideLayout" Target="../slideLayouts/slideLayout71.xml"/><Relationship Id="rId51" Type="http://schemas.openxmlformats.org/officeDocument/2006/relationships/slideLayout" Target="../slideLayouts/slideLayout114.xml"/><Relationship Id="rId3" Type="http://schemas.openxmlformats.org/officeDocument/2006/relationships/slideLayout" Target="../slideLayouts/slideLayout66.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slideLayout" Target="../slideLayouts/slideLayout101.xml"/><Relationship Id="rId46" Type="http://schemas.openxmlformats.org/officeDocument/2006/relationships/slideLayout" Target="../slideLayouts/slideLayout109.xml"/><Relationship Id="rId20" Type="http://schemas.openxmlformats.org/officeDocument/2006/relationships/slideLayout" Target="../slideLayouts/slideLayout83.xml"/><Relationship Id="rId41" Type="http://schemas.openxmlformats.org/officeDocument/2006/relationships/slideLayout" Target="../slideLayouts/slideLayout104.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4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2"/>
          <p:cNvSpPr txBox="1">
            <a:spLocks/>
          </p:cNvSpPr>
          <p:nvPr/>
        </p:nvSpPr>
        <p:spPr>
          <a:xfrm>
            <a:off x="-25400" y="66361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latin typeface="Tahoma" pitchFamily="34" charset="0"/>
                <a:ea typeface="Tahoma" pitchFamily="34" charset="0"/>
                <a:cs typeface="Tahoma" pitchFamily="34" charset="0"/>
              </a:rPr>
              <a:t>             </a:t>
            </a:r>
            <a:r>
              <a:rPr lang="en-US" sz="800" dirty="0" smtClean="0">
                <a:solidFill>
                  <a:srgbClr val="898989"/>
                </a:solidFill>
                <a:latin typeface="Tahoma" pitchFamily="34" charset="0"/>
                <a:ea typeface="Tahoma" pitchFamily="34" charset="0"/>
                <a:cs typeface="Tahoma" pitchFamily="34" charset="0"/>
              </a:rPr>
              <a:t>© TalentKeepers</a:t>
            </a:r>
          </a:p>
          <a:p>
            <a:endParaRPr lang="en-US" dirty="0">
              <a:solidFill>
                <a:srgbClr val="898989"/>
              </a:solidFill>
            </a:endParaRPr>
          </a:p>
        </p:txBody>
      </p:sp>
      <p:sp>
        <p:nvSpPr>
          <p:cNvPr id="4" name="Slide Number Placeholder 3"/>
          <p:cNvSpPr>
            <a:spLocks noGrp="1"/>
          </p:cNvSpPr>
          <p:nvPr>
            <p:ph type="sldNum" sz="quarter" idx="4"/>
          </p:nvPr>
        </p:nvSpPr>
        <p:spPr>
          <a:xfrm>
            <a:off x="3886200" y="6492875"/>
            <a:ext cx="1371600" cy="365125"/>
          </a:xfrm>
          <a:prstGeom prst="rect">
            <a:avLst/>
          </a:prstGeom>
        </p:spPr>
        <p:txBody>
          <a:bodyPr vert="horz" lIns="91440" tIns="45720" rIns="91440" bIns="45720" rtlCol="0" anchor="ctr"/>
          <a:lstStyle>
            <a:lvl1pPr algn="ctr">
              <a:defRPr sz="1000">
                <a:solidFill>
                  <a:srgbClr val="898989"/>
                </a:solidFill>
                <a:latin typeface="Arial" pitchFamily="34" charset="0"/>
                <a:cs typeface="Arial" pitchFamily="34" charset="0"/>
              </a:defRPr>
            </a:lvl1p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177400826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 id="2147483824" r:id="rId23"/>
    <p:sldLayoutId id="2147483825" r:id="rId24"/>
    <p:sldLayoutId id="2147483851" r:id="rId25"/>
    <p:sldLayoutId id="2147483826" r:id="rId26"/>
    <p:sldLayoutId id="2147483852" r:id="rId27"/>
    <p:sldLayoutId id="2147483827" r:id="rId28"/>
    <p:sldLayoutId id="2147483853" r:id="rId29"/>
    <p:sldLayoutId id="2147483828" r:id="rId30"/>
    <p:sldLayoutId id="2147483829" r:id="rId31"/>
    <p:sldLayoutId id="2147483830" r:id="rId32"/>
    <p:sldLayoutId id="2147483831" r:id="rId33"/>
    <p:sldLayoutId id="2147483832" r:id="rId34"/>
    <p:sldLayoutId id="2147483833" r:id="rId35"/>
    <p:sldLayoutId id="2147483834" r:id="rId36"/>
    <p:sldLayoutId id="2147483835" r:id="rId37"/>
    <p:sldLayoutId id="2147483836" r:id="rId38"/>
    <p:sldLayoutId id="2147483837" r:id="rId39"/>
    <p:sldLayoutId id="2147483838" r:id="rId40"/>
    <p:sldLayoutId id="2147483839" r:id="rId41"/>
    <p:sldLayoutId id="2147483840" r:id="rId42"/>
    <p:sldLayoutId id="2147483841" r:id="rId43"/>
    <p:sldLayoutId id="2147483842" r:id="rId44"/>
    <p:sldLayoutId id="2147483843" r:id="rId45"/>
    <p:sldLayoutId id="2147483844" r:id="rId46"/>
    <p:sldLayoutId id="2147483845" r:id="rId47"/>
    <p:sldLayoutId id="2147483846" r:id="rId48"/>
    <p:sldLayoutId id="2147483847" r:id="rId49"/>
    <p:sldLayoutId id="2147483848" r:id="rId50"/>
  </p:sldLayoutIdLst>
  <p:hf hdr="0" ftr="0" dt="0"/>
  <p:txStyles>
    <p:titleStyle>
      <a:lvl1pPr algn="ctr"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4"/>
          </p:nvPr>
        </p:nvSpPr>
        <p:spPr>
          <a:xfrm>
            <a:off x="8763000" y="6636112"/>
            <a:ext cx="1161826" cy="365125"/>
          </a:xfrm>
          <a:prstGeom prst="rect">
            <a:avLst/>
          </a:prstGeom>
        </p:spPr>
        <p:txBody>
          <a:bodyPr/>
          <a:lstStyle>
            <a:lvl1pPr>
              <a:defRPr sz="800">
                <a:solidFill>
                  <a:srgbClr val="898989"/>
                </a:solidFill>
              </a:defRPr>
            </a:lvl1pPr>
          </a:lstStyle>
          <a:p>
            <a:fld id="{687D7A59-36E2-48B9-B146-C1E59501F63F}" type="slidenum">
              <a:rPr lang="en-US" smtClean="0"/>
              <a:pPr/>
              <a:t>‹#›</a:t>
            </a:fld>
            <a:endParaRPr lang="en-US" dirty="0"/>
          </a:p>
        </p:txBody>
      </p:sp>
      <p:sp>
        <p:nvSpPr>
          <p:cNvPr id="13" name="Footer Placeholder 2"/>
          <p:cNvSpPr txBox="1">
            <a:spLocks/>
          </p:cNvSpPr>
          <p:nvPr/>
        </p:nvSpPr>
        <p:spPr>
          <a:xfrm>
            <a:off x="-838200" y="67123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solidFill>
                  <a:srgbClr val="898989"/>
                </a:solidFill>
                <a:ea typeface="Tahoma" pitchFamily="34" charset="0"/>
                <a:cs typeface="Tahoma" pitchFamily="34" charset="0"/>
              </a:rPr>
              <a:t>             </a:t>
            </a:r>
            <a:r>
              <a:rPr lang="en-US" sz="700" dirty="0" smtClean="0">
                <a:solidFill>
                  <a:srgbClr val="898989"/>
                </a:solidFill>
                <a:ea typeface="Tahoma" pitchFamily="34" charset="0"/>
                <a:cs typeface="Tahoma" pitchFamily="34" charset="0"/>
              </a:rPr>
              <a:t>©TalentKeepers®</a:t>
            </a:r>
          </a:p>
          <a:p>
            <a:pPr algn="ctr"/>
            <a:endParaRPr lang="en-US" sz="900" dirty="0">
              <a:solidFill>
                <a:srgbClr val="898989"/>
              </a:solidFill>
            </a:endParaRPr>
          </a:p>
        </p:txBody>
      </p:sp>
    </p:spTree>
    <p:extLst>
      <p:ext uri="{BB962C8B-B14F-4D97-AF65-F5344CB8AC3E}">
        <p14:creationId xmlns:p14="http://schemas.microsoft.com/office/powerpoint/2010/main" val="3604282541"/>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Lst>
  <p:timing>
    <p:tnLst>
      <p:par>
        <p:cTn id="1" dur="indefinite" restart="never" nodeType="tmRoot"/>
      </p:par>
    </p:tnLst>
  </p:timing>
  <p:hf hdr="0" ftr="0" dt="0"/>
  <p:txStyles>
    <p:titleStyle>
      <a:lvl1pPr algn="ctr" defTabSz="914400" rtl="0" eaLnBrk="1" latinLnBrk="0" hangingPunct="1">
        <a:spcBef>
          <a:spcPct val="0"/>
        </a:spcBef>
        <a:buNone/>
        <a:defRPr sz="32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2"/>
          <p:cNvSpPr txBox="1">
            <a:spLocks/>
          </p:cNvSpPr>
          <p:nvPr/>
        </p:nvSpPr>
        <p:spPr>
          <a:xfrm>
            <a:off x="-25399" y="66361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latin typeface="Tahoma" pitchFamily="34" charset="0"/>
                <a:ea typeface="Tahoma" pitchFamily="34" charset="0"/>
                <a:cs typeface="Tahoma" pitchFamily="34" charset="0"/>
              </a:rPr>
              <a:t>             </a:t>
            </a:r>
            <a:r>
              <a:rPr lang="en-US" sz="800" dirty="0" smtClean="0">
                <a:solidFill>
                  <a:srgbClr val="898989"/>
                </a:solidFill>
                <a:latin typeface="Tahoma" pitchFamily="34" charset="0"/>
                <a:ea typeface="Tahoma" pitchFamily="34" charset="0"/>
                <a:cs typeface="Tahoma" pitchFamily="34" charset="0"/>
              </a:rPr>
              <a:t>© TalentKeepers</a:t>
            </a:r>
          </a:p>
          <a:p>
            <a:endParaRPr lang="en-US" dirty="0">
              <a:solidFill>
                <a:srgbClr val="898989"/>
              </a:solidFill>
            </a:endParaRPr>
          </a:p>
        </p:txBody>
      </p:sp>
      <p:sp>
        <p:nvSpPr>
          <p:cNvPr id="4" name="Slide Number Placeholder 3"/>
          <p:cNvSpPr>
            <a:spLocks noGrp="1"/>
          </p:cNvSpPr>
          <p:nvPr>
            <p:ph type="sldNum" sz="quarter" idx="4"/>
          </p:nvPr>
        </p:nvSpPr>
        <p:spPr>
          <a:xfrm>
            <a:off x="3886200" y="6492876"/>
            <a:ext cx="1371600" cy="365125"/>
          </a:xfrm>
          <a:prstGeom prst="rect">
            <a:avLst/>
          </a:prstGeom>
        </p:spPr>
        <p:txBody>
          <a:bodyPr vert="horz" lIns="91440" tIns="45720" rIns="91440" bIns="45720" rtlCol="0" anchor="ctr"/>
          <a:lstStyle>
            <a:lvl1pPr algn="ctr">
              <a:defRPr sz="1000">
                <a:solidFill>
                  <a:srgbClr val="898989"/>
                </a:solidFill>
                <a:latin typeface="Arial" pitchFamily="34" charset="0"/>
                <a:cs typeface="Arial" pitchFamily="34" charset="0"/>
              </a:defRPr>
            </a:lvl1pPr>
          </a:lstStyle>
          <a:p>
            <a:fld id="{BE4175F0-9465-4494-A059-AABA5A78D746}" type="slidenum">
              <a:rPr lang="en-US" smtClean="0"/>
              <a:pPr/>
              <a:t>‹#›</a:t>
            </a:fld>
            <a:endParaRPr lang="en-US" dirty="0"/>
          </a:p>
        </p:txBody>
      </p:sp>
    </p:spTree>
    <p:extLst>
      <p:ext uri="{BB962C8B-B14F-4D97-AF65-F5344CB8AC3E}">
        <p14:creationId xmlns:p14="http://schemas.microsoft.com/office/powerpoint/2010/main" val="404681778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 id="2147483890" r:id="rId22"/>
    <p:sldLayoutId id="2147483891" r:id="rId23"/>
    <p:sldLayoutId id="2147483892" r:id="rId24"/>
    <p:sldLayoutId id="2147483893" r:id="rId25"/>
    <p:sldLayoutId id="2147483894" r:id="rId26"/>
    <p:sldLayoutId id="2147483895" r:id="rId27"/>
    <p:sldLayoutId id="2147483896" r:id="rId28"/>
    <p:sldLayoutId id="2147483897" r:id="rId29"/>
    <p:sldLayoutId id="2147483898" r:id="rId30"/>
    <p:sldLayoutId id="2147483899" r:id="rId31"/>
    <p:sldLayoutId id="2147483900" r:id="rId32"/>
    <p:sldLayoutId id="2147483901" r:id="rId33"/>
    <p:sldLayoutId id="2147483902" r:id="rId34"/>
    <p:sldLayoutId id="2147483903" r:id="rId35"/>
    <p:sldLayoutId id="2147483904" r:id="rId36"/>
    <p:sldLayoutId id="2147483905" r:id="rId37"/>
    <p:sldLayoutId id="2147483906" r:id="rId38"/>
    <p:sldLayoutId id="2147483907" r:id="rId39"/>
    <p:sldLayoutId id="2147483908" r:id="rId40"/>
    <p:sldLayoutId id="2147483909" r:id="rId41"/>
    <p:sldLayoutId id="2147483910" r:id="rId42"/>
    <p:sldLayoutId id="2147483911" r:id="rId43"/>
    <p:sldLayoutId id="2147483912" r:id="rId44"/>
    <p:sldLayoutId id="2147483913" r:id="rId45"/>
    <p:sldLayoutId id="2147483914" r:id="rId46"/>
    <p:sldLayoutId id="2147483915" r:id="rId47"/>
    <p:sldLayoutId id="2147483916" r:id="rId48"/>
    <p:sldLayoutId id="2147483917" r:id="rId49"/>
    <p:sldLayoutId id="2147483918" r:id="rId50"/>
    <p:sldLayoutId id="2147483919" r:id="rId51"/>
    <p:sldLayoutId id="2147483920" r:id="rId52"/>
  </p:sldLayoutIdLst>
  <p:hf hdr="0" ftr="0" dt="0"/>
  <p:txStyles>
    <p:titleStyle>
      <a:lvl1pPr algn="ctr"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3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3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3"/>
          <p:cNvSpPr txBox="1">
            <a:spLocks/>
          </p:cNvSpPr>
          <p:nvPr/>
        </p:nvSpPr>
        <p:spPr>
          <a:xfrm>
            <a:off x="1371600" y="3962400"/>
            <a:ext cx="6400800" cy="838200"/>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spcBef>
                <a:spcPct val="20000"/>
              </a:spcBef>
              <a:buFont typeface="Arial" panose="020B0604020202020204" pitchFamily="34" charset="0"/>
              <a:buNone/>
              <a:defRPr sz="2000" kern="1200">
                <a:solidFill>
                  <a:srgbClr val="877565"/>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en-US" sz="3200" b="1" smtClean="0"/>
              <a:t>September 2018 Survey Administration</a:t>
            </a:r>
            <a:endParaRPr lang="en-US" sz="3200" b="1" dirty="0"/>
          </a:p>
        </p:txBody>
      </p:sp>
      <p:sp>
        <p:nvSpPr>
          <p:cNvPr id="6" name="TextBox 5"/>
          <p:cNvSpPr txBox="1"/>
          <p:nvPr/>
        </p:nvSpPr>
        <p:spPr>
          <a:xfrm>
            <a:off x="315925" y="1074964"/>
            <a:ext cx="8284512" cy="2215991"/>
          </a:xfrm>
          <a:prstGeom prst="rect">
            <a:avLst/>
          </a:prstGeom>
          <a:noFill/>
        </p:spPr>
        <p:txBody>
          <a:bodyPr wrap="none" rtlCol="0">
            <a:spAutoFit/>
          </a:bodyPr>
          <a:lstStyle/>
          <a:p>
            <a:pPr algn="ctr"/>
            <a:endParaRPr lang="en-US" sz="3600" dirty="0">
              <a:solidFill>
                <a:prstClr val="black"/>
              </a:solidFill>
              <a:latin typeface="Arial" panose="020B0604020202020204" pitchFamily="34" charset="0"/>
              <a:cs typeface="Arial" panose="020B0604020202020204" pitchFamily="34" charset="0"/>
            </a:endParaRPr>
          </a:p>
          <a:p>
            <a:pPr algn="ctr"/>
            <a:endParaRPr lang="en-US" sz="3400" b="1" dirty="0" smtClean="0">
              <a:solidFill>
                <a:srgbClr val="005C99"/>
              </a:solidFill>
              <a:latin typeface="Arial" panose="020B0604020202020204" pitchFamily="34" charset="0"/>
              <a:cs typeface="Arial" panose="020B0604020202020204" pitchFamily="34" charset="0"/>
            </a:endParaRPr>
          </a:p>
          <a:p>
            <a:pPr algn="ctr"/>
            <a:r>
              <a:rPr lang="en-US" sz="3400" b="1" dirty="0" smtClean="0">
                <a:solidFill>
                  <a:srgbClr val="005C99"/>
                </a:solidFill>
                <a:latin typeface="Arial" panose="020B0604020202020204" pitchFamily="34" charset="0"/>
                <a:cs typeface="Arial" panose="020B0604020202020204" pitchFamily="34" charset="0"/>
              </a:rPr>
              <a:t>TalentWatch </a:t>
            </a:r>
          </a:p>
          <a:p>
            <a:pPr algn="ctr"/>
            <a:r>
              <a:rPr lang="en-US" sz="3400" b="1" dirty="0" smtClean="0">
                <a:solidFill>
                  <a:srgbClr val="005C99"/>
                </a:solidFill>
                <a:latin typeface="Arial" panose="020B0604020202020204" pitchFamily="34" charset="0"/>
                <a:cs typeface="Arial" panose="020B0604020202020204" pitchFamily="34" charset="0"/>
              </a:rPr>
              <a:t>Senior Leader Action Planning Meeting</a:t>
            </a:r>
            <a:endParaRPr lang="en-US" sz="3400" b="1" dirty="0">
              <a:solidFill>
                <a:srgbClr val="005C99"/>
              </a:solidFill>
              <a:latin typeface="Arial" panose="020B0604020202020204" pitchFamily="34" charset="0"/>
              <a:cs typeface="Arial" panose="020B0604020202020204" pitchFamily="34" charset="0"/>
            </a:endParaRPr>
          </a:p>
        </p:txBody>
      </p:sp>
      <p:pic>
        <p:nvPicPr>
          <p:cNvPr id="1026" name="Picture 2" descr="Y:\TK Customers\University of Arizona_ALVSCE\3. Set Up\Logo\ALVSCE_PRIMAR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7111" y="609600"/>
            <a:ext cx="5042140" cy="137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35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extLst>
              <p:ext uri="{D42A27DB-BD31-4B8C-83A1-F6EECF244321}">
                <p14:modId xmlns:p14="http://schemas.microsoft.com/office/powerpoint/2010/main" val="781342204"/>
              </p:ext>
            </p:extLst>
          </p:nvPr>
        </p:nvGraphicFramePr>
        <p:xfrm>
          <a:off x="543252" y="1068678"/>
          <a:ext cx="3714093" cy="22976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3275711781"/>
              </p:ext>
            </p:extLst>
          </p:nvPr>
        </p:nvGraphicFramePr>
        <p:xfrm>
          <a:off x="4658869" y="1100137"/>
          <a:ext cx="3714093" cy="22976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p:nvPr>
            <p:extLst>
              <p:ext uri="{D42A27DB-BD31-4B8C-83A1-F6EECF244321}">
                <p14:modId xmlns:p14="http://schemas.microsoft.com/office/powerpoint/2010/main" val="149365527"/>
              </p:ext>
            </p:extLst>
          </p:nvPr>
        </p:nvGraphicFramePr>
        <p:xfrm>
          <a:off x="4658869" y="3766066"/>
          <a:ext cx="3714093" cy="22976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p:nvPr>
            <p:extLst>
              <p:ext uri="{D42A27DB-BD31-4B8C-83A1-F6EECF244321}">
                <p14:modId xmlns:p14="http://schemas.microsoft.com/office/powerpoint/2010/main" val="2431807953"/>
              </p:ext>
            </p:extLst>
          </p:nvPr>
        </p:nvGraphicFramePr>
        <p:xfrm>
          <a:off x="543252" y="3756772"/>
          <a:ext cx="3714093" cy="2297668"/>
        </p:xfrm>
        <a:graphic>
          <a:graphicData uri="http://schemas.openxmlformats.org/drawingml/2006/chart">
            <c:chart xmlns:c="http://schemas.openxmlformats.org/drawingml/2006/chart" xmlns:r="http://schemas.openxmlformats.org/officeDocument/2006/relationships" r:id="rId6"/>
          </a:graphicData>
        </a:graphic>
      </p:graphicFrame>
      <p:sp>
        <p:nvSpPr>
          <p:cNvPr id="7" name="Slide Number Placeholder 6"/>
          <p:cNvSpPr>
            <a:spLocks noGrp="1"/>
          </p:cNvSpPr>
          <p:nvPr>
            <p:ph type="sldNum" sz="quarter" idx="10"/>
          </p:nvPr>
        </p:nvSpPr>
        <p:spPr/>
        <p:txBody>
          <a:bodyPr/>
          <a:lstStyle/>
          <a:p>
            <a:fld id="{687D7A59-36E2-48B9-B146-C1E59501F63F}" type="slidenum">
              <a:rPr lang="en-US" smtClean="0"/>
              <a:pPr/>
              <a:t>10</a:t>
            </a:fld>
            <a:endParaRPr lang="en-US" dirty="0"/>
          </a:p>
        </p:txBody>
      </p:sp>
      <p:sp>
        <p:nvSpPr>
          <p:cNvPr id="8" name="Title 1"/>
          <p:cNvSpPr txBox="1">
            <a:spLocks/>
          </p:cNvSpPr>
          <p:nvPr/>
        </p:nvSpPr>
        <p:spPr>
          <a:xfrm>
            <a:off x="228600" y="-152400"/>
            <a:ext cx="8229600"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a:solidFill>
                  <a:srgbClr val="005C99"/>
                </a:solidFill>
                <a:latin typeface="Arial" pitchFamily="34" charset="0"/>
                <a:cs typeface="Arial" pitchFamily="34" charset="0"/>
              </a:rPr>
              <a:t>Employee Engagement </a:t>
            </a:r>
            <a:r>
              <a:rPr lang="en-US" sz="2800" b="1" dirty="0" smtClean="0">
                <a:solidFill>
                  <a:srgbClr val="005C99"/>
                </a:solidFill>
                <a:latin typeface="Arial" pitchFamily="34" charset="0"/>
                <a:cs typeface="Arial" pitchFamily="34" charset="0"/>
              </a:rPr>
              <a:t>Indices</a:t>
            </a:r>
            <a:endParaRPr lang="en-US" sz="2800" b="1" dirty="0">
              <a:solidFill>
                <a:srgbClr val="005C99"/>
              </a:solidFill>
              <a:latin typeface="Arial" pitchFamily="34" charset="0"/>
              <a:cs typeface="Arial" pitchFamily="34" charset="0"/>
            </a:endParaRPr>
          </a:p>
        </p:txBody>
      </p:sp>
      <p:sp>
        <p:nvSpPr>
          <p:cNvPr id="9" name="TextBox 8"/>
          <p:cNvSpPr txBox="1"/>
          <p:nvPr/>
        </p:nvSpPr>
        <p:spPr>
          <a:xfrm>
            <a:off x="4800600" y="6019800"/>
            <a:ext cx="3454400" cy="461665"/>
          </a:xfrm>
          <a:prstGeom prst="rect">
            <a:avLst/>
          </a:prstGeom>
          <a:noFill/>
        </p:spPr>
        <p:txBody>
          <a:bodyPr wrap="square" rtlCol="0">
            <a:spAutoFit/>
          </a:bodyPr>
          <a:lstStyle/>
          <a:p>
            <a:pPr algn="ctr"/>
            <a:r>
              <a:rPr lang="en-US" sz="1200" dirty="0" smtClean="0">
                <a:solidFill>
                  <a:prstClr val="black"/>
                </a:solidFill>
                <a:latin typeface="Arial" pitchFamily="34" charset="0"/>
                <a:cs typeface="Arial" pitchFamily="34" charset="0"/>
              </a:rPr>
              <a:t>LEI Benchmark: 73</a:t>
            </a:r>
            <a:r>
              <a:rPr lang="en-US" sz="1200" dirty="0" smtClean="0">
                <a:solidFill>
                  <a:prstClr val="black"/>
                </a:solidFill>
                <a:latin typeface="Arial" pitchFamily="34" charset="0"/>
                <a:cs typeface="Arial" pitchFamily="34" charset="0"/>
              </a:rPr>
              <a:t>%</a:t>
            </a:r>
          </a:p>
          <a:p>
            <a:pPr algn="ctr"/>
            <a:r>
              <a:rPr lang="en-US" sz="1200" dirty="0" smtClean="0">
                <a:solidFill>
                  <a:prstClr val="black"/>
                </a:solidFill>
                <a:latin typeface="Arial" pitchFamily="34" charset="0"/>
                <a:cs typeface="Arial" pitchFamily="34" charset="0"/>
              </a:rPr>
              <a:t>Education Benchmark: 74%</a:t>
            </a:r>
            <a:endParaRPr lang="en-US" sz="1200" dirty="0">
              <a:solidFill>
                <a:prstClr val="black"/>
              </a:solidFill>
              <a:latin typeface="Arial" pitchFamily="34" charset="0"/>
              <a:cs typeface="Arial" pitchFamily="34" charset="0"/>
            </a:endParaRPr>
          </a:p>
        </p:txBody>
      </p:sp>
      <p:sp>
        <p:nvSpPr>
          <p:cNvPr id="10" name="TextBox 9"/>
          <p:cNvSpPr txBox="1"/>
          <p:nvPr/>
        </p:nvSpPr>
        <p:spPr>
          <a:xfrm>
            <a:off x="685799" y="6015335"/>
            <a:ext cx="3429000" cy="461665"/>
          </a:xfrm>
          <a:prstGeom prst="rect">
            <a:avLst/>
          </a:prstGeom>
          <a:noFill/>
        </p:spPr>
        <p:txBody>
          <a:bodyPr wrap="square" rtlCol="0">
            <a:spAutoFit/>
          </a:bodyPr>
          <a:lstStyle/>
          <a:p>
            <a:pPr algn="ctr"/>
            <a:r>
              <a:rPr lang="en-US" sz="1200" dirty="0" smtClean="0">
                <a:solidFill>
                  <a:prstClr val="black"/>
                </a:solidFill>
                <a:latin typeface="Arial" pitchFamily="34" charset="0"/>
                <a:cs typeface="Arial" pitchFamily="34" charset="0"/>
              </a:rPr>
              <a:t>CEI Benchmark: 76</a:t>
            </a:r>
            <a:r>
              <a:rPr lang="en-US" sz="1200" dirty="0" smtClean="0">
                <a:solidFill>
                  <a:prstClr val="black"/>
                </a:solidFill>
                <a:latin typeface="Arial" pitchFamily="34" charset="0"/>
                <a:cs typeface="Arial" pitchFamily="34" charset="0"/>
              </a:rPr>
              <a:t>%</a:t>
            </a:r>
          </a:p>
          <a:p>
            <a:pPr algn="ctr"/>
            <a:r>
              <a:rPr lang="en-US" sz="1200" dirty="0" smtClean="0">
                <a:solidFill>
                  <a:prstClr val="black"/>
                </a:solidFill>
                <a:latin typeface="Arial" pitchFamily="34" charset="0"/>
                <a:cs typeface="Arial" pitchFamily="34" charset="0"/>
              </a:rPr>
              <a:t>Education Benchmark: 73%</a:t>
            </a:r>
            <a:endParaRPr lang="en-US" sz="1200" dirty="0">
              <a:solidFill>
                <a:prstClr val="black"/>
              </a:solidFill>
              <a:latin typeface="Arial" pitchFamily="34" charset="0"/>
              <a:cs typeface="Arial" pitchFamily="34" charset="0"/>
            </a:endParaRPr>
          </a:p>
        </p:txBody>
      </p:sp>
      <p:sp>
        <p:nvSpPr>
          <p:cNvPr id="11" name="TextBox 10"/>
          <p:cNvSpPr txBox="1"/>
          <p:nvPr/>
        </p:nvSpPr>
        <p:spPr>
          <a:xfrm>
            <a:off x="4788716" y="3348335"/>
            <a:ext cx="3454400" cy="461665"/>
          </a:xfrm>
          <a:prstGeom prst="rect">
            <a:avLst/>
          </a:prstGeom>
          <a:noFill/>
        </p:spPr>
        <p:txBody>
          <a:bodyPr wrap="square" rtlCol="0">
            <a:spAutoFit/>
          </a:bodyPr>
          <a:lstStyle/>
          <a:p>
            <a:pPr algn="ctr"/>
            <a:r>
              <a:rPr lang="en-US" sz="1200" dirty="0" smtClean="0">
                <a:solidFill>
                  <a:prstClr val="black"/>
                </a:solidFill>
                <a:latin typeface="Arial" pitchFamily="34" charset="0"/>
                <a:cs typeface="Arial" pitchFamily="34" charset="0"/>
              </a:rPr>
              <a:t>JEI Benchmark: 70</a:t>
            </a:r>
            <a:r>
              <a:rPr lang="en-US" sz="1200" dirty="0" smtClean="0">
                <a:solidFill>
                  <a:prstClr val="black"/>
                </a:solidFill>
                <a:latin typeface="Arial" pitchFamily="34" charset="0"/>
                <a:cs typeface="Arial" pitchFamily="34" charset="0"/>
              </a:rPr>
              <a:t>%</a:t>
            </a:r>
          </a:p>
          <a:p>
            <a:pPr algn="ctr"/>
            <a:r>
              <a:rPr lang="en-US" sz="1200" dirty="0" smtClean="0">
                <a:solidFill>
                  <a:prstClr val="black"/>
                </a:solidFill>
                <a:latin typeface="Arial" pitchFamily="34" charset="0"/>
                <a:cs typeface="Arial" pitchFamily="34" charset="0"/>
              </a:rPr>
              <a:t>Education Benchmark: 67%</a:t>
            </a:r>
            <a:endParaRPr lang="en-US" sz="1200" dirty="0">
              <a:solidFill>
                <a:prstClr val="black"/>
              </a:solidFill>
              <a:latin typeface="Arial" pitchFamily="34" charset="0"/>
              <a:cs typeface="Arial" pitchFamily="34" charset="0"/>
            </a:endParaRPr>
          </a:p>
        </p:txBody>
      </p:sp>
      <p:sp>
        <p:nvSpPr>
          <p:cNvPr id="12" name="TextBox 11"/>
          <p:cNvSpPr txBox="1"/>
          <p:nvPr/>
        </p:nvSpPr>
        <p:spPr>
          <a:xfrm>
            <a:off x="685799" y="3312112"/>
            <a:ext cx="3429000" cy="461665"/>
          </a:xfrm>
          <a:prstGeom prst="rect">
            <a:avLst/>
          </a:prstGeom>
          <a:noFill/>
        </p:spPr>
        <p:txBody>
          <a:bodyPr wrap="square" rtlCol="0">
            <a:spAutoFit/>
          </a:bodyPr>
          <a:lstStyle/>
          <a:p>
            <a:pPr algn="ctr"/>
            <a:r>
              <a:rPr lang="en-US" sz="1200" dirty="0" smtClean="0">
                <a:solidFill>
                  <a:prstClr val="black"/>
                </a:solidFill>
                <a:latin typeface="Arial" pitchFamily="34" charset="0"/>
                <a:cs typeface="Arial" pitchFamily="34" charset="0"/>
              </a:rPr>
              <a:t>OEI Benchmark: 67</a:t>
            </a:r>
            <a:r>
              <a:rPr lang="en-US" sz="1200" dirty="0" smtClean="0">
                <a:solidFill>
                  <a:prstClr val="black"/>
                </a:solidFill>
                <a:latin typeface="Arial" pitchFamily="34" charset="0"/>
                <a:cs typeface="Arial" pitchFamily="34" charset="0"/>
              </a:rPr>
              <a:t>%</a:t>
            </a:r>
          </a:p>
          <a:p>
            <a:pPr algn="ctr"/>
            <a:r>
              <a:rPr lang="en-US" sz="1200" dirty="0" smtClean="0">
                <a:solidFill>
                  <a:prstClr val="black"/>
                </a:solidFill>
                <a:latin typeface="Arial" pitchFamily="34" charset="0"/>
                <a:cs typeface="Arial" pitchFamily="34" charset="0"/>
              </a:rPr>
              <a:t>Education Benchmark: 63%</a:t>
            </a:r>
            <a:endParaRPr lang="en-US" sz="1200" dirty="0">
              <a:solidFill>
                <a:prstClr val="black"/>
              </a:solidFill>
              <a:latin typeface="Arial" pitchFamily="34" charset="0"/>
              <a:cs typeface="Arial" pitchFamily="34" charset="0"/>
            </a:endParaRPr>
          </a:p>
        </p:txBody>
      </p:sp>
      <p:sp>
        <p:nvSpPr>
          <p:cNvPr id="20" name="Rectangle 19"/>
          <p:cNvSpPr/>
          <p:nvPr/>
        </p:nvSpPr>
        <p:spPr>
          <a:xfrm>
            <a:off x="3852040" y="3304769"/>
            <a:ext cx="1219200" cy="553262"/>
          </a:xfrm>
          <a:prstGeom prst="rect">
            <a:avLst/>
          </a:prstGeom>
          <a:ln w="38100">
            <a:solidFill>
              <a:schemeClr val="bg1"/>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sz="1200" dirty="0" smtClean="0">
                <a:solidFill>
                  <a:srgbClr val="7CCA62"/>
                </a:solidFill>
                <a:latin typeface="Arial" panose="020B0604020202020204" pitchFamily="34" charset="0"/>
                <a:cs typeface="Arial" panose="020B0604020202020204" pitchFamily="34" charset="0"/>
                <a:sym typeface="Wingdings 2"/>
              </a:rPr>
              <a:t></a:t>
            </a:r>
            <a:r>
              <a:rPr lang="en-US" sz="1200" dirty="0" smtClean="0">
                <a:solidFill>
                  <a:prstClr val="white"/>
                </a:solidFill>
                <a:latin typeface="Arial" panose="020B0604020202020204" pitchFamily="34" charset="0"/>
                <a:cs typeface="Arial" panose="020B0604020202020204" pitchFamily="34" charset="0"/>
              </a:rPr>
              <a:t>=Engaged</a:t>
            </a:r>
          </a:p>
          <a:p>
            <a:pPr algn="ctr"/>
            <a:r>
              <a:rPr lang="en-US" sz="1200" dirty="0" smtClean="0">
                <a:solidFill>
                  <a:srgbClr val="FF2F2F"/>
                </a:solidFill>
                <a:latin typeface="Arial" panose="020B0604020202020204" pitchFamily="34" charset="0"/>
                <a:cs typeface="Arial" panose="020B0604020202020204" pitchFamily="34" charset="0"/>
                <a:sym typeface="Wingdings 2"/>
              </a:rPr>
              <a:t></a:t>
            </a:r>
            <a:r>
              <a:rPr lang="en-US" sz="1200" dirty="0" smtClean="0">
                <a:solidFill>
                  <a:prstClr val="white"/>
                </a:solidFill>
                <a:latin typeface="Arial" panose="020B0604020202020204" pitchFamily="34" charset="0"/>
                <a:cs typeface="Arial" panose="020B0604020202020204" pitchFamily="34" charset="0"/>
              </a:rPr>
              <a:t>=Disengaged</a:t>
            </a:r>
            <a:endParaRPr lang="en-US" sz="1200" dirty="0">
              <a:solidFill>
                <a:prstClr val="white"/>
              </a:solidFill>
              <a:latin typeface="Arial" panose="020B0604020202020204" pitchFamily="34" charset="0"/>
              <a:cs typeface="Arial" panose="020B0604020202020204" pitchFamily="34" charset="0"/>
            </a:endParaRPr>
          </a:p>
        </p:txBody>
      </p:sp>
      <p:sp>
        <p:nvSpPr>
          <p:cNvPr id="13" name="TextBox 12"/>
          <p:cNvSpPr txBox="1"/>
          <p:nvPr/>
        </p:nvSpPr>
        <p:spPr>
          <a:xfrm>
            <a:off x="6858000" y="283368"/>
            <a:ext cx="2006600" cy="381000"/>
          </a:xfrm>
          <a:prstGeom prst="rect">
            <a:avLst/>
          </a:prstGeom>
          <a:solidFill>
            <a:srgbClr val="D09E00"/>
          </a:solidFill>
        </p:spPr>
        <p:txBody>
          <a:bodyPr wrap="square" rtlCol="0">
            <a:spAutoFit/>
          </a:bodyPr>
          <a:lstStyle/>
          <a:p>
            <a:pPr algn="ctr"/>
            <a:r>
              <a:rPr lang="en-US" b="1" u="sng" dirty="0" smtClean="0">
                <a:solidFill>
                  <a:prstClr val="black"/>
                </a:solidFill>
              </a:rPr>
              <a:t>Dashboard</a:t>
            </a:r>
            <a:endParaRPr lang="en-US" b="1" u="sng" dirty="0">
              <a:solidFill>
                <a:prstClr val="black"/>
              </a:solidFill>
            </a:endParaRPr>
          </a:p>
        </p:txBody>
      </p:sp>
      <p:sp>
        <p:nvSpPr>
          <p:cNvPr id="15" name="TextBox 14"/>
          <p:cNvSpPr txBox="1"/>
          <p:nvPr/>
        </p:nvSpPr>
        <p:spPr>
          <a:xfrm>
            <a:off x="6858000" y="685800"/>
            <a:ext cx="2016328" cy="369332"/>
          </a:xfrm>
          <a:prstGeom prst="rect">
            <a:avLst/>
          </a:prstGeom>
          <a:noFill/>
        </p:spPr>
        <p:txBody>
          <a:bodyPr wrap="square" rtlCol="0">
            <a:spAutoFit/>
          </a:bodyPr>
          <a:lstStyle/>
          <a:p>
            <a:r>
              <a:rPr lang="en-US" dirty="0" smtClean="0">
                <a:solidFill>
                  <a:prstClr val="black"/>
                </a:solidFill>
                <a:latin typeface="Arial" pitchFamily="34" charset="0"/>
                <a:cs typeface="Arial" pitchFamily="34" charset="0"/>
              </a:rPr>
              <a:t>Index Goal = 80%</a:t>
            </a:r>
            <a:endParaRPr lang="en-US" dirty="0">
              <a:solidFill>
                <a:prstClr val="black"/>
              </a:solidFill>
              <a:latin typeface="Arial" pitchFamily="34" charset="0"/>
              <a:cs typeface="Arial" pitchFamily="34" charset="0"/>
            </a:endParaRPr>
          </a:p>
        </p:txBody>
      </p:sp>
      <p:sp>
        <p:nvSpPr>
          <p:cNvPr id="2" name="TextBox 1"/>
          <p:cNvSpPr txBox="1"/>
          <p:nvPr/>
        </p:nvSpPr>
        <p:spPr>
          <a:xfrm>
            <a:off x="4658869" y="6441488"/>
            <a:ext cx="4485131" cy="430887"/>
          </a:xfrm>
          <a:prstGeom prst="rect">
            <a:avLst/>
          </a:prstGeom>
          <a:noFill/>
        </p:spPr>
        <p:txBody>
          <a:bodyPr wrap="square" rtlCol="0">
            <a:spAutoFit/>
          </a:bodyPr>
          <a:lstStyle/>
          <a:p>
            <a:r>
              <a:rPr lang="en-US" sz="1100" dirty="0" smtClean="0"/>
              <a:t>Education Benchmark based on 21 institutions with ~50% representing Universities</a:t>
            </a:r>
            <a:endParaRPr lang="en-US" sz="1100" dirty="0"/>
          </a:p>
        </p:txBody>
      </p:sp>
    </p:spTree>
    <p:extLst>
      <p:ext uri="{BB962C8B-B14F-4D97-AF65-F5344CB8AC3E}">
        <p14:creationId xmlns:p14="http://schemas.microsoft.com/office/powerpoint/2010/main" val="2904129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064710966"/>
              </p:ext>
            </p:extLst>
          </p:nvPr>
        </p:nvGraphicFramePr>
        <p:xfrm>
          <a:off x="152400" y="742890"/>
          <a:ext cx="8903364" cy="550551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57200" y="19050"/>
            <a:ext cx="8229600" cy="1143000"/>
          </a:xfrm>
        </p:spPr>
        <p:txBody>
          <a:bodyPr>
            <a:normAutofit/>
          </a:bodyPr>
          <a:lstStyle/>
          <a:p>
            <a:r>
              <a:rPr lang="en-US" sz="2800" dirty="0" smtClean="0">
                <a:solidFill>
                  <a:srgbClr val="005C99"/>
                </a:solidFill>
              </a:rPr>
              <a:t>Organization Engagement Index</a:t>
            </a:r>
            <a:r>
              <a:rPr lang="en-US" sz="2400" dirty="0" smtClean="0">
                <a:solidFill>
                  <a:srgbClr val="005C99"/>
                </a:solidFill>
              </a:rPr>
              <a:t/>
            </a:r>
            <a:br>
              <a:rPr lang="en-US" sz="2400" dirty="0" smtClean="0">
                <a:solidFill>
                  <a:srgbClr val="005C99"/>
                </a:solidFill>
              </a:rPr>
            </a:br>
            <a:r>
              <a:rPr lang="en-US" sz="2400" dirty="0" smtClean="0">
                <a:solidFill>
                  <a:srgbClr val="005C99"/>
                </a:solidFill>
              </a:rPr>
              <a:t>Percent Engaged</a:t>
            </a:r>
            <a:endParaRPr lang="en-US" sz="2400" dirty="0">
              <a:solidFill>
                <a:srgbClr val="005C99"/>
              </a:solidFill>
            </a:endParaRPr>
          </a:p>
        </p:txBody>
      </p:sp>
      <p:sp>
        <p:nvSpPr>
          <p:cNvPr id="9" name="Slide Number Placeholder 1"/>
          <p:cNvSpPr>
            <a:spLocks noGrp="1"/>
          </p:cNvSpPr>
          <p:nvPr>
            <p:ph type="sldNum" sz="quarter" idx="10"/>
          </p:nvPr>
        </p:nvSpPr>
        <p:spPr/>
        <p:txBody>
          <a:bodyPr/>
          <a:lstStyle/>
          <a:p>
            <a:fld id="{687D7A59-36E2-48B9-B146-C1E59501F63F}" type="slidenum">
              <a:rPr lang="en-US" smtClean="0"/>
              <a:pPr/>
              <a:t>11</a:t>
            </a:fld>
            <a:endParaRPr lang="en-US" dirty="0"/>
          </a:p>
        </p:txBody>
      </p:sp>
    </p:spTree>
    <p:extLst>
      <p:ext uri="{BB962C8B-B14F-4D97-AF65-F5344CB8AC3E}">
        <p14:creationId xmlns:p14="http://schemas.microsoft.com/office/powerpoint/2010/main" val="51634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63784091"/>
              </p:ext>
            </p:extLst>
          </p:nvPr>
        </p:nvGraphicFramePr>
        <p:xfrm>
          <a:off x="152400" y="742890"/>
          <a:ext cx="8903364" cy="550551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57200" y="19050"/>
            <a:ext cx="8229600" cy="1143000"/>
          </a:xfrm>
        </p:spPr>
        <p:txBody>
          <a:bodyPr>
            <a:normAutofit/>
          </a:bodyPr>
          <a:lstStyle/>
          <a:p>
            <a:r>
              <a:rPr lang="en-US" sz="2800" dirty="0" smtClean="0">
                <a:solidFill>
                  <a:srgbClr val="005C99"/>
                </a:solidFill>
              </a:rPr>
              <a:t>Organization Engagement Index</a:t>
            </a:r>
            <a:r>
              <a:rPr lang="en-US" sz="2400" dirty="0" smtClean="0">
                <a:solidFill>
                  <a:srgbClr val="005C99"/>
                </a:solidFill>
              </a:rPr>
              <a:t/>
            </a:r>
            <a:br>
              <a:rPr lang="en-US" sz="2400" dirty="0" smtClean="0">
                <a:solidFill>
                  <a:srgbClr val="005C99"/>
                </a:solidFill>
              </a:rPr>
            </a:br>
            <a:r>
              <a:rPr lang="en-US" sz="2400" dirty="0" smtClean="0">
                <a:solidFill>
                  <a:srgbClr val="005C99"/>
                </a:solidFill>
              </a:rPr>
              <a:t>Percent Engaged</a:t>
            </a:r>
            <a:endParaRPr lang="en-US" sz="2400" dirty="0">
              <a:solidFill>
                <a:srgbClr val="005C99"/>
              </a:solidFill>
            </a:endParaRPr>
          </a:p>
        </p:txBody>
      </p:sp>
      <p:sp>
        <p:nvSpPr>
          <p:cNvPr id="9" name="Slide Number Placeholder 1"/>
          <p:cNvSpPr>
            <a:spLocks noGrp="1"/>
          </p:cNvSpPr>
          <p:nvPr>
            <p:ph type="sldNum" sz="quarter" idx="10"/>
          </p:nvPr>
        </p:nvSpPr>
        <p:spPr/>
        <p:txBody>
          <a:bodyPr/>
          <a:lstStyle/>
          <a:p>
            <a:fld id="{687D7A59-36E2-48B9-B146-C1E59501F63F}" type="slidenum">
              <a:rPr lang="en-US" smtClean="0"/>
              <a:pPr/>
              <a:t>12</a:t>
            </a:fld>
            <a:endParaRPr lang="en-US" dirty="0"/>
          </a:p>
        </p:txBody>
      </p:sp>
    </p:spTree>
    <p:extLst>
      <p:ext uri="{BB962C8B-B14F-4D97-AF65-F5344CB8AC3E}">
        <p14:creationId xmlns:p14="http://schemas.microsoft.com/office/powerpoint/2010/main" val="4093655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87D7A59-36E2-48B9-B146-C1E59501F63F}" type="slidenum">
              <a:rPr lang="en-US" smtClean="0"/>
              <a:pPr/>
              <a:t>13</a:t>
            </a:fld>
            <a:endParaRPr lang="en-US" dirty="0"/>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2101926872"/>
              </p:ext>
            </p:extLst>
          </p:nvPr>
        </p:nvGraphicFramePr>
        <p:xfrm>
          <a:off x="228598" y="115417"/>
          <a:ext cx="8686803" cy="6422093"/>
        </p:xfrm>
        <a:graphic>
          <a:graphicData uri="http://schemas.openxmlformats.org/drawingml/2006/table">
            <a:tbl>
              <a:tblPr firstRow="1" bandRow="1">
                <a:tableStyleId>{5C22544A-7EE6-4342-B048-85BDC9FD1C3A}</a:tableStyleId>
              </a:tblPr>
              <a:tblGrid>
                <a:gridCol w="5876367">
                  <a:extLst>
                    <a:ext uri="{9D8B030D-6E8A-4147-A177-3AD203B41FA5}">
                      <a16:colId xmlns:a16="http://schemas.microsoft.com/office/drawing/2014/main" val="20000"/>
                    </a:ext>
                  </a:extLst>
                </a:gridCol>
                <a:gridCol w="1405218">
                  <a:extLst>
                    <a:ext uri="{9D8B030D-6E8A-4147-A177-3AD203B41FA5}">
                      <a16:colId xmlns:a16="http://schemas.microsoft.com/office/drawing/2014/main" val="20001"/>
                    </a:ext>
                  </a:extLst>
                </a:gridCol>
                <a:gridCol w="1405218">
                  <a:extLst>
                    <a:ext uri="{9D8B030D-6E8A-4147-A177-3AD203B41FA5}">
                      <a16:colId xmlns:a16="http://schemas.microsoft.com/office/drawing/2014/main" val="20002"/>
                    </a:ext>
                  </a:extLst>
                </a:gridCol>
              </a:tblGrid>
              <a:tr h="751792">
                <a:tc>
                  <a:txBody>
                    <a:bodyPr/>
                    <a:lstStyle/>
                    <a:p>
                      <a:pPr algn="ctr" fontAlgn="ctr"/>
                      <a:r>
                        <a:rPr lang="en-US" sz="1600" dirty="0" smtClean="0">
                          <a:latin typeface="Arial" pitchFamily="34" charset="0"/>
                          <a:cs typeface="Arial" pitchFamily="34" charset="0"/>
                        </a:rPr>
                        <a:t>Organization Engagement Items </a:t>
                      </a:r>
                      <a:endParaRPr lang="en-US" sz="1600" b="0"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smtClean="0">
                          <a:solidFill>
                            <a:schemeClr val="bg1"/>
                          </a:solidFill>
                          <a:effectLst/>
                          <a:latin typeface="Arial" pitchFamily="34" charset="0"/>
                          <a:cs typeface="Arial" pitchFamily="34" charset="0"/>
                        </a:rPr>
                        <a:t>Current</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smtClean="0">
                          <a:solidFill>
                            <a:schemeClr val="bg1"/>
                          </a:solidFill>
                          <a:effectLst/>
                          <a:latin typeface="Arial" pitchFamily="34" charset="0"/>
                          <a:cs typeface="Arial" pitchFamily="34" charset="0"/>
                        </a:rPr>
                        <a:t>Past</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306619">
                <a:tc>
                  <a:txBody>
                    <a:bodyPr/>
                    <a:lstStyle/>
                    <a:p>
                      <a:pPr algn="ctr" fontAlgn="ctr"/>
                      <a:r>
                        <a:rPr lang="en-US" sz="1500" b="1" i="0" u="none" strike="noStrike" dirty="0" smtClean="0">
                          <a:solidFill>
                            <a:srgbClr val="000000"/>
                          </a:solidFill>
                          <a:effectLst/>
                          <a:latin typeface="Arial" pitchFamily="34" charset="0"/>
                          <a:cs typeface="Arial" pitchFamily="34" charset="0"/>
                        </a:rPr>
                        <a:t>OEI</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500" b="1" i="0" u="none" strike="noStrike" smtClean="0">
                          <a:solidFill>
                            <a:srgbClr val="000000"/>
                          </a:solidFill>
                          <a:effectLst/>
                          <a:latin typeface="Arial" pitchFamily="34" charset="0"/>
                          <a:cs typeface="Arial" pitchFamily="34" charset="0"/>
                        </a:rPr>
                        <a:t>64%</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500" b="0" i="0" u="none" strike="noStrike" dirty="0" smtClean="0">
                          <a:solidFill>
                            <a:srgbClr val="000000"/>
                          </a:solidFill>
                          <a:effectLst/>
                          <a:latin typeface="Arial" pitchFamily="34" charset="0"/>
                          <a:cs typeface="Arial" pitchFamily="34" charset="0"/>
                        </a:rPr>
                        <a:t>--</a:t>
                      </a:r>
                      <a:endParaRPr lang="en-US" sz="15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extLst>
                  <a:ext uri="{0D108BD9-81ED-4DB2-BD59-A6C34878D82A}">
                    <a16:rowId xmlns:a16="http://schemas.microsoft.com/office/drawing/2014/main" val="10001"/>
                  </a:ext>
                </a:extLst>
              </a:tr>
              <a:tr h="398710">
                <a:tc>
                  <a:txBody>
                    <a:bodyPr/>
                    <a:lstStyle/>
                    <a:p>
                      <a:pPr algn="l" rtl="0" fontAlgn="ctr"/>
                      <a:r>
                        <a:rPr lang="en-US" sz="1400" b="0" i="0" u="none" strike="noStrike" smtClean="0">
                          <a:solidFill>
                            <a:srgbClr val="000000"/>
                          </a:solidFill>
                          <a:effectLst/>
                          <a:latin typeface="Arial"/>
                        </a:rPr>
                        <a:t>I am satisfied with the location where I come to work on a daily basis.</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dirty="0" smtClean="0">
                          <a:solidFill>
                            <a:srgbClr val="000000"/>
                          </a:solidFill>
                          <a:effectLst/>
                          <a:latin typeface="Arial"/>
                        </a:rPr>
                        <a:t>78%</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75%</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388395">
                <a:tc>
                  <a:txBody>
                    <a:bodyPr/>
                    <a:lstStyle/>
                    <a:p>
                      <a:pPr algn="l" rtl="0" fontAlgn="ctr"/>
                      <a:r>
                        <a:rPr lang="en-US" sz="1400" b="0" i="0" u="none" strike="noStrike" dirty="0" smtClean="0">
                          <a:solidFill>
                            <a:schemeClr val="tx1"/>
                          </a:solidFill>
                          <a:effectLst/>
                          <a:latin typeface="Arial"/>
                        </a:rPr>
                        <a:t>My organization values diversity and inclusion.</a:t>
                      </a:r>
                      <a:endParaRPr lang="en-US" sz="1400" b="0" i="0" u="none" strike="noStrike" dirty="0">
                        <a:solidFill>
                          <a:schemeClr val="tx1"/>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76%</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388395">
                <a:tc>
                  <a:txBody>
                    <a:bodyPr/>
                    <a:lstStyle/>
                    <a:p>
                      <a:pPr algn="l" rtl="0" fontAlgn="ctr"/>
                      <a:r>
                        <a:rPr lang="en-US" sz="1400" b="0" i="0" u="none" strike="noStrike" smtClean="0">
                          <a:solidFill>
                            <a:srgbClr val="000000"/>
                          </a:solidFill>
                          <a:effectLst/>
                          <a:latin typeface="Arial"/>
                        </a:rPr>
                        <a:t>My organization shows respect for employees. </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75%</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62%</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393202">
                <a:tc>
                  <a:txBody>
                    <a:bodyPr/>
                    <a:lstStyle/>
                    <a:p>
                      <a:pPr algn="l" rtl="0" fontAlgn="ctr"/>
                      <a:r>
                        <a:rPr lang="en-US" sz="1400" b="0" i="0" u="none" strike="noStrike" dirty="0" smtClean="0">
                          <a:solidFill>
                            <a:srgbClr val="000000"/>
                          </a:solidFill>
                          <a:effectLst/>
                          <a:latin typeface="Arial"/>
                        </a:rPr>
                        <a:t>I am satisfied with my commute to work.</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75%</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pitchFamily="34" charset="0"/>
                          <a:cs typeface="Arial" pitchFamily="34" charset="0"/>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457870">
                <a:tc>
                  <a:txBody>
                    <a:bodyPr/>
                    <a:lstStyle/>
                    <a:p>
                      <a:pPr algn="l" rtl="0" fontAlgn="ctr"/>
                      <a:r>
                        <a:rPr lang="en-US" sz="1400" b="0" i="0" u="none" strike="noStrike" dirty="0" smtClean="0">
                          <a:solidFill>
                            <a:schemeClr val="tx1"/>
                          </a:solidFill>
                          <a:effectLst/>
                          <a:latin typeface="Arial"/>
                        </a:rPr>
                        <a:t>My organization consistently demonstrates that delivering quality services is a high priority.</a:t>
                      </a:r>
                      <a:endParaRPr lang="en-US" sz="1400" b="0" i="0" u="none" strike="noStrike" dirty="0">
                        <a:solidFill>
                          <a:schemeClr val="tx1"/>
                        </a:solidFill>
                        <a:effectLst/>
                        <a:latin typeface="Arial"/>
                      </a:endParaRPr>
                    </a:p>
                  </a:txBody>
                  <a:tcPr marL="228600" marR="0" marT="0" marB="0" anchor="ctr"/>
                </a:tc>
                <a:tc>
                  <a:txBody>
                    <a:bodyPr/>
                    <a:lstStyle/>
                    <a:p>
                      <a:pPr algn="ctr" rtl="0" fontAlgn="ctr"/>
                      <a:r>
                        <a:rPr lang="en-US" sz="1400" b="1" i="0" u="none" strike="noStrike" dirty="0" smtClean="0">
                          <a:solidFill>
                            <a:schemeClr val="tx1"/>
                          </a:solidFill>
                          <a:effectLst/>
                          <a:latin typeface="Arial"/>
                        </a:rPr>
                        <a:t>74%</a:t>
                      </a:r>
                      <a:endParaRPr lang="en-US" sz="1400" b="1" i="0" u="none" strike="noStrike" dirty="0">
                        <a:solidFill>
                          <a:schemeClr val="tx1"/>
                        </a:solidFill>
                        <a:effectLst/>
                        <a:latin typeface="Arial"/>
                      </a:endParaRPr>
                    </a:p>
                  </a:txBody>
                  <a:tcPr marL="0" marR="0" marT="0" marB="0" anchor="ctr"/>
                </a:tc>
                <a:tc>
                  <a:txBody>
                    <a:bodyPr/>
                    <a:lstStyle/>
                    <a:p>
                      <a:pPr algn="ctr" rtl="0" fontAlgn="ctr"/>
                      <a:r>
                        <a:rPr lang="en-US" sz="1400" b="0" i="0" u="none" strike="noStrike" dirty="0" smtClean="0">
                          <a:solidFill>
                            <a:schemeClr val="tx1"/>
                          </a:solidFill>
                          <a:effectLst/>
                          <a:latin typeface="Arial" pitchFamily="34" charset="0"/>
                          <a:cs typeface="Arial" pitchFamily="34" charset="0"/>
                        </a:rPr>
                        <a:t>82%</a:t>
                      </a:r>
                      <a:endParaRPr lang="en-US" sz="1400" b="0" i="0" u="none" strike="noStrike" dirty="0">
                        <a:solidFill>
                          <a:schemeClr val="tx1"/>
                        </a:solidFill>
                        <a:effectLst/>
                        <a:latin typeface="Arial"/>
                      </a:endParaRPr>
                    </a:p>
                  </a:txBody>
                  <a:tcPr marL="0" marR="0" marT="0" marB="0" anchor="ctr"/>
                </a:tc>
                <a:extLst>
                  <a:ext uri="{0D108BD9-81ED-4DB2-BD59-A6C34878D82A}">
                    <a16:rowId xmlns:a16="http://schemas.microsoft.com/office/drawing/2014/main" val="10006"/>
                  </a:ext>
                </a:extLst>
              </a:tr>
              <a:tr h="388395">
                <a:tc>
                  <a:txBody>
                    <a:bodyPr/>
                    <a:lstStyle/>
                    <a:p>
                      <a:pPr algn="l" rtl="0" fontAlgn="ctr"/>
                      <a:r>
                        <a:rPr lang="en-US" sz="1400" b="0" i="0" u="none" strike="noStrike" dirty="0" smtClean="0">
                          <a:solidFill>
                            <a:srgbClr val="000000"/>
                          </a:solidFill>
                          <a:effectLst/>
                          <a:latin typeface="Arial"/>
                        </a:rPr>
                        <a:t>My organization supports a balance between work and personal life.</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73%</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62%</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7"/>
                  </a:ext>
                </a:extLst>
              </a:tr>
              <a:tr h="388395">
                <a:tc>
                  <a:txBody>
                    <a:bodyPr/>
                    <a:lstStyle/>
                    <a:p>
                      <a:pPr algn="l" rtl="0" fontAlgn="ctr"/>
                      <a:r>
                        <a:rPr lang="en-US" sz="1400" b="0" i="0" u="none" strike="noStrike" dirty="0" smtClean="0">
                          <a:solidFill>
                            <a:schemeClr val="tx1"/>
                          </a:solidFill>
                          <a:effectLst/>
                          <a:latin typeface="Arial"/>
                        </a:rPr>
                        <a:t>Senior Management keeps me informed of the goals and direction of our organization.</a:t>
                      </a:r>
                      <a:endParaRPr lang="en-US" sz="1400" b="0" i="0" u="none" strike="noStrike" dirty="0">
                        <a:solidFill>
                          <a:schemeClr val="tx1"/>
                        </a:solidFill>
                        <a:effectLst/>
                        <a:latin typeface="Arial"/>
                      </a:endParaRPr>
                    </a:p>
                  </a:txBody>
                  <a:tcPr marL="228600" marR="0" marT="0" marB="0" anchor="ctr"/>
                </a:tc>
                <a:tc>
                  <a:txBody>
                    <a:bodyPr/>
                    <a:lstStyle/>
                    <a:p>
                      <a:pPr algn="ctr" rtl="0" fontAlgn="ctr"/>
                      <a:r>
                        <a:rPr lang="en-US" sz="1400" b="1" i="0" u="none" strike="noStrike" smtClean="0">
                          <a:solidFill>
                            <a:schemeClr val="tx1"/>
                          </a:solidFill>
                          <a:effectLst/>
                          <a:latin typeface="Arial"/>
                        </a:rPr>
                        <a:t>69%</a:t>
                      </a:r>
                      <a:endParaRPr lang="en-US" sz="1400" b="1" i="0" u="none" strike="noStrike" dirty="0">
                        <a:solidFill>
                          <a:schemeClr val="tx1"/>
                        </a:solidFill>
                        <a:effectLst/>
                        <a:latin typeface="Arial"/>
                      </a:endParaRPr>
                    </a:p>
                  </a:txBody>
                  <a:tcPr marL="0" marR="0" marT="0" marB="0" anchor="ctr"/>
                </a:tc>
                <a:tc>
                  <a:txBody>
                    <a:bodyPr/>
                    <a:lstStyle/>
                    <a:p>
                      <a:pPr algn="ctr" rtl="0" fontAlgn="ctr"/>
                      <a:r>
                        <a:rPr lang="en-US" sz="1400" b="0" i="0" u="none" strike="noStrike" dirty="0" smtClean="0">
                          <a:solidFill>
                            <a:schemeClr val="tx1"/>
                          </a:solidFill>
                          <a:effectLst/>
                          <a:latin typeface="Arial" pitchFamily="34" charset="0"/>
                          <a:cs typeface="Arial" pitchFamily="34" charset="0"/>
                        </a:rPr>
                        <a:t>--</a:t>
                      </a:r>
                      <a:endParaRPr lang="en-US" sz="1400" b="0" i="0" u="none" strike="noStrike" dirty="0">
                        <a:solidFill>
                          <a:schemeClr val="tx1"/>
                        </a:solidFill>
                        <a:effectLst/>
                        <a:latin typeface="Arial"/>
                      </a:endParaRPr>
                    </a:p>
                  </a:txBody>
                  <a:tcPr marL="0" marR="0" marT="0" marB="0" anchor="ctr"/>
                </a:tc>
                <a:extLst>
                  <a:ext uri="{0D108BD9-81ED-4DB2-BD59-A6C34878D82A}">
                    <a16:rowId xmlns:a16="http://schemas.microsoft.com/office/drawing/2014/main" val="10008"/>
                  </a:ext>
                </a:extLst>
              </a:tr>
              <a:tr h="388395">
                <a:tc>
                  <a:txBody>
                    <a:bodyPr/>
                    <a:lstStyle/>
                    <a:p>
                      <a:pPr algn="l" rtl="0" fontAlgn="ctr"/>
                      <a:r>
                        <a:rPr lang="en-US" sz="1400" b="0" i="0" u="none" strike="noStrike" smtClean="0">
                          <a:solidFill>
                            <a:srgbClr val="000000"/>
                          </a:solidFill>
                          <a:effectLst/>
                          <a:latin typeface="Arial"/>
                        </a:rPr>
                        <a:t>Senior Management is accessible and approachable when necessary.</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68%</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pitchFamily="34" charset="0"/>
                          <a:cs typeface="Arial" pitchFamily="34" charset="0"/>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9"/>
                  </a:ext>
                </a:extLst>
              </a:tr>
              <a:tr h="398710">
                <a:tc>
                  <a:txBody>
                    <a:bodyPr/>
                    <a:lstStyle/>
                    <a:p>
                      <a:pPr algn="l" rtl="0" fontAlgn="ctr"/>
                      <a:r>
                        <a:rPr lang="en-US" sz="1400" b="0" i="0" u="none" strike="noStrike" dirty="0" smtClean="0">
                          <a:solidFill>
                            <a:srgbClr val="000000"/>
                          </a:solidFill>
                          <a:effectLst/>
                          <a:latin typeface="Arial"/>
                        </a:rPr>
                        <a:t>The organization's vision/mission/goals inspire me and help me be more productive.</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dirty="0" smtClean="0">
                          <a:solidFill>
                            <a:srgbClr val="000000"/>
                          </a:solidFill>
                          <a:effectLst/>
                          <a:latin typeface="Arial"/>
                        </a:rPr>
                        <a:t>62%</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71%</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0"/>
                  </a:ext>
                </a:extLst>
              </a:tr>
              <a:tr h="388395">
                <a:tc>
                  <a:txBody>
                    <a:bodyPr/>
                    <a:lstStyle/>
                    <a:p>
                      <a:pPr algn="l" rtl="0" fontAlgn="ctr"/>
                      <a:r>
                        <a:rPr lang="en-US" sz="1400" b="0" i="0" u="none" strike="noStrike" smtClean="0">
                          <a:solidFill>
                            <a:srgbClr val="000000"/>
                          </a:solidFill>
                          <a:effectLst/>
                          <a:latin typeface="Arial"/>
                        </a:rPr>
                        <a:t>I feel that I can question a policy or practice, without fear of being penalized.</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62%</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73%</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1"/>
                  </a:ext>
                </a:extLst>
              </a:tr>
              <a:tr h="388395">
                <a:tc>
                  <a:txBody>
                    <a:bodyPr/>
                    <a:lstStyle/>
                    <a:p>
                      <a:pPr algn="l" rtl="0" fontAlgn="ctr"/>
                      <a:r>
                        <a:rPr lang="en-US" sz="1400" b="0" i="0" u="none" strike="noStrike" smtClean="0">
                          <a:solidFill>
                            <a:srgbClr val="000000"/>
                          </a:solidFill>
                          <a:effectLst/>
                          <a:latin typeface="Arial"/>
                        </a:rPr>
                        <a:t>Senior Management in my organization is open, honest, and transparent in communication.</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61%</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55%</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2"/>
                  </a:ext>
                </a:extLst>
              </a:tr>
              <a:tr h="388395">
                <a:tc>
                  <a:txBody>
                    <a:bodyPr/>
                    <a:lstStyle/>
                    <a:p>
                      <a:pPr algn="l" rtl="0" fontAlgn="ctr"/>
                      <a:r>
                        <a:rPr lang="en-US" sz="1400" b="0" i="0" u="none" strike="noStrike" smtClean="0">
                          <a:solidFill>
                            <a:srgbClr val="000000"/>
                          </a:solidFill>
                          <a:effectLst/>
                          <a:latin typeface="Arial"/>
                        </a:rPr>
                        <a:t>My organization's policies and procedures help create an effective work environment.</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59%</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pitchFamily="34" charset="0"/>
                          <a:cs typeface="Arial" pitchFamily="34" charset="0"/>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3"/>
                  </a:ext>
                </a:extLst>
              </a:tr>
              <a:tr h="388395">
                <a:tc>
                  <a:txBody>
                    <a:bodyPr/>
                    <a:lstStyle/>
                    <a:p>
                      <a:pPr algn="l" rtl="0" fontAlgn="ctr"/>
                      <a:r>
                        <a:rPr lang="en-US" sz="1400" b="0" i="0" u="none" strike="noStrike" dirty="0" smtClean="0">
                          <a:solidFill>
                            <a:srgbClr val="000000"/>
                          </a:solidFill>
                          <a:effectLst/>
                          <a:latin typeface="Arial"/>
                        </a:rPr>
                        <a:t>My organization's process and procedures to evaluate and promote employees is fair.</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51%</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42%</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172171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71222952"/>
              </p:ext>
            </p:extLst>
          </p:nvPr>
        </p:nvGraphicFramePr>
        <p:xfrm>
          <a:off x="152400" y="742890"/>
          <a:ext cx="8903364" cy="550551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57200" y="76200"/>
            <a:ext cx="8229600" cy="1143000"/>
          </a:xfrm>
        </p:spPr>
        <p:txBody>
          <a:bodyPr>
            <a:normAutofit/>
          </a:bodyPr>
          <a:lstStyle/>
          <a:p>
            <a:r>
              <a:rPr lang="en-US" sz="2800" dirty="0" smtClean="0">
                <a:solidFill>
                  <a:srgbClr val="005C99"/>
                </a:solidFill>
              </a:rPr>
              <a:t>Job &amp; Career Engagement Index</a:t>
            </a:r>
            <a:r>
              <a:rPr lang="en-US" sz="2400" dirty="0" smtClean="0">
                <a:solidFill>
                  <a:srgbClr val="005C99"/>
                </a:solidFill>
              </a:rPr>
              <a:t/>
            </a:r>
            <a:br>
              <a:rPr lang="en-US" sz="2400" dirty="0" smtClean="0">
                <a:solidFill>
                  <a:srgbClr val="005C99"/>
                </a:solidFill>
              </a:rPr>
            </a:br>
            <a:r>
              <a:rPr lang="en-US" sz="2400" dirty="0" smtClean="0">
                <a:solidFill>
                  <a:srgbClr val="005C99"/>
                </a:solidFill>
              </a:rPr>
              <a:t>Percent Engaged</a:t>
            </a:r>
            <a:endParaRPr lang="en-US" sz="2400" dirty="0">
              <a:solidFill>
                <a:srgbClr val="005C99"/>
              </a:solidFill>
            </a:endParaRPr>
          </a:p>
        </p:txBody>
      </p:sp>
      <p:sp>
        <p:nvSpPr>
          <p:cNvPr id="9" name="Slide Number Placeholder 1"/>
          <p:cNvSpPr>
            <a:spLocks noGrp="1"/>
          </p:cNvSpPr>
          <p:nvPr>
            <p:ph type="sldNum" sz="quarter" idx="10"/>
          </p:nvPr>
        </p:nvSpPr>
        <p:spPr/>
        <p:txBody>
          <a:bodyPr/>
          <a:lstStyle/>
          <a:p>
            <a:fld id="{687D7A59-36E2-48B9-B146-C1E59501F63F}" type="slidenum">
              <a:rPr lang="en-US" smtClean="0"/>
              <a:pPr/>
              <a:t>14</a:t>
            </a:fld>
            <a:endParaRPr lang="en-US" dirty="0"/>
          </a:p>
        </p:txBody>
      </p:sp>
    </p:spTree>
    <p:extLst>
      <p:ext uri="{BB962C8B-B14F-4D97-AF65-F5344CB8AC3E}">
        <p14:creationId xmlns:p14="http://schemas.microsoft.com/office/powerpoint/2010/main" val="1774713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083137299"/>
              </p:ext>
            </p:extLst>
          </p:nvPr>
        </p:nvGraphicFramePr>
        <p:xfrm>
          <a:off x="152400" y="742890"/>
          <a:ext cx="8903364" cy="550551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57200" y="76200"/>
            <a:ext cx="8229600" cy="1143000"/>
          </a:xfrm>
        </p:spPr>
        <p:txBody>
          <a:bodyPr>
            <a:normAutofit/>
          </a:bodyPr>
          <a:lstStyle/>
          <a:p>
            <a:r>
              <a:rPr lang="en-US" sz="2800" dirty="0" smtClean="0">
                <a:solidFill>
                  <a:srgbClr val="005C99"/>
                </a:solidFill>
              </a:rPr>
              <a:t>Job &amp; Career Engagement Index</a:t>
            </a:r>
            <a:r>
              <a:rPr lang="en-US" sz="2400" dirty="0" smtClean="0">
                <a:solidFill>
                  <a:srgbClr val="005C99"/>
                </a:solidFill>
              </a:rPr>
              <a:t/>
            </a:r>
            <a:br>
              <a:rPr lang="en-US" sz="2400" dirty="0" smtClean="0">
                <a:solidFill>
                  <a:srgbClr val="005C99"/>
                </a:solidFill>
              </a:rPr>
            </a:br>
            <a:r>
              <a:rPr lang="en-US" sz="2400" dirty="0" smtClean="0">
                <a:solidFill>
                  <a:srgbClr val="005C99"/>
                </a:solidFill>
              </a:rPr>
              <a:t>Percent Engaged</a:t>
            </a:r>
            <a:endParaRPr lang="en-US" sz="2400" dirty="0">
              <a:solidFill>
                <a:srgbClr val="005C99"/>
              </a:solidFill>
            </a:endParaRPr>
          </a:p>
        </p:txBody>
      </p:sp>
      <p:sp>
        <p:nvSpPr>
          <p:cNvPr id="9" name="Slide Number Placeholder 1"/>
          <p:cNvSpPr>
            <a:spLocks noGrp="1"/>
          </p:cNvSpPr>
          <p:nvPr>
            <p:ph type="sldNum" sz="quarter" idx="10"/>
          </p:nvPr>
        </p:nvSpPr>
        <p:spPr/>
        <p:txBody>
          <a:bodyPr/>
          <a:lstStyle/>
          <a:p>
            <a:fld id="{687D7A59-36E2-48B9-B146-C1E59501F63F}" type="slidenum">
              <a:rPr lang="en-US" smtClean="0"/>
              <a:pPr/>
              <a:t>15</a:t>
            </a:fld>
            <a:endParaRPr lang="en-US" dirty="0"/>
          </a:p>
        </p:txBody>
      </p:sp>
    </p:spTree>
    <p:extLst>
      <p:ext uri="{BB962C8B-B14F-4D97-AF65-F5344CB8AC3E}">
        <p14:creationId xmlns:p14="http://schemas.microsoft.com/office/powerpoint/2010/main" val="674939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87D7A59-36E2-48B9-B146-C1E59501F63F}" type="slidenum">
              <a:rPr lang="en-US" smtClean="0"/>
              <a:pPr/>
              <a:t>16</a:t>
            </a:fld>
            <a:endParaRPr lang="en-US" dirty="0"/>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3446467478"/>
              </p:ext>
            </p:extLst>
          </p:nvPr>
        </p:nvGraphicFramePr>
        <p:xfrm>
          <a:off x="228598" y="115417"/>
          <a:ext cx="8686803" cy="6132979"/>
        </p:xfrm>
        <a:graphic>
          <a:graphicData uri="http://schemas.openxmlformats.org/drawingml/2006/table">
            <a:tbl>
              <a:tblPr firstRow="1" bandRow="1">
                <a:tableStyleId>{5C22544A-7EE6-4342-B048-85BDC9FD1C3A}</a:tableStyleId>
              </a:tblPr>
              <a:tblGrid>
                <a:gridCol w="5876367">
                  <a:extLst>
                    <a:ext uri="{9D8B030D-6E8A-4147-A177-3AD203B41FA5}">
                      <a16:colId xmlns:a16="http://schemas.microsoft.com/office/drawing/2014/main" val="20000"/>
                    </a:ext>
                  </a:extLst>
                </a:gridCol>
                <a:gridCol w="1405218">
                  <a:extLst>
                    <a:ext uri="{9D8B030D-6E8A-4147-A177-3AD203B41FA5}">
                      <a16:colId xmlns:a16="http://schemas.microsoft.com/office/drawing/2014/main" val="20001"/>
                    </a:ext>
                  </a:extLst>
                </a:gridCol>
                <a:gridCol w="1405218">
                  <a:extLst>
                    <a:ext uri="{9D8B030D-6E8A-4147-A177-3AD203B41FA5}">
                      <a16:colId xmlns:a16="http://schemas.microsoft.com/office/drawing/2014/main" val="20002"/>
                    </a:ext>
                  </a:extLst>
                </a:gridCol>
              </a:tblGrid>
              <a:tr h="860822">
                <a:tc>
                  <a:txBody>
                    <a:bodyPr/>
                    <a:lstStyle/>
                    <a:p>
                      <a:pPr algn="ctr" fontAlgn="ctr"/>
                      <a:r>
                        <a:rPr lang="en-US" sz="1600" dirty="0" smtClean="0">
                          <a:latin typeface="Arial" pitchFamily="34" charset="0"/>
                          <a:cs typeface="Arial" pitchFamily="34" charset="0"/>
                        </a:rPr>
                        <a:t>Job &amp; Career Engagement Items </a:t>
                      </a:r>
                      <a:endParaRPr lang="en-US" sz="1600" b="0"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smtClean="0">
                          <a:solidFill>
                            <a:schemeClr val="bg1"/>
                          </a:solidFill>
                          <a:effectLst/>
                          <a:latin typeface="Arial" pitchFamily="34" charset="0"/>
                          <a:cs typeface="Arial" pitchFamily="34" charset="0"/>
                        </a:rPr>
                        <a:t>Current</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smtClean="0">
                          <a:solidFill>
                            <a:schemeClr val="bg1"/>
                          </a:solidFill>
                          <a:effectLst/>
                          <a:latin typeface="Arial" pitchFamily="34" charset="0"/>
                          <a:cs typeface="Arial" pitchFamily="34" charset="0"/>
                        </a:rPr>
                        <a:t>Past</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351087">
                <a:tc>
                  <a:txBody>
                    <a:bodyPr/>
                    <a:lstStyle/>
                    <a:p>
                      <a:pPr algn="ctr" fontAlgn="ctr"/>
                      <a:r>
                        <a:rPr lang="en-US" sz="1500" b="1" i="0" u="none" strike="noStrike" dirty="0" smtClean="0">
                          <a:solidFill>
                            <a:srgbClr val="000000"/>
                          </a:solidFill>
                          <a:effectLst/>
                          <a:latin typeface="Arial" pitchFamily="34" charset="0"/>
                          <a:cs typeface="Arial" pitchFamily="34" charset="0"/>
                        </a:rPr>
                        <a:t>JEI</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500" b="1" i="0" u="none" strike="noStrike" smtClean="0">
                          <a:solidFill>
                            <a:srgbClr val="000000"/>
                          </a:solidFill>
                          <a:effectLst/>
                          <a:latin typeface="Arial" pitchFamily="34" charset="0"/>
                          <a:cs typeface="Arial" pitchFamily="34" charset="0"/>
                        </a:rPr>
                        <a:t>78%</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500" b="0" i="0" u="none" strike="noStrike" dirty="0" smtClean="0">
                          <a:solidFill>
                            <a:srgbClr val="000000"/>
                          </a:solidFill>
                          <a:effectLst/>
                          <a:latin typeface="Arial" pitchFamily="34" charset="0"/>
                          <a:cs typeface="Arial" pitchFamily="34" charset="0"/>
                        </a:rPr>
                        <a:t>--</a:t>
                      </a:r>
                      <a:endParaRPr lang="en-US" sz="15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extLst>
                  <a:ext uri="{0D108BD9-81ED-4DB2-BD59-A6C34878D82A}">
                    <a16:rowId xmlns:a16="http://schemas.microsoft.com/office/drawing/2014/main" val="10001"/>
                  </a:ext>
                </a:extLst>
              </a:tr>
              <a:tr h="456534">
                <a:tc>
                  <a:txBody>
                    <a:bodyPr/>
                    <a:lstStyle/>
                    <a:p>
                      <a:pPr algn="l" rtl="0" fontAlgn="ctr"/>
                      <a:r>
                        <a:rPr lang="en-US" sz="1400" b="0" i="0" u="none" strike="noStrike" smtClean="0">
                          <a:solidFill>
                            <a:srgbClr val="000000"/>
                          </a:solidFill>
                          <a:effectLst/>
                          <a:latin typeface="Arial"/>
                        </a:rPr>
                        <a:t>My job is challenging and interesting.</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89%</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85%</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444722">
                <a:tc>
                  <a:txBody>
                    <a:bodyPr/>
                    <a:lstStyle/>
                    <a:p>
                      <a:pPr algn="l" rtl="0" fontAlgn="ctr"/>
                      <a:r>
                        <a:rPr lang="en-US" sz="1400" b="0" i="0" u="none" strike="noStrike" smtClean="0">
                          <a:solidFill>
                            <a:srgbClr val="000000"/>
                          </a:solidFill>
                          <a:effectLst/>
                          <a:latin typeface="Arial"/>
                        </a:rPr>
                        <a:t>At work, I have the opportunity to utilize my skills and do what I do best.</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87%</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pitchFamily="34" charset="0"/>
                          <a:cs typeface="Arial" pitchFamily="34" charset="0"/>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444722">
                <a:tc>
                  <a:txBody>
                    <a:bodyPr/>
                    <a:lstStyle/>
                    <a:p>
                      <a:pPr algn="l" rtl="0" fontAlgn="ctr"/>
                      <a:r>
                        <a:rPr lang="en-US" sz="1400" b="0" i="0" u="none" strike="noStrike" smtClean="0">
                          <a:solidFill>
                            <a:srgbClr val="000000"/>
                          </a:solidFill>
                          <a:effectLst/>
                          <a:latin typeface="Arial"/>
                        </a:rPr>
                        <a:t>My decision-making authority is sufficient for me to perform my job effectively.</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85%</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pitchFamily="34" charset="0"/>
                          <a:cs typeface="Arial" pitchFamily="34" charset="0"/>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450226">
                <a:tc>
                  <a:txBody>
                    <a:bodyPr/>
                    <a:lstStyle/>
                    <a:p>
                      <a:pPr algn="l" rtl="0" fontAlgn="ctr"/>
                      <a:r>
                        <a:rPr lang="en-US" sz="1400" b="0" i="0" u="none" strike="noStrike" dirty="0" smtClean="0">
                          <a:solidFill>
                            <a:srgbClr val="000000"/>
                          </a:solidFill>
                          <a:effectLst/>
                          <a:latin typeface="Arial"/>
                        </a:rPr>
                        <a:t>This is a career that I love and believe in.</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84%</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pitchFamily="34" charset="0"/>
                          <a:cs typeface="Arial" pitchFamily="34" charset="0"/>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444722">
                <a:tc>
                  <a:txBody>
                    <a:bodyPr/>
                    <a:lstStyle/>
                    <a:p>
                      <a:pPr algn="l" rtl="0" fontAlgn="ctr"/>
                      <a:r>
                        <a:rPr lang="en-US" sz="1400" b="0" i="0" u="none" strike="noStrike" smtClean="0">
                          <a:solidFill>
                            <a:srgbClr val="000000"/>
                          </a:solidFill>
                          <a:effectLst/>
                          <a:latin typeface="Arial"/>
                        </a:rPr>
                        <a:t>I am satisfied with the tasks and responsibilities associated with my job.</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83%</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pitchFamily="34" charset="0"/>
                          <a:cs typeface="Arial" pitchFamily="34" charset="0"/>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r h="444722">
                <a:tc>
                  <a:txBody>
                    <a:bodyPr/>
                    <a:lstStyle/>
                    <a:p>
                      <a:pPr algn="l" rtl="0" fontAlgn="ctr"/>
                      <a:r>
                        <a:rPr lang="en-US" sz="1400" b="0" i="0" u="none" strike="noStrike" smtClean="0">
                          <a:solidFill>
                            <a:srgbClr val="000000"/>
                          </a:solidFill>
                          <a:effectLst/>
                          <a:latin typeface="Arial"/>
                        </a:rPr>
                        <a:t>I am satisfied with my current work schedule.</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83%</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pitchFamily="34" charset="0"/>
                          <a:cs typeface="Arial" pitchFamily="34" charset="0"/>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7"/>
                  </a:ext>
                </a:extLst>
              </a:tr>
              <a:tr h="444722">
                <a:tc>
                  <a:txBody>
                    <a:bodyPr/>
                    <a:lstStyle/>
                    <a:p>
                      <a:pPr algn="l" rtl="0" fontAlgn="ctr"/>
                      <a:r>
                        <a:rPr lang="en-US" sz="1400" b="0" i="0" u="none" strike="noStrike" dirty="0" smtClean="0">
                          <a:solidFill>
                            <a:schemeClr val="tx1"/>
                          </a:solidFill>
                          <a:effectLst/>
                          <a:latin typeface="Arial"/>
                        </a:rPr>
                        <a:t>I can fit in at work without having to change who I am.</a:t>
                      </a:r>
                      <a:endParaRPr lang="en-US" sz="1400" b="0" i="0" u="none" strike="noStrike" dirty="0">
                        <a:solidFill>
                          <a:schemeClr val="tx1"/>
                        </a:solidFill>
                        <a:effectLst/>
                        <a:latin typeface="Arial"/>
                      </a:endParaRPr>
                    </a:p>
                  </a:txBody>
                  <a:tcPr marL="228600" marR="0" marT="0" marB="0" anchor="ctr"/>
                </a:tc>
                <a:tc>
                  <a:txBody>
                    <a:bodyPr/>
                    <a:lstStyle/>
                    <a:p>
                      <a:pPr algn="ctr" rtl="0" fontAlgn="ctr"/>
                      <a:r>
                        <a:rPr lang="en-US" sz="1400" b="1" i="0" u="none" strike="noStrike" smtClean="0">
                          <a:solidFill>
                            <a:schemeClr val="tx1"/>
                          </a:solidFill>
                          <a:effectLst/>
                          <a:latin typeface="Arial"/>
                        </a:rPr>
                        <a:t>82%</a:t>
                      </a:r>
                      <a:endParaRPr lang="en-US" sz="1400" b="1" i="0" u="none" strike="noStrike" dirty="0">
                        <a:solidFill>
                          <a:schemeClr val="tx1"/>
                        </a:solidFill>
                        <a:effectLst/>
                        <a:latin typeface="Arial"/>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Arial" pitchFamily="34" charset="0"/>
                          <a:cs typeface="Arial" pitchFamily="34" charset="0"/>
                        </a:rPr>
                        <a:t>--</a:t>
                      </a:r>
                      <a:endParaRPr lang="en-US" sz="1400" b="0" i="0" u="none" strike="noStrike" dirty="0" smtClean="0">
                        <a:solidFill>
                          <a:schemeClr val="tx1"/>
                        </a:solidFill>
                        <a:effectLst/>
                        <a:latin typeface="Arial"/>
                      </a:endParaRPr>
                    </a:p>
                  </a:txBody>
                  <a:tcPr marL="0" marR="0" marT="0" marB="0" anchor="ctr"/>
                </a:tc>
                <a:extLst>
                  <a:ext uri="{0D108BD9-81ED-4DB2-BD59-A6C34878D82A}">
                    <a16:rowId xmlns:a16="http://schemas.microsoft.com/office/drawing/2014/main" val="10008"/>
                  </a:ext>
                </a:extLst>
              </a:tr>
              <a:tr h="444722">
                <a:tc>
                  <a:txBody>
                    <a:bodyPr/>
                    <a:lstStyle/>
                    <a:p>
                      <a:pPr algn="l" rtl="0" fontAlgn="ctr"/>
                      <a:r>
                        <a:rPr lang="en-US" sz="1400" b="0" i="0" u="none" strike="noStrike" dirty="0" smtClean="0">
                          <a:solidFill>
                            <a:srgbClr val="000000"/>
                          </a:solidFill>
                          <a:effectLst/>
                          <a:latin typeface="Arial"/>
                        </a:rPr>
                        <a:t>I have the information and resources needed to effectively get my work done.</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dirty="0" smtClean="0">
                          <a:solidFill>
                            <a:srgbClr val="000000"/>
                          </a:solidFill>
                          <a:effectLst/>
                          <a:latin typeface="Arial"/>
                        </a:rPr>
                        <a:t>81%</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68%*</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9"/>
                  </a:ext>
                </a:extLst>
              </a:tr>
              <a:tr h="456534">
                <a:tc>
                  <a:txBody>
                    <a:bodyPr/>
                    <a:lstStyle/>
                    <a:p>
                      <a:pPr algn="l" rtl="0" fontAlgn="ctr"/>
                      <a:r>
                        <a:rPr lang="en-US" sz="1400" b="0" i="0" u="none" strike="noStrike" smtClean="0">
                          <a:solidFill>
                            <a:srgbClr val="000000"/>
                          </a:solidFill>
                          <a:effectLst/>
                          <a:latin typeface="Arial"/>
                        </a:rPr>
                        <a:t>I fully understand my compensation plan.</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80%</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pitchFamily="34" charset="0"/>
                          <a:cs typeface="Arial" pitchFamily="34" charset="0"/>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0"/>
                  </a:ext>
                </a:extLst>
              </a:tr>
              <a:tr h="444722">
                <a:tc>
                  <a:txBody>
                    <a:bodyPr/>
                    <a:lstStyle/>
                    <a:p>
                      <a:pPr algn="l" rtl="0" fontAlgn="ctr"/>
                      <a:r>
                        <a:rPr lang="en-US" sz="1400" b="0" i="0" u="none" strike="noStrike" smtClean="0">
                          <a:solidFill>
                            <a:srgbClr val="000000"/>
                          </a:solidFill>
                          <a:effectLst/>
                          <a:latin typeface="Arial"/>
                        </a:rPr>
                        <a:t>At work, I have sufficient opportunities for personal and professional growth.</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69%</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53%</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1"/>
                  </a:ext>
                </a:extLst>
              </a:tr>
              <a:tr h="444722">
                <a:tc>
                  <a:txBody>
                    <a:bodyPr/>
                    <a:lstStyle/>
                    <a:p>
                      <a:pPr algn="l" rtl="0" fontAlgn="ctr"/>
                      <a:r>
                        <a:rPr lang="en-US" sz="1400" b="0" i="0" u="none" strike="noStrike" smtClean="0">
                          <a:solidFill>
                            <a:srgbClr val="000000"/>
                          </a:solidFill>
                          <a:effectLst/>
                          <a:latin typeface="Arial"/>
                        </a:rPr>
                        <a:t>I receive the training needed to perform my job effectively.</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68%</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68%</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2"/>
                  </a:ext>
                </a:extLst>
              </a:tr>
            </a:tbl>
          </a:graphicData>
        </a:graphic>
      </p:graphicFrame>
      <p:sp>
        <p:nvSpPr>
          <p:cNvPr id="3" name="TextBox 2"/>
          <p:cNvSpPr txBox="1"/>
          <p:nvPr/>
        </p:nvSpPr>
        <p:spPr>
          <a:xfrm>
            <a:off x="228600" y="6216134"/>
            <a:ext cx="8686800" cy="307777"/>
          </a:xfrm>
          <a:prstGeom prst="rect">
            <a:avLst/>
          </a:prstGeom>
          <a:noFill/>
        </p:spPr>
        <p:txBody>
          <a:bodyPr wrap="square" rtlCol="0">
            <a:spAutoFit/>
          </a:bodyPr>
          <a:lstStyle/>
          <a:p>
            <a:r>
              <a:rPr lang="en-US" sz="1400" dirty="0" smtClean="0"/>
              <a:t>*Past data score is an average of two similarly phrased questions</a:t>
            </a:r>
            <a:endParaRPr lang="en-US" sz="1400" dirty="0"/>
          </a:p>
        </p:txBody>
      </p:sp>
    </p:spTree>
    <p:extLst>
      <p:ext uri="{BB962C8B-B14F-4D97-AF65-F5344CB8AC3E}">
        <p14:creationId xmlns:p14="http://schemas.microsoft.com/office/powerpoint/2010/main" val="140143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600956374"/>
              </p:ext>
            </p:extLst>
          </p:nvPr>
        </p:nvGraphicFramePr>
        <p:xfrm>
          <a:off x="152400" y="742890"/>
          <a:ext cx="8903364" cy="550551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533400" y="76200"/>
            <a:ext cx="8229600" cy="1143000"/>
          </a:xfrm>
        </p:spPr>
        <p:txBody>
          <a:bodyPr>
            <a:normAutofit/>
          </a:bodyPr>
          <a:lstStyle/>
          <a:p>
            <a:r>
              <a:rPr lang="en-US" sz="2800" dirty="0" smtClean="0">
                <a:solidFill>
                  <a:srgbClr val="005C99"/>
                </a:solidFill>
              </a:rPr>
              <a:t>Co-Worker Engagement Index</a:t>
            </a:r>
            <a:r>
              <a:rPr lang="en-US" sz="2400" dirty="0" smtClean="0">
                <a:solidFill>
                  <a:srgbClr val="005C99"/>
                </a:solidFill>
              </a:rPr>
              <a:t/>
            </a:r>
            <a:br>
              <a:rPr lang="en-US" sz="2400" dirty="0" smtClean="0">
                <a:solidFill>
                  <a:srgbClr val="005C99"/>
                </a:solidFill>
              </a:rPr>
            </a:br>
            <a:r>
              <a:rPr lang="en-US" sz="2400" dirty="0" smtClean="0">
                <a:solidFill>
                  <a:srgbClr val="005C99"/>
                </a:solidFill>
              </a:rPr>
              <a:t>Percent Engaged</a:t>
            </a:r>
            <a:endParaRPr lang="en-US" sz="2400" dirty="0">
              <a:solidFill>
                <a:srgbClr val="005C99"/>
              </a:solidFill>
            </a:endParaRPr>
          </a:p>
        </p:txBody>
      </p:sp>
      <p:sp>
        <p:nvSpPr>
          <p:cNvPr id="9" name="Slide Number Placeholder 1"/>
          <p:cNvSpPr>
            <a:spLocks noGrp="1"/>
          </p:cNvSpPr>
          <p:nvPr>
            <p:ph type="sldNum" sz="quarter" idx="10"/>
          </p:nvPr>
        </p:nvSpPr>
        <p:spPr/>
        <p:txBody>
          <a:bodyPr/>
          <a:lstStyle/>
          <a:p>
            <a:fld id="{687D7A59-36E2-48B9-B146-C1E59501F63F}" type="slidenum">
              <a:rPr lang="en-US" smtClean="0"/>
              <a:pPr/>
              <a:t>17</a:t>
            </a:fld>
            <a:endParaRPr lang="en-US" dirty="0"/>
          </a:p>
        </p:txBody>
      </p:sp>
    </p:spTree>
    <p:extLst>
      <p:ext uri="{BB962C8B-B14F-4D97-AF65-F5344CB8AC3E}">
        <p14:creationId xmlns:p14="http://schemas.microsoft.com/office/powerpoint/2010/main" val="3343058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236228461"/>
              </p:ext>
            </p:extLst>
          </p:nvPr>
        </p:nvGraphicFramePr>
        <p:xfrm>
          <a:off x="152400" y="742890"/>
          <a:ext cx="8903364" cy="550551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533400" y="76200"/>
            <a:ext cx="8229600" cy="1143000"/>
          </a:xfrm>
        </p:spPr>
        <p:txBody>
          <a:bodyPr>
            <a:normAutofit/>
          </a:bodyPr>
          <a:lstStyle/>
          <a:p>
            <a:r>
              <a:rPr lang="en-US" sz="2800" dirty="0" smtClean="0">
                <a:solidFill>
                  <a:srgbClr val="005C99"/>
                </a:solidFill>
              </a:rPr>
              <a:t>Co-Worker Engagement Index</a:t>
            </a:r>
            <a:r>
              <a:rPr lang="en-US" sz="2400" dirty="0" smtClean="0">
                <a:solidFill>
                  <a:srgbClr val="005C99"/>
                </a:solidFill>
              </a:rPr>
              <a:t/>
            </a:r>
            <a:br>
              <a:rPr lang="en-US" sz="2400" dirty="0" smtClean="0">
                <a:solidFill>
                  <a:srgbClr val="005C99"/>
                </a:solidFill>
              </a:rPr>
            </a:br>
            <a:r>
              <a:rPr lang="en-US" sz="2400" dirty="0" smtClean="0">
                <a:solidFill>
                  <a:srgbClr val="005C99"/>
                </a:solidFill>
              </a:rPr>
              <a:t>Percent Engaged</a:t>
            </a:r>
            <a:endParaRPr lang="en-US" sz="2400" dirty="0">
              <a:solidFill>
                <a:srgbClr val="005C99"/>
              </a:solidFill>
            </a:endParaRPr>
          </a:p>
        </p:txBody>
      </p:sp>
      <p:sp>
        <p:nvSpPr>
          <p:cNvPr id="9" name="Slide Number Placeholder 1"/>
          <p:cNvSpPr>
            <a:spLocks noGrp="1"/>
          </p:cNvSpPr>
          <p:nvPr>
            <p:ph type="sldNum" sz="quarter" idx="10"/>
          </p:nvPr>
        </p:nvSpPr>
        <p:spPr/>
        <p:txBody>
          <a:bodyPr/>
          <a:lstStyle/>
          <a:p>
            <a:fld id="{687D7A59-36E2-48B9-B146-C1E59501F63F}" type="slidenum">
              <a:rPr lang="en-US" smtClean="0"/>
              <a:pPr/>
              <a:t>18</a:t>
            </a:fld>
            <a:endParaRPr lang="en-US" dirty="0"/>
          </a:p>
        </p:txBody>
      </p:sp>
    </p:spTree>
    <p:extLst>
      <p:ext uri="{BB962C8B-B14F-4D97-AF65-F5344CB8AC3E}">
        <p14:creationId xmlns:p14="http://schemas.microsoft.com/office/powerpoint/2010/main" val="3161200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87D7A59-36E2-48B9-B146-C1E59501F63F}" type="slidenum">
              <a:rPr lang="en-US" smtClean="0"/>
              <a:pPr/>
              <a:t>19</a:t>
            </a:fld>
            <a:endParaRPr lang="en-US" dirty="0"/>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1443204641"/>
              </p:ext>
            </p:extLst>
          </p:nvPr>
        </p:nvGraphicFramePr>
        <p:xfrm>
          <a:off x="228598" y="115417"/>
          <a:ext cx="8686803" cy="6132982"/>
        </p:xfrm>
        <a:graphic>
          <a:graphicData uri="http://schemas.openxmlformats.org/drawingml/2006/table">
            <a:tbl>
              <a:tblPr firstRow="1" bandRow="1">
                <a:tableStyleId>{5C22544A-7EE6-4342-B048-85BDC9FD1C3A}</a:tableStyleId>
              </a:tblPr>
              <a:tblGrid>
                <a:gridCol w="5876367">
                  <a:extLst>
                    <a:ext uri="{9D8B030D-6E8A-4147-A177-3AD203B41FA5}">
                      <a16:colId xmlns:a16="http://schemas.microsoft.com/office/drawing/2014/main" val="20000"/>
                    </a:ext>
                  </a:extLst>
                </a:gridCol>
                <a:gridCol w="1405218">
                  <a:extLst>
                    <a:ext uri="{9D8B030D-6E8A-4147-A177-3AD203B41FA5}">
                      <a16:colId xmlns:a16="http://schemas.microsoft.com/office/drawing/2014/main" val="20001"/>
                    </a:ext>
                  </a:extLst>
                </a:gridCol>
                <a:gridCol w="1405218">
                  <a:extLst>
                    <a:ext uri="{9D8B030D-6E8A-4147-A177-3AD203B41FA5}">
                      <a16:colId xmlns:a16="http://schemas.microsoft.com/office/drawing/2014/main" val="20002"/>
                    </a:ext>
                  </a:extLst>
                </a:gridCol>
              </a:tblGrid>
              <a:tr h="1215814">
                <a:tc>
                  <a:txBody>
                    <a:bodyPr/>
                    <a:lstStyle/>
                    <a:p>
                      <a:pPr algn="ctr" fontAlgn="ctr"/>
                      <a:r>
                        <a:rPr lang="en-US" sz="1600" dirty="0" smtClean="0">
                          <a:latin typeface="Arial" pitchFamily="34" charset="0"/>
                          <a:cs typeface="Arial" pitchFamily="34" charset="0"/>
                        </a:rPr>
                        <a:t>Co-Worker Engagement Items </a:t>
                      </a:r>
                      <a:endParaRPr lang="en-US" sz="1600" b="0"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smtClean="0">
                          <a:solidFill>
                            <a:schemeClr val="bg1"/>
                          </a:solidFill>
                          <a:effectLst/>
                          <a:latin typeface="Arial" pitchFamily="34" charset="0"/>
                          <a:cs typeface="Arial" pitchFamily="34" charset="0"/>
                        </a:rPr>
                        <a:t>Current</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smtClean="0">
                          <a:solidFill>
                            <a:schemeClr val="bg1"/>
                          </a:solidFill>
                          <a:effectLst/>
                          <a:latin typeface="Arial" pitchFamily="34" charset="0"/>
                          <a:cs typeface="Arial" pitchFamily="34" charset="0"/>
                        </a:rPr>
                        <a:t>Past</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495871">
                <a:tc>
                  <a:txBody>
                    <a:bodyPr/>
                    <a:lstStyle/>
                    <a:p>
                      <a:pPr algn="ctr" fontAlgn="ctr"/>
                      <a:r>
                        <a:rPr lang="en-US" sz="1500" b="1" i="0" u="none" strike="noStrike" dirty="0" smtClean="0">
                          <a:solidFill>
                            <a:srgbClr val="000000"/>
                          </a:solidFill>
                          <a:effectLst/>
                          <a:latin typeface="Arial" pitchFamily="34" charset="0"/>
                          <a:cs typeface="Arial" pitchFamily="34" charset="0"/>
                        </a:rPr>
                        <a:t>CEI</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500" b="1" i="0" u="none" strike="noStrike" smtClean="0">
                          <a:solidFill>
                            <a:srgbClr val="000000"/>
                          </a:solidFill>
                          <a:effectLst/>
                          <a:latin typeface="Arial" pitchFamily="34" charset="0"/>
                          <a:cs typeface="Arial" pitchFamily="34" charset="0"/>
                        </a:rPr>
                        <a:t>76%</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500" b="0" i="0" u="none" strike="noStrike" dirty="0" smtClean="0">
                          <a:solidFill>
                            <a:srgbClr val="000000"/>
                          </a:solidFill>
                          <a:effectLst/>
                          <a:latin typeface="Arial" pitchFamily="34" charset="0"/>
                          <a:cs typeface="Arial" pitchFamily="34" charset="0"/>
                        </a:rPr>
                        <a:t>--</a:t>
                      </a:r>
                      <a:endParaRPr lang="en-US" sz="15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extLst>
                  <a:ext uri="{0D108BD9-81ED-4DB2-BD59-A6C34878D82A}">
                    <a16:rowId xmlns:a16="http://schemas.microsoft.com/office/drawing/2014/main" val="10001"/>
                  </a:ext>
                </a:extLst>
              </a:tr>
              <a:tr h="644803">
                <a:tc>
                  <a:txBody>
                    <a:bodyPr/>
                    <a:lstStyle/>
                    <a:p>
                      <a:pPr algn="l" rtl="0" fontAlgn="ctr"/>
                      <a:r>
                        <a:rPr lang="en-US" sz="1400" b="0" i="0" u="none" strike="noStrike" smtClean="0">
                          <a:solidFill>
                            <a:srgbClr val="000000"/>
                          </a:solidFill>
                          <a:effectLst/>
                          <a:latin typeface="Arial"/>
                        </a:rPr>
                        <a:t>Most of my co-workers deliver quality work and put forth extra effort to help our organization succeed. </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81%</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628120">
                <a:tc>
                  <a:txBody>
                    <a:bodyPr/>
                    <a:lstStyle/>
                    <a:p>
                      <a:pPr algn="l" rtl="0" fontAlgn="ctr"/>
                      <a:r>
                        <a:rPr lang="en-US" sz="1400" b="0" i="0" u="none" strike="noStrike" smtClean="0">
                          <a:solidFill>
                            <a:srgbClr val="000000"/>
                          </a:solidFill>
                          <a:effectLst/>
                          <a:latin typeface="Arial"/>
                        </a:rPr>
                        <a:t>I receive the support I need to be able to succeed from most of my co-workers.</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81%</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79%*</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628120">
                <a:tc>
                  <a:txBody>
                    <a:bodyPr/>
                    <a:lstStyle/>
                    <a:p>
                      <a:pPr algn="l" rtl="0" fontAlgn="ctr"/>
                      <a:r>
                        <a:rPr lang="en-US" sz="1400" b="0" i="0" u="none" strike="noStrike" dirty="0" smtClean="0">
                          <a:solidFill>
                            <a:srgbClr val="000000"/>
                          </a:solidFill>
                          <a:effectLst/>
                          <a:latin typeface="Arial"/>
                        </a:rPr>
                        <a:t>Most of my co-workers demonstrate interest and concern for my personal well being.</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80%</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76%</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635894">
                <a:tc>
                  <a:txBody>
                    <a:bodyPr/>
                    <a:lstStyle/>
                    <a:p>
                      <a:pPr algn="l" rtl="0" fontAlgn="ctr"/>
                      <a:r>
                        <a:rPr lang="en-US" sz="1400" b="0" i="0" u="none" strike="noStrike" smtClean="0">
                          <a:solidFill>
                            <a:srgbClr val="000000"/>
                          </a:solidFill>
                          <a:effectLst/>
                          <a:latin typeface="Arial"/>
                        </a:rPr>
                        <a:t>Most of my co-workers communicate effectively with me.</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80%</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pitchFamily="34" charset="0"/>
                          <a:cs typeface="Arial" pitchFamily="34" charset="0"/>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628120">
                <a:tc>
                  <a:txBody>
                    <a:bodyPr/>
                    <a:lstStyle/>
                    <a:p>
                      <a:pPr algn="l" rtl="0" fontAlgn="ctr"/>
                      <a:r>
                        <a:rPr lang="en-US" sz="1400" b="0" i="0" u="none" strike="noStrike" smtClean="0">
                          <a:solidFill>
                            <a:srgbClr val="000000"/>
                          </a:solidFill>
                          <a:effectLst/>
                          <a:latin typeface="Arial"/>
                        </a:rPr>
                        <a:t>My co-workers respect employee differences by valuing diversity and inclusion.</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75%</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r h="628120">
                <a:tc>
                  <a:txBody>
                    <a:bodyPr/>
                    <a:lstStyle/>
                    <a:p>
                      <a:pPr algn="l" rtl="0" fontAlgn="ctr"/>
                      <a:r>
                        <a:rPr lang="en-US" sz="1400" b="0" i="0" u="none" strike="noStrike" smtClean="0">
                          <a:solidFill>
                            <a:srgbClr val="000000"/>
                          </a:solidFill>
                          <a:effectLst/>
                          <a:latin typeface="Arial"/>
                        </a:rPr>
                        <a:t>While working on assigned tasks, most of my co-workers do not just participate; they seem engaged in their tasks.</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74%</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pitchFamily="34" charset="0"/>
                          <a:cs typeface="Arial" pitchFamily="34" charset="0"/>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7"/>
                  </a:ext>
                </a:extLst>
              </a:tr>
              <a:tr h="628120">
                <a:tc>
                  <a:txBody>
                    <a:bodyPr/>
                    <a:lstStyle/>
                    <a:p>
                      <a:pPr algn="l" rtl="0" fontAlgn="ctr"/>
                      <a:r>
                        <a:rPr lang="en-US" sz="1400" b="0" i="0" u="none" strike="noStrike" smtClean="0">
                          <a:solidFill>
                            <a:srgbClr val="000000"/>
                          </a:solidFill>
                          <a:effectLst/>
                          <a:latin typeface="Arial"/>
                        </a:rPr>
                        <a:t>Most of my co-workers value and support my work and career goals.</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74%</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pitchFamily="34" charset="0"/>
                          <a:cs typeface="Arial" pitchFamily="34" charset="0"/>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8"/>
                  </a:ext>
                </a:extLst>
              </a:tr>
            </a:tbl>
          </a:graphicData>
        </a:graphic>
      </p:graphicFrame>
      <p:sp>
        <p:nvSpPr>
          <p:cNvPr id="4" name="TextBox 3"/>
          <p:cNvSpPr txBox="1"/>
          <p:nvPr/>
        </p:nvSpPr>
        <p:spPr>
          <a:xfrm>
            <a:off x="228600" y="6216134"/>
            <a:ext cx="8686800" cy="307777"/>
          </a:xfrm>
          <a:prstGeom prst="rect">
            <a:avLst/>
          </a:prstGeom>
          <a:noFill/>
        </p:spPr>
        <p:txBody>
          <a:bodyPr wrap="square" rtlCol="0">
            <a:spAutoFit/>
          </a:bodyPr>
          <a:lstStyle/>
          <a:p>
            <a:r>
              <a:rPr lang="en-US" sz="1400" dirty="0" smtClean="0"/>
              <a:t>*Past data score is an average of two similarly phrased questions</a:t>
            </a:r>
            <a:endParaRPr lang="en-US" sz="1400" dirty="0"/>
          </a:p>
        </p:txBody>
      </p:sp>
    </p:spTree>
    <p:extLst>
      <p:ext uri="{BB962C8B-B14F-4D97-AF65-F5344CB8AC3E}">
        <p14:creationId xmlns:p14="http://schemas.microsoft.com/office/powerpoint/2010/main" val="285778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3200" dirty="0" smtClean="0"/>
              <a:t>Agenda</a:t>
            </a:r>
            <a:endParaRPr lang="en-US" sz="3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43391411"/>
              </p:ext>
            </p:extLst>
          </p:nvPr>
        </p:nvGraphicFramePr>
        <p:xfrm>
          <a:off x="457200" y="1143000"/>
          <a:ext cx="8229600"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687D7A59-36E2-48B9-B146-C1E59501F63F}" type="slidenum">
              <a:rPr lang="en-US" smtClean="0"/>
              <a:pPr/>
              <a:t>2</a:t>
            </a:fld>
            <a:endParaRPr lang="en-US" dirty="0"/>
          </a:p>
        </p:txBody>
      </p:sp>
    </p:spTree>
    <p:extLst>
      <p:ext uri="{BB962C8B-B14F-4D97-AF65-F5344CB8AC3E}">
        <p14:creationId xmlns:p14="http://schemas.microsoft.com/office/powerpoint/2010/main" val="3822208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274148395"/>
              </p:ext>
            </p:extLst>
          </p:nvPr>
        </p:nvGraphicFramePr>
        <p:xfrm>
          <a:off x="152400" y="742890"/>
          <a:ext cx="8903364" cy="550551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533400" y="76200"/>
            <a:ext cx="8229600" cy="1143000"/>
          </a:xfrm>
        </p:spPr>
        <p:txBody>
          <a:bodyPr>
            <a:normAutofit/>
          </a:bodyPr>
          <a:lstStyle/>
          <a:p>
            <a:r>
              <a:rPr lang="en-US" sz="2800" dirty="0" smtClean="0">
                <a:solidFill>
                  <a:srgbClr val="005C99"/>
                </a:solidFill>
              </a:rPr>
              <a:t>Leader Engagement Index</a:t>
            </a:r>
            <a:r>
              <a:rPr lang="en-US" sz="2400" dirty="0" smtClean="0">
                <a:solidFill>
                  <a:srgbClr val="005C99"/>
                </a:solidFill>
              </a:rPr>
              <a:t/>
            </a:r>
            <a:br>
              <a:rPr lang="en-US" sz="2400" dirty="0" smtClean="0">
                <a:solidFill>
                  <a:srgbClr val="005C99"/>
                </a:solidFill>
              </a:rPr>
            </a:br>
            <a:r>
              <a:rPr lang="en-US" sz="2400" dirty="0" smtClean="0">
                <a:solidFill>
                  <a:srgbClr val="005C99"/>
                </a:solidFill>
              </a:rPr>
              <a:t>Percent Engaged</a:t>
            </a:r>
            <a:endParaRPr lang="en-US" sz="2400" dirty="0">
              <a:solidFill>
                <a:srgbClr val="005C99"/>
              </a:solidFill>
            </a:endParaRPr>
          </a:p>
        </p:txBody>
      </p:sp>
      <p:sp>
        <p:nvSpPr>
          <p:cNvPr id="9" name="Slide Number Placeholder 1"/>
          <p:cNvSpPr>
            <a:spLocks noGrp="1"/>
          </p:cNvSpPr>
          <p:nvPr>
            <p:ph type="sldNum" sz="quarter" idx="10"/>
          </p:nvPr>
        </p:nvSpPr>
        <p:spPr/>
        <p:txBody>
          <a:bodyPr/>
          <a:lstStyle/>
          <a:p>
            <a:fld id="{687D7A59-36E2-48B9-B146-C1E59501F63F}" type="slidenum">
              <a:rPr lang="en-US" smtClean="0"/>
              <a:pPr/>
              <a:t>20</a:t>
            </a:fld>
            <a:endParaRPr lang="en-US" dirty="0"/>
          </a:p>
        </p:txBody>
      </p:sp>
      <p:sp>
        <p:nvSpPr>
          <p:cNvPr id="12" name="Footer Placeholder 2"/>
          <p:cNvSpPr txBox="1">
            <a:spLocks/>
          </p:cNvSpPr>
          <p:nvPr/>
        </p:nvSpPr>
        <p:spPr>
          <a:xfrm>
            <a:off x="-838200" y="67123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solidFill>
                  <a:srgbClr val="898989"/>
                </a:solidFill>
                <a:ea typeface="Tahoma" pitchFamily="34" charset="0"/>
                <a:cs typeface="Tahoma" pitchFamily="34" charset="0"/>
              </a:rPr>
              <a:t>             </a:t>
            </a:r>
            <a:r>
              <a:rPr lang="en-US" sz="700" dirty="0" smtClean="0">
                <a:solidFill>
                  <a:srgbClr val="898989"/>
                </a:solidFill>
                <a:ea typeface="Tahoma" pitchFamily="34" charset="0"/>
                <a:cs typeface="Tahoma" pitchFamily="34" charset="0"/>
              </a:rPr>
              <a:t>©TalentKeepers®</a:t>
            </a:r>
          </a:p>
          <a:p>
            <a:pPr algn="ctr"/>
            <a:endParaRPr lang="en-US" sz="900" dirty="0">
              <a:solidFill>
                <a:srgbClr val="898989"/>
              </a:solidFill>
            </a:endParaRPr>
          </a:p>
        </p:txBody>
      </p:sp>
    </p:spTree>
    <p:extLst>
      <p:ext uri="{BB962C8B-B14F-4D97-AF65-F5344CB8AC3E}">
        <p14:creationId xmlns:p14="http://schemas.microsoft.com/office/powerpoint/2010/main" val="2649497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663834304"/>
              </p:ext>
            </p:extLst>
          </p:nvPr>
        </p:nvGraphicFramePr>
        <p:xfrm>
          <a:off x="152400" y="742890"/>
          <a:ext cx="8903364" cy="550551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533400" y="76200"/>
            <a:ext cx="8229600" cy="1143000"/>
          </a:xfrm>
        </p:spPr>
        <p:txBody>
          <a:bodyPr>
            <a:normAutofit/>
          </a:bodyPr>
          <a:lstStyle/>
          <a:p>
            <a:r>
              <a:rPr lang="en-US" sz="2800" dirty="0" smtClean="0">
                <a:solidFill>
                  <a:srgbClr val="005C99"/>
                </a:solidFill>
              </a:rPr>
              <a:t>Leader Engagement Index</a:t>
            </a:r>
            <a:r>
              <a:rPr lang="en-US" sz="2400" dirty="0" smtClean="0">
                <a:solidFill>
                  <a:srgbClr val="005C99"/>
                </a:solidFill>
              </a:rPr>
              <a:t/>
            </a:r>
            <a:br>
              <a:rPr lang="en-US" sz="2400" dirty="0" smtClean="0">
                <a:solidFill>
                  <a:srgbClr val="005C99"/>
                </a:solidFill>
              </a:rPr>
            </a:br>
            <a:r>
              <a:rPr lang="en-US" sz="2400" dirty="0" smtClean="0">
                <a:solidFill>
                  <a:srgbClr val="005C99"/>
                </a:solidFill>
              </a:rPr>
              <a:t>Percent Engaged</a:t>
            </a:r>
            <a:endParaRPr lang="en-US" sz="2400" dirty="0">
              <a:solidFill>
                <a:srgbClr val="005C99"/>
              </a:solidFill>
            </a:endParaRPr>
          </a:p>
        </p:txBody>
      </p:sp>
      <p:sp>
        <p:nvSpPr>
          <p:cNvPr id="9" name="Slide Number Placeholder 1"/>
          <p:cNvSpPr>
            <a:spLocks noGrp="1"/>
          </p:cNvSpPr>
          <p:nvPr>
            <p:ph type="sldNum" sz="quarter" idx="10"/>
          </p:nvPr>
        </p:nvSpPr>
        <p:spPr/>
        <p:txBody>
          <a:bodyPr/>
          <a:lstStyle/>
          <a:p>
            <a:fld id="{687D7A59-36E2-48B9-B146-C1E59501F63F}" type="slidenum">
              <a:rPr lang="en-US" smtClean="0"/>
              <a:pPr/>
              <a:t>21</a:t>
            </a:fld>
            <a:endParaRPr lang="en-US" dirty="0"/>
          </a:p>
        </p:txBody>
      </p:sp>
      <p:sp>
        <p:nvSpPr>
          <p:cNvPr id="12" name="Footer Placeholder 2"/>
          <p:cNvSpPr txBox="1">
            <a:spLocks/>
          </p:cNvSpPr>
          <p:nvPr/>
        </p:nvSpPr>
        <p:spPr>
          <a:xfrm>
            <a:off x="-838200" y="6712312"/>
            <a:ext cx="2157675" cy="22188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solidFill>
                  <a:srgbClr val="898989"/>
                </a:solidFill>
                <a:ea typeface="Tahoma" pitchFamily="34" charset="0"/>
                <a:cs typeface="Tahoma" pitchFamily="34" charset="0"/>
              </a:rPr>
              <a:t>             </a:t>
            </a:r>
            <a:r>
              <a:rPr lang="en-US" sz="700" dirty="0" smtClean="0">
                <a:solidFill>
                  <a:srgbClr val="898989"/>
                </a:solidFill>
                <a:ea typeface="Tahoma" pitchFamily="34" charset="0"/>
                <a:cs typeface="Tahoma" pitchFamily="34" charset="0"/>
              </a:rPr>
              <a:t>©TalentKeepers®</a:t>
            </a:r>
          </a:p>
          <a:p>
            <a:pPr algn="ctr"/>
            <a:endParaRPr lang="en-US" sz="900" dirty="0">
              <a:solidFill>
                <a:srgbClr val="898989"/>
              </a:solidFill>
            </a:endParaRPr>
          </a:p>
        </p:txBody>
      </p:sp>
    </p:spTree>
    <p:extLst>
      <p:ext uri="{BB962C8B-B14F-4D97-AF65-F5344CB8AC3E}">
        <p14:creationId xmlns:p14="http://schemas.microsoft.com/office/powerpoint/2010/main" val="4021257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87D7A59-36E2-48B9-B146-C1E59501F63F}" type="slidenum">
              <a:rPr lang="en-US" smtClean="0"/>
              <a:pPr/>
              <a:t>22</a:t>
            </a:fld>
            <a:endParaRPr lang="en-US" dirty="0"/>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2013143511"/>
              </p:ext>
            </p:extLst>
          </p:nvPr>
        </p:nvGraphicFramePr>
        <p:xfrm>
          <a:off x="228598" y="115417"/>
          <a:ext cx="8610601" cy="6469800"/>
        </p:xfrm>
        <a:graphic>
          <a:graphicData uri="http://schemas.openxmlformats.org/drawingml/2006/table">
            <a:tbl>
              <a:tblPr firstRow="1" bandRow="1">
                <a:tableStyleId>{5C22544A-7EE6-4342-B048-85BDC9FD1C3A}</a:tableStyleId>
              </a:tblPr>
              <a:tblGrid>
                <a:gridCol w="5824819">
                  <a:extLst>
                    <a:ext uri="{9D8B030D-6E8A-4147-A177-3AD203B41FA5}">
                      <a16:colId xmlns:a16="http://schemas.microsoft.com/office/drawing/2014/main" val="20000"/>
                    </a:ext>
                  </a:extLst>
                </a:gridCol>
                <a:gridCol w="1392891">
                  <a:extLst>
                    <a:ext uri="{9D8B030D-6E8A-4147-A177-3AD203B41FA5}">
                      <a16:colId xmlns:a16="http://schemas.microsoft.com/office/drawing/2014/main" val="20001"/>
                    </a:ext>
                  </a:extLst>
                </a:gridCol>
                <a:gridCol w="1392891">
                  <a:extLst>
                    <a:ext uri="{9D8B030D-6E8A-4147-A177-3AD203B41FA5}">
                      <a16:colId xmlns:a16="http://schemas.microsoft.com/office/drawing/2014/main" val="20002"/>
                    </a:ext>
                  </a:extLst>
                </a:gridCol>
              </a:tblGrid>
              <a:tr h="832538">
                <a:tc>
                  <a:txBody>
                    <a:bodyPr/>
                    <a:lstStyle/>
                    <a:p>
                      <a:pPr algn="ctr" fontAlgn="ctr"/>
                      <a:r>
                        <a:rPr lang="en-US" sz="1600" dirty="0" smtClean="0">
                          <a:latin typeface="Arial" pitchFamily="34" charset="0"/>
                          <a:cs typeface="Arial" pitchFamily="34" charset="0"/>
                        </a:rPr>
                        <a:t>Leader Engagement Items (Slide 1)</a:t>
                      </a:r>
                      <a:endParaRPr lang="en-US" sz="1600" b="0"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smtClean="0">
                          <a:solidFill>
                            <a:schemeClr val="bg1"/>
                          </a:solidFill>
                          <a:effectLst/>
                          <a:latin typeface="Arial" pitchFamily="34" charset="0"/>
                          <a:cs typeface="Arial" pitchFamily="34" charset="0"/>
                        </a:rPr>
                        <a:t>Current</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smtClean="0">
                          <a:solidFill>
                            <a:schemeClr val="bg1"/>
                          </a:solidFill>
                          <a:effectLst/>
                          <a:latin typeface="Arial" pitchFamily="34" charset="0"/>
                          <a:cs typeface="Arial" pitchFamily="34" charset="0"/>
                        </a:rPr>
                        <a:t>Past</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339552">
                <a:tc>
                  <a:txBody>
                    <a:bodyPr/>
                    <a:lstStyle/>
                    <a:p>
                      <a:pPr algn="ctr" fontAlgn="ctr"/>
                      <a:r>
                        <a:rPr lang="en-US" sz="1500" b="1" i="0" u="none" strike="noStrike" dirty="0" smtClean="0">
                          <a:solidFill>
                            <a:srgbClr val="000000"/>
                          </a:solidFill>
                          <a:effectLst/>
                          <a:latin typeface="Arial" pitchFamily="34" charset="0"/>
                          <a:cs typeface="Arial" pitchFamily="34" charset="0"/>
                        </a:rPr>
                        <a:t>LEI</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500" b="1" i="0" u="none" strike="noStrike" smtClean="0">
                          <a:solidFill>
                            <a:srgbClr val="000000"/>
                          </a:solidFill>
                          <a:effectLst/>
                          <a:latin typeface="Arial" pitchFamily="34" charset="0"/>
                          <a:cs typeface="Arial" pitchFamily="34" charset="0"/>
                        </a:rPr>
                        <a:t>73%</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500" b="0" i="0" u="none" strike="noStrike" dirty="0" smtClean="0">
                          <a:solidFill>
                            <a:srgbClr val="000000"/>
                          </a:solidFill>
                          <a:effectLst/>
                          <a:latin typeface="Arial" pitchFamily="34" charset="0"/>
                          <a:cs typeface="Arial" pitchFamily="34" charset="0"/>
                        </a:rPr>
                        <a:t>--</a:t>
                      </a:r>
                      <a:endParaRPr lang="en-US" sz="15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extLst>
                  <a:ext uri="{0D108BD9-81ED-4DB2-BD59-A6C34878D82A}">
                    <a16:rowId xmlns:a16="http://schemas.microsoft.com/office/drawing/2014/main" val="10001"/>
                  </a:ext>
                </a:extLst>
              </a:tr>
              <a:tr h="312693">
                <a:tc>
                  <a:txBody>
                    <a:bodyPr/>
                    <a:lstStyle/>
                    <a:p>
                      <a:pPr algn="l" rtl="0" fontAlgn="ctr"/>
                      <a:r>
                        <a:rPr lang="en-US" sz="1400" b="0" i="0" u="none" strike="noStrike" smtClean="0">
                          <a:solidFill>
                            <a:srgbClr val="000000"/>
                          </a:solidFill>
                          <a:effectLst/>
                          <a:latin typeface="Arial"/>
                        </a:rPr>
                        <a:t>My leader provides me flexibility and choice in how I do my work.</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88%</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pitchFamily="34" charset="0"/>
                          <a:cs typeface="Arial" pitchFamily="34" charset="0"/>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457200">
                <a:tc>
                  <a:txBody>
                    <a:bodyPr/>
                    <a:lstStyle/>
                    <a:p>
                      <a:pPr algn="l" rtl="0" fontAlgn="ctr"/>
                      <a:r>
                        <a:rPr lang="en-US" sz="1400" b="0" i="0" u="none" strike="noStrike" dirty="0" smtClean="0">
                          <a:solidFill>
                            <a:schemeClr val="tx1"/>
                          </a:solidFill>
                          <a:effectLst/>
                          <a:latin typeface="Arial"/>
                        </a:rPr>
                        <a:t>My leader recognizes my efforts and achievements and wants me to be successful.</a:t>
                      </a:r>
                      <a:endParaRPr lang="en-US" sz="1400" b="0" i="0" u="none" strike="noStrike" dirty="0">
                        <a:solidFill>
                          <a:schemeClr val="tx1"/>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83%</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72%</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430110">
                <a:tc>
                  <a:txBody>
                    <a:bodyPr/>
                    <a:lstStyle/>
                    <a:p>
                      <a:pPr algn="l" rtl="0" fontAlgn="ctr"/>
                      <a:r>
                        <a:rPr lang="en-US" sz="1400" b="0" i="0" u="none" strike="noStrike" smtClean="0">
                          <a:solidFill>
                            <a:srgbClr val="000000"/>
                          </a:solidFill>
                          <a:effectLst/>
                          <a:latin typeface="Arial"/>
                        </a:rPr>
                        <a:t>My leader tells the truth and meets commitments. Does what he/she says he/she will do.</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82%</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72%</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435433">
                <a:tc>
                  <a:txBody>
                    <a:bodyPr/>
                    <a:lstStyle/>
                    <a:p>
                      <a:pPr algn="l" rtl="0" fontAlgn="ctr"/>
                      <a:r>
                        <a:rPr lang="en-US" sz="1400" b="0" i="0" u="none" strike="noStrike" dirty="0" smtClean="0">
                          <a:solidFill>
                            <a:srgbClr val="000000"/>
                          </a:solidFill>
                          <a:effectLst/>
                          <a:latin typeface="Arial"/>
                        </a:rPr>
                        <a:t>My leader is someone I can trust. </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82%</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74%</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430110">
                <a:tc>
                  <a:txBody>
                    <a:bodyPr/>
                    <a:lstStyle/>
                    <a:p>
                      <a:pPr algn="l" rtl="0" fontAlgn="ctr"/>
                      <a:r>
                        <a:rPr lang="en-US" sz="1400" b="0" i="0" u="none" strike="noStrike" smtClean="0">
                          <a:solidFill>
                            <a:srgbClr val="000000"/>
                          </a:solidFill>
                          <a:effectLst/>
                          <a:latin typeface="Arial"/>
                        </a:rPr>
                        <a:t>My leader recognizes and takes into account my work/life balance needs.</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81%</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76%</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r h="430110">
                <a:tc>
                  <a:txBody>
                    <a:bodyPr/>
                    <a:lstStyle/>
                    <a:p>
                      <a:pPr algn="l" rtl="0" fontAlgn="ctr"/>
                      <a:r>
                        <a:rPr lang="en-US" sz="1400" b="0" i="0" u="none" strike="noStrike" dirty="0" smtClean="0">
                          <a:solidFill>
                            <a:srgbClr val="000000"/>
                          </a:solidFill>
                          <a:effectLst/>
                          <a:latin typeface="Arial"/>
                        </a:rPr>
                        <a:t>My leader listens when I have suggestions on how to do things better.</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80%</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72%</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7"/>
                  </a:ext>
                </a:extLst>
              </a:tr>
              <a:tr h="430110">
                <a:tc>
                  <a:txBody>
                    <a:bodyPr/>
                    <a:lstStyle/>
                    <a:p>
                      <a:pPr algn="l" rtl="0" fontAlgn="ctr"/>
                      <a:r>
                        <a:rPr lang="en-US" sz="1400" b="0" i="0" u="none" strike="noStrike" smtClean="0">
                          <a:solidFill>
                            <a:srgbClr val="000000"/>
                          </a:solidFill>
                          <a:effectLst/>
                          <a:latin typeface="Arial"/>
                        </a:rPr>
                        <a:t>My leader is caring and concerned for me as an individual.</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79%</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79%</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8"/>
                  </a:ext>
                </a:extLst>
              </a:tr>
              <a:tr h="430110">
                <a:tc>
                  <a:txBody>
                    <a:bodyPr/>
                    <a:lstStyle/>
                    <a:p>
                      <a:pPr algn="l" rtl="0" fontAlgn="ctr"/>
                      <a:r>
                        <a:rPr lang="en-US" sz="1400" b="0" i="0" u="none" strike="noStrike" smtClean="0">
                          <a:solidFill>
                            <a:srgbClr val="000000"/>
                          </a:solidFill>
                          <a:effectLst/>
                          <a:latin typeface="Arial"/>
                        </a:rPr>
                        <a:t>My leader is interested in having only the best qualified people added to the team.</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79%</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pitchFamily="34" charset="0"/>
                          <a:cs typeface="Arial" pitchFamily="34" charset="0"/>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9"/>
                  </a:ext>
                </a:extLst>
              </a:tr>
              <a:tr h="441534">
                <a:tc>
                  <a:txBody>
                    <a:bodyPr/>
                    <a:lstStyle/>
                    <a:p>
                      <a:pPr algn="l" rtl="0" fontAlgn="ctr"/>
                      <a:r>
                        <a:rPr lang="en-US" sz="1400" b="0" i="0" u="none" strike="noStrike" smtClean="0">
                          <a:solidFill>
                            <a:srgbClr val="000000"/>
                          </a:solidFill>
                          <a:effectLst/>
                          <a:latin typeface="Arial"/>
                        </a:rPr>
                        <a:t>My leader creates an inclusive environment that values and respects employee differences.</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78%</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0"/>
                  </a:ext>
                </a:extLst>
              </a:tr>
              <a:tr h="430110">
                <a:tc>
                  <a:txBody>
                    <a:bodyPr/>
                    <a:lstStyle/>
                    <a:p>
                      <a:pPr algn="l" rtl="0" fontAlgn="ctr"/>
                      <a:r>
                        <a:rPr lang="en-US" sz="1400" b="0" i="0" u="none" strike="noStrike" smtClean="0">
                          <a:solidFill>
                            <a:srgbClr val="000000"/>
                          </a:solidFill>
                          <a:effectLst/>
                          <a:latin typeface="Arial"/>
                        </a:rPr>
                        <a:t>My leader believes an engaged and stable workforce is important for organizational success.</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77%</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pitchFamily="34" charset="0"/>
                          <a:cs typeface="Arial" pitchFamily="34" charset="0"/>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1"/>
                  </a:ext>
                </a:extLst>
              </a:tr>
              <a:tr h="430110">
                <a:tc>
                  <a:txBody>
                    <a:bodyPr/>
                    <a:lstStyle/>
                    <a:p>
                      <a:pPr algn="l" rtl="0" fontAlgn="ctr"/>
                      <a:r>
                        <a:rPr lang="en-US" sz="1400" b="0" i="0" u="none" strike="noStrike" dirty="0" smtClean="0">
                          <a:solidFill>
                            <a:srgbClr val="000000"/>
                          </a:solidFill>
                          <a:effectLst/>
                          <a:latin typeface="Arial"/>
                        </a:rPr>
                        <a:t>My leader clearly communicates expectations and the reasons behind changing priorities.</a:t>
                      </a:r>
                      <a:endParaRPr lang="en-US" sz="1400" b="0" i="0" u="none" strike="noStrike" dirty="0">
                        <a:solidFill>
                          <a:srgbClr val="000000"/>
                        </a:solidFill>
                        <a:effectLst/>
                        <a:latin typeface="Arial"/>
                      </a:endParaRPr>
                    </a:p>
                  </a:txBody>
                  <a:tcPr marL="22860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smtClean="0">
                          <a:solidFill>
                            <a:srgbClr val="000000"/>
                          </a:solidFill>
                          <a:effectLst/>
                          <a:latin typeface="Arial"/>
                        </a:rPr>
                        <a:t>77%</a:t>
                      </a:r>
                      <a:endParaRPr lang="en-US" sz="1400" b="1" i="0" u="none" strike="noStrike" dirty="0">
                        <a:solidFill>
                          <a:srgbClr val="000000"/>
                        </a:solidFill>
                        <a:effectLst/>
                        <a:latin typeface="Arial"/>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Arial" pitchFamily="34" charset="0"/>
                          <a:cs typeface="Arial" pitchFamily="34" charset="0"/>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2"/>
                  </a:ext>
                </a:extLst>
              </a:tr>
              <a:tr h="430110">
                <a:tc>
                  <a:txBody>
                    <a:bodyPr/>
                    <a:lstStyle/>
                    <a:p>
                      <a:pPr algn="l" rtl="0" fontAlgn="ctr"/>
                      <a:r>
                        <a:rPr lang="en-US" sz="1400" b="0" i="0" u="none" strike="noStrike" smtClean="0">
                          <a:solidFill>
                            <a:srgbClr val="000000"/>
                          </a:solidFill>
                          <a:effectLst/>
                          <a:latin typeface="Arial"/>
                        </a:rPr>
                        <a:t>My leader is concerned with a new team member's fit with the organization's values, goals, and practices, as well as how likely they are to stay with the organization.</a:t>
                      </a:r>
                      <a:endParaRPr lang="en-US" sz="1400" b="0" i="0" u="none" strike="noStrike" dirty="0">
                        <a:solidFill>
                          <a:srgbClr val="000000"/>
                        </a:solidFill>
                        <a:effectLst/>
                        <a:latin typeface="Arial"/>
                      </a:endParaRPr>
                    </a:p>
                  </a:txBody>
                  <a:tcPr marL="22860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smtClean="0">
                          <a:solidFill>
                            <a:srgbClr val="000000"/>
                          </a:solidFill>
                          <a:effectLst/>
                          <a:latin typeface="Arial"/>
                        </a:rPr>
                        <a:t>75%</a:t>
                      </a:r>
                      <a:endParaRPr lang="en-US" sz="1400" b="1" i="0" u="none" strike="noStrike" dirty="0">
                        <a:solidFill>
                          <a:srgbClr val="000000"/>
                        </a:solidFill>
                        <a:effectLst/>
                        <a:latin typeface="Arial"/>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Arial" pitchFamily="34" charset="0"/>
                          <a:cs typeface="Arial" pitchFamily="34" charset="0"/>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691580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87D7A59-36E2-48B9-B146-C1E59501F63F}" type="slidenum">
              <a:rPr lang="en-US" smtClean="0"/>
              <a:pPr/>
              <a:t>23</a:t>
            </a:fld>
            <a:endParaRPr lang="en-US" dirty="0"/>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747481695"/>
              </p:ext>
            </p:extLst>
          </p:nvPr>
        </p:nvGraphicFramePr>
        <p:xfrm>
          <a:off x="228598" y="115417"/>
          <a:ext cx="8610601" cy="6415761"/>
        </p:xfrm>
        <a:graphic>
          <a:graphicData uri="http://schemas.openxmlformats.org/drawingml/2006/table">
            <a:tbl>
              <a:tblPr firstRow="1" bandRow="1">
                <a:tableStyleId>{5C22544A-7EE6-4342-B048-85BDC9FD1C3A}</a:tableStyleId>
              </a:tblPr>
              <a:tblGrid>
                <a:gridCol w="5824819">
                  <a:extLst>
                    <a:ext uri="{9D8B030D-6E8A-4147-A177-3AD203B41FA5}">
                      <a16:colId xmlns:a16="http://schemas.microsoft.com/office/drawing/2014/main" val="20000"/>
                    </a:ext>
                  </a:extLst>
                </a:gridCol>
                <a:gridCol w="1392891">
                  <a:extLst>
                    <a:ext uri="{9D8B030D-6E8A-4147-A177-3AD203B41FA5}">
                      <a16:colId xmlns:a16="http://schemas.microsoft.com/office/drawing/2014/main" val="20001"/>
                    </a:ext>
                  </a:extLst>
                </a:gridCol>
                <a:gridCol w="1392891">
                  <a:extLst>
                    <a:ext uri="{9D8B030D-6E8A-4147-A177-3AD203B41FA5}">
                      <a16:colId xmlns:a16="http://schemas.microsoft.com/office/drawing/2014/main" val="20002"/>
                    </a:ext>
                  </a:extLst>
                </a:gridCol>
              </a:tblGrid>
              <a:tr h="970917">
                <a:tc>
                  <a:txBody>
                    <a:bodyPr/>
                    <a:lstStyle/>
                    <a:p>
                      <a:pPr algn="ctr" fontAlgn="ctr"/>
                      <a:r>
                        <a:rPr lang="en-US" sz="1600" dirty="0" smtClean="0">
                          <a:latin typeface="Arial" pitchFamily="34" charset="0"/>
                          <a:cs typeface="Arial" pitchFamily="34" charset="0"/>
                        </a:rPr>
                        <a:t>Leader Engagement Items (Slide 2)</a:t>
                      </a:r>
                      <a:endParaRPr lang="en-US" sz="1600" b="0"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smtClean="0">
                          <a:solidFill>
                            <a:schemeClr val="bg1"/>
                          </a:solidFill>
                          <a:effectLst/>
                          <a:latin typeface="Arial" pitchFamily="34" charset="0"/>
                          <a:cs typeface="Arial" pitchFamily="34" charset="0"/>
                        </a:rPr>
                        <a:t>Current</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smtClean="0">
                          <a:solidFill>
                            <a:schemeClr val="bg1"/>
                          </a:solidFill>
                          <a:effectLst/>
                          <a:latin typeface="Arial" pitchFamily="34" charset="0"/>
                          <a:cs typeface="Arial" pitchFamily="34" charset="0"/>
                        </a:rPr>
                        <a:t>Past</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395990">
                <a:tc>
                  <a:txBody>
                    <a:bodyPr/>
                    <a:lstStyle/>
                    <a:p>
                      <a:pPr algn="ctr" fontAlgn="ctr"/>
                      <a:r>
                        <a:rPr lang="en-US" sz="1500" b="1" i="0" u="none" strike="noStrike" dirty="0" smtClean="0">
                          <a:solidFill>
                            <a:srgbClr val="000000"/>
                          </a:solidFill>
                          <a:effectLst/>
                          <a:latin typeface="Arial" pitchFamily="34" charset="0"/>
                          <a:cs typeface="Arial" pitchFamily="34" charset="0"/>
                        </a:rPr>
                        <a:t>LEI</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500" b="1" i="0" u="none" strike="noStrike" smtClean="0">
                          <a:solidFill>
                            <a:srgbClr val="000000"/>
                          </a:solidFill>
                          <a:effectLst/>
                          <a:latin typeface="Arial" pitchFamily="34" charset="0"/>
                          <a:cs typeface="Arial" pitchFamily="34" charset="0"/>
                        </a:rPr>
                        <a:t>73%</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500" b="0" i="0" u="none" strike="noStrike" dirty="0" smtClean="0">
                          <a:solidFill>
                            <a:srgbClr val="000000"/>
                          </a:solidFill>
                          <a:effectLst/>
                          <a:latin typeface="Arial" pitchFamily="34" charset="0"/>
                          <a:cs typeface="Arial" pitchFamily="34" charset="0"/>
                        </a:rPr>
                        <a:t>--</a:t>
                      </a:r>
                      <a:endParaRPr lang="en-US" sz="15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extLst>
                  <a:ext uri="{0D108BD9-81ED-4DB2-BD59-A6C34878D82A}">
                    <a16:rowId xmlns:a16="http://schemas.microsoft.com/office/drawing/2014/main" val="10001"/>
                  </a:ext>
                </a:extLst>
              </a:tr>
              <a:tr h="514923">
                <a:tc>
                  <a:txBody>
                    <a:bodyPr/>
                    <a:lstStyle/>
                    <a:p>
                      <a:pPr algn="l" rtl="0" fontAlgn="ctr"/>
                      <a:r>
                        <a:rPr lang="en-US" sz="1400" b="0" i="0" u="none" strike="noStrike" smtClean="0">
                          <a:solidFill>
                            <a:srgbClr val="000000"/>
                          </a:solidFill>
                          <a:effectLst/>
                          <a:latin typeface="Arial"/>
                        </a:rPr>
                        <a:t>My leader helps me feel empowered and creates an environment that encourages decision-making.</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75%</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pitchFamily="34" charset="0"/>
                          <a:cs typeface="Arial" pitchFamily="34" charset="0"/>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501600">
                <a:tc>
                  <a:txBody>
                    <a:bodyPr/>
                    <a:lstStyle/>
                    <a:p>
                      <a:pPr algn="l" rtl="0" fontAlgn="ctr"/>
                      <a:r>
                        <a:rPr lang="en-US" sz="1400" b="0" i="0" u="none" strike="noStrike" smtClean="0">
                          <a:solidFill>
                            <a:srgbClr val="000000"/>
                          </a:solidFill>
                          <a:effectLst/>
                          <a:latin typeface="Arial"/>
                        </a:rPr>
                        <a:t>My leader supports high goals, keeps me informed of progress, and emphasizes how my work contributes to organizational success.</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74%</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pitchFamily="34" charset="0"/>
                          <a:cs typeface="Arial" pitchFamily="34" charset="0"/>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501600">
                <a:tc>
                  <a:txBody>
                    <a:bodyPr/>
                    <a:lstStyle/>
                    <a:p>
                      <a:pPr algn="l" rtl="0" fontAlgn="ctr"/>
                      <a:r>
                        <a:rPr lang="en-US" sz="1400" b="0" i="0" u="none" strike="noStrike" smtClean="0">
                          <a:solidFill>
                            <a:srgbClr val="000000"/>
                          </a:solidFill>
                          <a:effectLst/>
                          <a:latin typeface="Arial"/>
                        </a:rPr>
                        <a:t>The feedback my leader provides me helps me improve my performance.</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73%</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64%</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507808">
                <a:tc>
                  <a:txBody>
                    <a:bodyPr/>
                    <a:lstStyle/>
                    <a:p>
                      <a:pPr algn="l" rtl="0" fontAlgn="ctr"/>
                      <a:r>
                        <a:rPr lang="en-US" sz="1400" b="0" i="0" u="none" strike="noStrike" dirty="0" smtClean="0">
                          <a:solidFill>
                            <a:srgbClr val="000000"/>
                          </a:solidFill>
                          <a:effectLst/>
                          <a:latin typeface="Arial"/>
                        </a:rPr>
                        <a:t>My leader makes work challenging and satisfying by encouraging fun and provides as much choice as possible regarding work activities.</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69%</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pitchFamily="34" charset="0"/>
                          <a:cs typeface="Arial" pitchFamily="34" charset="0"/>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501600">
                <a:tc>
                  <a:txBody>
                    <a:bodyPr/>
                    <a:lstStyle/>
                    <a:p>
                      <a:pPr algn="l" rtl="0" fontAlgn="ctr"/>
                      <a:r>
                        <a:rPr lang="en-US" sz="1400" b="0" i="0" u="none" strike="noStrike" smtClean="0">
                          <a:solidFill>
                            <a:srgbClr val="000000"/>
                          </a:solidFill>
                          <a:effectLst/>
                          <a:latin typeface="Arial"/>
                        </a:rPr>
                        <a:t>My leader holds team members appropriately accountable for performance.</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dirty="0" smtClean="0">
                          <a:solidFill>
                            <a:srgbClr val="000000"/>
                          </a:solidFill>
                          <a:effectLst/>
                          <a:latin typeface="Arial"/>
                        </a:rPr>
                        <a:t>68%</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59%</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r h="501600">
                <a:tc>
                  <a:txBody>
                    <a:bodyPr/>
                    <a:lstStyle/>
                    <a:p>
                      <a:pPr algn="l" rtl="0" fontAlgn="ctr"/>
                      <a:r>
                        <a:rPr lang="en-US" sz="1400" b="0" i="0" u="none" strike="noStrike" smtClean="0">
                          <a:solidFill>
                            <a:srgbClr val="000000"/>
                          </a:solidFill>
                          <a:effectLst/>
                          <a:latin typeface="Arial"/>
                        </a:rPr>
                        <a:t>My leader increases my desire to come to work and do my best.</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68%</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pitchFamily="34" charset="0"/>
                          <a:cs typeface="Arial" pitchFamily="34" charset="0"/>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7"/>
                  </a:ext>
                </a:extLst>
              </a:tr>
              <a:tr h="501600">
                <a:tc>
                  <a:txBody>
                    <a:bodyPr/>
                    <a:lstStyle/>
                    <a:p>
                      <a:pPr algn="l" rtl="0" fontAlgn="ctr"/>
                      <a:r>
                        <a:rPr lang="en-US" sz="1400" b="0" i="0" u="none" strike="noStrike" smtClean="0">
                          <a:solidFill>
                            <a:srgbClr val="000000"/>
                          </a:solidFill>
                          <a:effectLst/>
                          <a:latin typeface="Arial"/>
                        </a:rPr>
                        <a:t>My leader is an effective coach and motivator who enables me to achieve the career and professional objectives I have set.</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68%</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57%</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8"/>
                  </a:ext>
                </a:extLst>
              </a:tr>
              <a:tr h="501600">
                <a:tc>
                  <a:txBody>
                    <a:bodyPr/>
                    <a:lstStyle/>
                    <a:p>
                      <a:pPr algn="l" rtl="0" fontAlgn="ctr"/>
                      <a:r>
                        <a:rPr lang="en-US" sz="1400" b="0" i="0" u="none" strike="noStrike" smtClean="0">
                          <a:solidFill>
                            <a:srgbClr val="000000"/>
                          </a:solidFill>
                          <a:effectLst/>
                          <a:latin typeface="Arial"/>
                        </a:rPr>
                        <a:t>My leader adapts his/her communication and coaching style to effectively relate to diverse audiences.</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65%</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pitchFamily="34" charset="0"/>
                          <a:cs typeface="Arial" pitchFamily="34" charset="0"/>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9"/>
                  </a:ext>
                </a:extLst>
              </a:tr>
              <a:tr h="514923">
                <a:tc>
                  <a:txBody>
                    <a:bodyPr/>
                    <a:lstStyle/>
                    <a:p>
                      <a:pPr algn="l" rtl="0" fontAlgn="ctr"/>
                      <a:r>
                        <a:rPr lang="en-US" sz="1400" b="0" i="0" u="none" strike="noStrike" smtClean="0">
                          <a:solidFill>
                            <a:srgbClr val="000000"/>
                          </a:solidFill>
                          <a:effectLst/>
                          <a:latin typeface="Arial"/>
                        </a:rPr>
                        <a:t>My leader identifies top performers and creates ways to engage and retain them.</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59%</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pitchFamily="34" charset="0"/>
                          <a:cs typeface="Arial" pitchFamily="34" charset="0"/>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0"/>
                  </a:ext>
                </a:extLst>
              </a:tr>
              <a:tr h="501600">
                <a:tc>
                  <a:txBody>
                    <a:bodyPr/>
                    <a:lstStyle/>
                    <a:p>
                      <a:pPr algn="l" rtl="0" fontAlgn="ctr"/>
                      <a:r>
                        <a:rPr lang="en-US" sz="1400" b="0" i="0" u="none" strike="noStrike" smtClean="0">
                          <a:solidFill>
                            <a:srgbClr val="000000"/>
                          </a:solidFill>
                          <a:effectLst/>
                          <a:latin typeface="Arial"/>
                        </a:rPr>
                        <a:t>My leader is aware of team members who may be thinking of leaving and takes appropriate action to encourage them to stay.</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44%</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pitchFamily="34" charset="0"/>
                          <a:cs typeface="Arial" pitchFamily="34" charset="0"/>
                        </a:rPr>
                        <a:t>--</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899329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687D7A59-36E2-48B9-B146-C1E59501F63F}" type="slidenum">
              <a:rPr lang="en-US" smtClean="0"/>
              <a:pPr/>
              <a:t>24</a:t>
            </a:fld>
            <a:endParaRPr lang="en-US" dirty="0"/>
          </a:p>
        </p:txBody>
      </p:sp>
      <p:graphicFrame>
        <p:nvGraphicFramePr>
          <p:cNvPr id="4" name="Content Placeholder 4"/>
          <p:cNvGraphicFramePr>
            <a:graphicFrameLocks noGrp="1"/>
          </p:cNvGraphicFramePr>
          <p:nvPr>
            <p:ph type="chart" sz="quarter" idx="4294967295"/>
            <p:extLst>
              <p:ext uri="{D42A27DB-BD31-4B8C-83A1-F6EECF244321}">
                <p14:modId xmlns:p14="http://schemas.microsoft.com/office/powerpoint/2010/main" val="1085801673"/>
              </p:ext>
            </p:extLst>
          </p:nvPr>
        </p:nvGraphicFramePr>
        <p:xfrm>
          <a:off x="457200" y="914400"/>
          <a:ext cx="84582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1"/>
          <p:cNvSpPr>
            <a:spLocks noGrp="1"/>
          </p:cNvSpPr>
          <p:nvPr>
            <p:ph type="body" sz="quarter" idx="4294967295"/>
          </p:nvPr>
        </p:nvSpPr>
        <p:spPr>
          <a:xfrm>
            <a:off x="381000" y="228600"/>
            <a:ext cx="6629400" cy="523875"/>
          </a:xfrm>
        </p:spPr>
        <p:txBody>
          <a:bodyPr>
            <a:noAutofit/>
          </a:bodyPr>
          <a:lstStyle/>
          <a:p>
            <a:pPr marL="0" indent="0">
              <a:buNone/>
            </a:pPr>
            <a:r>
              <a:rPr lang="en-US" sz="2800" b="1" dirty="0" smtClean="0">
                <a:solidFill>
                  <a:srgbClr val="005C99"/>
                </a:solidFill>
              </a:rPr>
              <a:t>Leader Engagement Index</a:t>
            </a:r>
            <a:endParaRPr lang="en-US" sz="2800" b="1" dirty="0">
              <a:solidFill>
                <a:srgbClr val="005C99"/>
              </a:solidFill>
            </a:endParaRPr>
          </a:p>
        </p:txBody>
      </p:sp>
      <p:cxnSp>
        <p:nvCxnSpPr>
          <p:cNvPr id="11" name="Straight Connector 10"/>
          <p:cNvCxnSpPr/>
          <p:nvPr/>
        </p:nvCxnSpPr>
        <p:spPr>
          <a:xfrm>
            <a:off x="1066800" y="1600200"/>
            <a:ext cx="7696200" cy="0"/>
          </a:xfrm>
          <a:prstGeom prst="line">
            <a:avLst/>
          </a:prstGeom>
          <a:ln/>
        </p:spPr>
        <p:style>
          <a:lnRef idx="3">
            <a:schemeClr val="accent3"/>
          </a:lnRef>
          <a:fillRef idx="0">
            <a:schemeClr val="accent3"/>
          </a:fillRef>
          <a:effectRef idx="2">
            <a:schemeClr val="accent3"/>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235774640"/>
              </p:ext>
            </p:extLst>
          </p:nvPr>
        </p:nvGraphicFramePr>
        <p:xfrm>
          <a:off x="888999" y="4124960"/>
          <a:ext cx="7696200" cy="1742440"/>
        </p:xfrm>
        <a:graphic>
          <a:graphicData uri="http://schemas.openxmlformats.org/drawingml/2006/table">
            <a:tbl>
              <a:tblPr firstRow="1">
                <a:tableStyleId>{B301B821-A1FF-4177-AEE7-76D212191A09}</a:tableStyleId>
              </a:tblPr>
              <a:tblGrid>
                <a:gridCol w="25908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Engagement &amp; Team Performance Comparisons</a:t>
                      </a:r>
                      <a:endParaRPr lang="en-US" sz="1600" dirty="0" smtClean="0">
                        <a:solidFill>
                          <a:schemeClr val="bg1"/>
                        </a:solidFill>
                        <a:latin typeface="Arial" pitchFamily="34" charset="0"/>
                        <a:ea typeface="Tahoma"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rgbClr val="0C5FA9"/>
                        </a:gs>
                        <a:gs pos="100000">
                          <a:srgbClr val="5994DF"/>
                        </a:gs>
                      </a:gsLst>
                      <a:lin ang="16200000" scaled="1"/>
                    </a:gradFill>
                  </a:tcPr>
                </a:tc>
                <a:tc hMerge="1">
                  <a:txBody>
                    <a:bodyPr/>
                    <a:lstStyle/>
                    <a:p>
                      <a:endParaRPr lang="en-US" dirty="0"/>
                    </a:p>
                  </a:txBody>
                  <a:tcPr/>
                </a:tc>
                <a:extLst>
                  <a:ext uri="{0D108BD9-81ED-4DB2-BD59-A6C34878D82A}">
                    <a16:rowId xmlns:a16="http://schemas.microsoft.com/office/drawing/2014/main" val="10000"/>
                  </a:ext>
                </a:extLst>
              </a:tr>
              <a:tr h="685800">
                <a:tc>
                  <a:txBody>
                    <a:bodyPr/>
                    <a:lstStyle/>
                    <a:p>
                      <a:r>
                        <a:rPr lang="en-US" sz="1600" dirty="0" smtClean="0">
                          <a:latin typeface="Arial" pitchFamily="34" charset="0"/>
                          <a:cs typeface="Arial" pitchFamily="34" charset="0"/>
                        </a:rPr>
                        <a:t>Consistent Results</a:t>
                      </a:r>
                      <a:endParaRPr lang="en-US" sz="1600" dirty="0">
                        <a:latin typeface="Arial" pitchFamily="34" charset="0"/>
                        <a:cs typeface="Arial" pitchFamily="34"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Arial" pitchFamily="34" charset="0"/>
                          <a:ea typeface="+mn-ea"/>
                          <a:cs typeface="Arial" pitchFamily="34" charset="0"/>
                        </a:rPr>
                        <a:t>High Engagement </a:t>
                      </a:r>
                      <a:r>
                        <a:rPr lang="en-US" sz="1600" dirty="0" smtClean="0">
                          <a:latin typeface="Arial" pitchFamily="34" charset="0"/>
                          <a:cs typeface="Arial" pitchFamily="34" charset="0"/>
                        </a:rPr>
                        <a:t>= High Performance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Low Engagement = Low Performance</a:t>
                      </a:r>
                      <a:endParaRPr lang="en-US" sz="1600" dirty="0" smtClean="0">
                        <a:solidFill>
                          <a:schemeClr val="accent1">
                            <a:lumMod val="75000"/>
                          </a:schemeClr>
                        </a:solidFill>
                        <a:latin typeface="Arial" pitchFamily="34" charset="0"/>
                        <a:ea typeface="Tahoma" pitchFamily="34" charset="0"/>
                        <a:cs typeface="Arial" pitchFamily="34" charset="0"/>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85800">
                <a:tc>
                  <a:txBody>
                    <a:bodyPr/>
                    <a:lstStyle/>
                    <a:p>
                      <a:r>
                        <a:rPr lang="en-US" sz="1600" dirty="0" smtClean="0">
                          <a:latin typeface="Arial" pitchFamily="34" charset="0"/>
                          <a:cs typeface="Arial" pitchFamily="34" charset="0"/>
                        </a:rPr>
                        <a:t>Inconsistent Results</a:t>
                      </a:r>
                      <a:endParaRPr lang="en-US" sz="1600" dirty="0">
                        <a:latin typeface="Arial" pitchFamily="34" charset="0"/>
                        <a:cs typeface="Arial" pitchFamily="34"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High Engagement = Low Performance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Low Engagement = High Performance</a:t>
                      </a:r>
                      <a:endParaRPr lang="en-US" sz="1600" dirty="0" smtClean="0">
                        <a:solidFill>
                          <a:schemeClr val="accent1">
                            <a:lumMod val="75000"/>
                          </a:schemeClr>
                        </a:solidFill>
                        <a:latin typeface="Arial" pitchFamily="34" charset="0"/>
                        <a:ea typeface="Tahoma" pitchFamily="34" charset="0"/>
                        <a:cs typeface="Arial" pitchFamily="34" charset="0"/>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3" name="Oval Callout 2"/>
          <p:cNvSpPr/>
          <p:nvPr/>
        </p:nvSpPr>
        <p:spPr>
          <a:xfrm>
            <a:off x="7239000" y="4267200"/>
            <a:ext cx="1726096" cy="1285240"/>
          </a:xfrm>
          <a:prstGeom prst="wedgeEllipseCallout">
            <a:avLst>
              <a:gd name="adj1" fmla="val -53778"/>
              <a:gd name="adj2" fmla="val 61045"/>
            </a:avLst>
          </a:prstGeom>
          <a:ln w="76200"/>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smtClean="0">
                <a:solidFill>
                  <a:prstClr val="white"/>
                </a:solidFill>
                <a:latin typeface="Arial" pitchFamily="34" charset="0"/>
                <a:cs typeface="Arial" pitchFamily="34" charset="0"/>
              </a:rPr>
              <a:t>Why?</a:t>
            </a:r>
          </a:p>
          <a:p>
            <a:pPr algn="ctr"/>
            <a:r>
              <a:rPr lang="en-US" sz="1600" dirty="0" smtClean="0">
                <a:solidFill>
                  <a:prstClr val="white"/>
                </a:solidFill>
                <a:latin typeface="Arial" pitchFamily="34" charset="0"/>
                <a:cs typeface="Arial" pitchFamily="34" charset="0"/>
              </a:rPr>
              <a:t>Who?</a:t>
            </a:r>
            <a:endParaRPr lang="en-US" sz="1600" dirty="0">
              <a:solidFill>
                <a:prstClr val="white"/>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32934418"/>
              </p:ext>
            </p:extLst>
          </p:nvPr>
        </p:nvGraphicFramePr>
        <p:xfrm>
          <a:off x="5649310" y="2955432"/>
          <a:ext cx="3113690" cy="762000"/>
        </p:xfrm>
        <a:graphic>
          <a:graphicData uri="http://schemas.openxmlformats.org/drawingml/2006/table">
            <a:tbl>
              <a:tblPr bandRow="1">
                <a:tableStyleId>{5C22544A-7EE6-4342-B048-85BDC9FD1C3A}</a:tableStyleId>
              </a:tblPr>
              <a:tblGrid>
                <a:gridCol w="3113690">
                  <a:extLst>
                    <a:ext uri="{9D8B030D-6E8A-4147-A177-3AD203B41FA5}">
                      <a16:colId xmlns:a16="http://schemas.microsoft.com/office/drawing/2014/main" val="20000"/>
                    </a:ext>
                  </a:extLst>
                </a:gridCol>
              </a:tblGrid>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smtClean="0">
                          <a:solidFill>
                            <a:schemeClr val="bg1"/>
                          </a:solidFill>
                          <a:latin typeface="Arial" pitchFamily="34" charset="0"/>
                          <a:cs typeface="Arial" pitchFamily="34" charset="0"/>
                        </a:rPr>
                        <a:t>54% (30) of leaders  ≥  80%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smtClean="0">
                          <a:solidFill>
                            <a:schemeClr val="bg1"/>
                          </a:solidFill>
                          <a:latin typeface="Arial" pitchFamily="34" charset="0"/>
                          <a:cs typeface="Arial" pitchFamily="34" charset="0"/>
                        </a:rPr>
                        <a:t>23% (13) of leaders ≤ 50%</a:t>
                      </a:r>
                      <a:endParaRPr lang="en-US" sz="1800" b="1" dirty="0" smtClean="0">
                        <a:solidFill>
                          <a:schemeClr val="bg1"/>
                        </a:solidFill>
                        <a:latin typeface="Arial" pitchFamily="34" charset="0"/>
                        <a:cs typeface="Arial" pitchFamily="34" charset="0"/>
                      </a:endParaRP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5FA9"/>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65096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032171" y="6562725"/>
            <a:ext cx="2133600" cy="365125"/>
          </a:xfrm>
        </p:spPr>
        <p:txBody>
          <a:bodyPr/>
          <a:lstStyle/>
          <a:p>
            <a:fld id="{687D7A59-36E2-48B9-B146-C1E59501F63F}" type="slidenum">
              <a:rPr lang="en-US" smtClean="0"/>
              <a:pPr/>
              <a:t>25</a:t>
            </a:fld>
            <a:endParaRPr lang="en-US" dirty="0"/>
          </a:p>
        </p:txBody>
      </p:sp>
      <p:sp>
        <p:nvSpPr>
          <p:cNvPr id="3" name="Rectangle 2"/>
          <p:cNvSpPr/>
          <p:nvPr/>
        </p:nvSpPr>
        <p:spPr>
          <a:xfrm>
            <a:off x="478361" y="1217712"/>
            <a:ext cx="734496" cy="707886"/>
          </a:xfrm>
          <a:prstGeom prst="rect">
            <a:avLst/>
          </a:prstGeom>
        </p:spPr>
        <p:txBody>
          <a:bodyPr wrap="none">
            <a:spAutoFit/>
          </a:bodyPr>
          <a:lstStyle/>
          <a:p>
            <a:pPr algn="ctr"/>
            <a:r>
              <a:rPr lang="en-US" sz="2800" b="1" dirty="0" smtClean="0">
                <a:solidFill>
                  <a:prstClr val="white"/>
                </a:solidFill>
              </a:rPr>
              <a:t>xx%</a:t>
            </a:r>
          </a:p>
          <a:p>
            <a:pPr algn="ctr"/>
            <a:r>
              <a:rPr lang="en-US" sz="1200" dirty="0" smtClean="0">
                <a:solidFill>
                  <a:prstClr val="white"/>
                </a:solidFill>
              </a:rPr>
              <a:t>BIC 65%</a:t>
            </a:r>
            <a:endParaRPr lang="en-US" sz="1200" dirty="0">
              <a:solidFill>
                <a:prstClr val="white"/>
              </a:solidFill>
            </a:endParaRPr>
          </a:p>
        </p:txBody>
      </p:sp>
      <p:sp>
        <p:nvSpPr>
          <p:cNvPr id="14" name="Title 1"/>
          <p:cNvSpPr txBox="1">
            <a:spLocks/>
          </p:cNvSpPr>
          <p:nvPr/>
        </p:nvSpPr>
        <p:spPr>
          <a:xfrm>
            <a:off x="152400" y="76200"/>
            <a:ext cx="8229600" cy="762000"/>
          </a:xfrm>
          <a:prstGeom prst="rect">
            <a:avLst/>
          </a:prstGeom>
        </p:spPr>
        <p:txBody>
          <a:bodyPr/>
          <a:lstStyle>
            <a:lvl1pPr algn="ctr" defTabSz="914400" rtl="0" eaLnBrk="1" latinLnBrk="0" hangingPunct="1">
              <a:spcBef>
                <a:spcPct val="0"/>
              </a:spcBef>
              <a:buNone/>
              <a:defRPr sz="32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b="1" dirty="0" smtClean="0">
                <a:solidFill>
                  <a:srgbClr val="0C5FA9"/>
                </a:solidFill>
                <a:latin typeface="Arial" pitchFamily="34" charset="0"/>
                <a:cs typeface="Arial" pitchFamily="34" charset="0"/>
              </a:rPr>
              <a:t>Free Responses: Stay &amp; Leave Themes</a:t>
            </a:r>
            <a:endParaRPr lang="en-US" sz="2400" b="1" dirty="0">
              <a:solidFill>
                <a:srgbClr val="0C5FA9"/>
              </a:solidFill>
              <a:latin typeface="Arial" pitchFamily="34" charset="0"/>
              <a:cs typeface="Arial" pitchFamily="34"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2377916630"/>
              </p:ext>
            </p:extLst>
          </p:nvPr>
        </p:nvGraphicFramePr>
        <p:xfrm>
          <a:off x="152400" y="4495800"/>
          <a:ext cx="4267200" cy="2263603"/>
        </p:xfrm>
        <a:graphic>
          <a:graphicData uri="http://schemas.openxmlformats.org/drawingml/2006/table">
            <a:tbl>
              <a:tblPr firstRow="1" bandRow="1">
                <a:tableStyleId>{F5AB1C69-6EDB-4FF4-983F-18BD219EF322}</a:tableStyleId>
              </a:tblPr>
              <a:tblGrid>
                <a:gridCol w="12192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29049">
                <a:tc>
                  <a:txBody>
                    <a:bodyPr/>
                    <a:lstStyle/>
                    <a:p>
                      <a:pPr algn="ctr"/>
                      <a:r>
                        <a:rPr lang="en-US" sz="1400" dirty="0" smtClean="0">
                          <a:solidFill>
                            <a:schemeClr val="bg1"/>
                          </a:solidFill>
                          <a:latin typeface="Arial" pitchFamily="34" charset="0"/>
                          <a:cs typeface="Arial" pitchFamily="34" charset="0"/>
                        </a:rPr>
                        <a:t>STAY</a:t>
                      </a:r>
                      <a:endParaRPr lang="en-US" sz="1400" dirty="0">
                        <a:solidFill>
                          <a:schemeClr val="bg1"/>
                        </a:solidFill>
                        <a:latin typeface="Arial" pitchFamily="34" charset="0"/>
                        <a:cs typeface="Arial" pitchFamily="34" charset="0"/>
                      </a:endParaRPr>
                    </a:p>
                  </a:txBody>
                  <a:tcPr anchor="ctr">
                    <a:solidFill>
                      <a:srgbClr val="00B050"/>
                    </a:solidFill>
                  </a:tcPr>
                </a:tc>
                <a:tc>
                  <a:txBody>
                    <a:bodyPr/>
                    <a:lstStyle/>
                    <a:p>
                      <a:r>
                        <a:rPr lang="en-US" sz="1400" dirty="0" smtClean="0">
                          <a:solidFill>
                            <a:schemeClr val="bg1"/>
                          </a:solidFill>
                          <a:latin typeface="Arial" pitchFamily="34" charset="0"/>
                          <a:cs typeface="Arial" pitchFamily="34" charset="0"/>
                        </a:rPr>
                        <a:t>Themes</a:t>
                      </a:r>
                      <a:endParaRPr lang="en-US" sz="1400" dirty="0">
                        <a:solidFill>
                          <a:schemeClr val="bg1"/>
                        </a:solidFill>
                        <a:latin typeface="Arial" pitchFamily="34" charset="0"/>
                        <a:cs typeface="Arial" pitchFamily="34" charset="0"/>
                      </a:endParaRPr>
                    </a:p>
                  </a:txBody>
                  <a:tcPr anchor="ctr">
                    <a:solidFill>
                      <a:srgbClr val="00B050"/>
                    </a:solidFill>
                  </a:tcPr>
                </a:tc>
                <a:extLst>
                  <a:ext uri="{0D108BD9-81ED-4DB2-BD59-A6C34878D82A}">
                    <a16:rowId xmlns:a16="http://schemas.microsoft.com/office/drawing/2014/main" val="10000"/>
                  </a:ext>
                </a:extLst>
              </a:tr>
              <a:tr h="601517">
                <a:tc>
                  <a:txBody>
                    <a:bodyPr/>
                    <a:lstStyle/>
                    <a:p>
                      <a:r>
                        <a:rPr lang="en-US" sz="1400" dirty="0" smtClean="0">
                          <a:latin typeface="Arial" pitchFamily="34" charset="0"/>
                          <a:cs typeface="Arial" pitchFamily="34" charset="0"/>
                        </a:rPr>
                        <a:t>Job Duties</a:t>
                      </a:r>
                      <a:endParaRPr lang="en-US" sz="1400" dirty="0">
                        <a:latin typeface="Arial" pitchFamily="34" charset="0"/>
                        <a:cs typeface="Arial" pitchFamily="34" charset="0"/>
                      </a:endParaRPr>
                    </a:p>
                  </a:txBody>
                  <a:tcPr anchor="ctr">
                    <a:solidFill>
                      <a:schemeClr val="bg1">
                        <a:lumMod val="85000"/>
                      </a:schemeClr>
                    </a:solidFill>
                  </a:tcPr>
                </a:tc>
                <a:tc>
                  <a:txBody>
                    <a:bodyPr/>
                    <a:lstStyle/>
                    <a:p>
                      <a:r>
                        <a:rPr lang="en-US" sz="1400" dirty="0" smtClean="0">
                          <a:latin typeface="Arial" pitchFamily="34" charset="0"/>
                          <a:cs typeface="Arial" pitchFamily="34" charset="0"/>
                        </a:rPr>
                        <a:t>Work is interesting and meaningful; Enjoy working</a:t>
                      </a:r>
                      <a:r>
                        <a:rPr lang="en-US" sz="1400" baseline="0" dirty="0" smtClean="0">
                          <a:latin typeface="Arial" pitchFamily="34" charset="0"/>
                          <a:cs typeface="Arial" pitchFamily="34" charset="0"/>
                        </a:rPr>
                        <a:t> with the community</a:t>
                      </a:r>
                      <a:endParaRPr lang="en-US" sz="1400" dirty="0">
                        <a:latin typeface="Arial" pitchFamily="34" charset="0"/>
                        <a:cs typeface="Arial" pitchFamily="34" charset="0"/>
                      </a:endParaRPr>
                    </a:p>
                  </a:txBody>
                  <a:tcPr anchor="ctr">
                    <a:solidFill>
                      <a:schemeClr val="bg1">
                        <a:lumMod val="85000"/>
                      </a:schemeClr>
                    </a:solidFill>
                  </a:tcPr>
                </a:tc>
                <a:extLst>
                  <a:ext uri="{0D108BD9-81ED-4DB2-BD59-A6C34878D82A}">
                    <a16:rowId xmlns:a16="http://schemas.microsoft.com/office/drawing/2014/main" val="10001"/>
                  </a:ext>
                </a:extLst>
              </a:tr>
              <a:tr h="601517">
                <a:tc>
                  <a:txBody>
                    <a:bodyPr/>
                    <a:lstStyle/>
                    <a:p>
                      <a:r>
                        <a:rPr lang="en-US" sz="1400" dirty="0" smtClean="0">
                          <a:latin typeface="Arial" pitchFamily="34" charset="0"/>
                          <a:cs typeface="Arial" pitchFamily="34" charset="0"/>
                        </a:rPr>
                        <a:t>Benefits</a:t>
                      </a:r>
                      <a:endParaRPr lang="en-US" sz="1400" dirty="0">
                        <a:latin typeface="Arial" pitchFamily="34" charset="0"/>
                        <a:cs typeface="Arial" pitchFamily="34" charset="0"/>
                      </a:endParaRPr>
                    </a:p>
                  </a:txBody>
                  <a:tcPr anchor="ctr">
                    <a:noFill/>
                  </a:tcPr>
                </a:tc>
                <a:tc>
                  <a:txBody>
                    <a:bodyPr/>
                    <a:lstStyle/>
                    <a:p>
                      <a:r>
                        <a:rPr lang="en-US" sz="1400" dirty="0" smtClean="0">
                          <a:latin typeface="Arial" pitchFamily="34" charset="0"/>
                          <a:cs typeface="Arial" pitchFamily="34" charset="0"/>
                        </a:rPr>
                        <a:t>Good</a:t>
                      </a:r>
                      <a:r>
                        <a:rPr lang="en-US" sz="1400" baseline="0" dirty="0" smtClean="0">
                          <a:latin typeface="Arial" pitchFamily="34" charset="0"/>
                          <a:cs typeface="Arial" pitchFamily="34" charset="0"/>
                        </a:rPr>
                        <a:t> benefits package, especially the health insurance and Qualified Tuition Reduction</a:t>
                      </a:r>
                      <a:endParaRPr lang="en-US" sz="1400" dirty="0">
                        <a:latin typeface="Arial" pitchFamily="34" charset="0"/>
                        <a:cs typeface="Arial" pitchFamily="34" charset="0"/>
                      </a:endParaRPr>
                    </a:p>
                  </a:txBody>
                  <a:tcPr anchor="ctr">
                    <a:noFill/>
                  </a:tcPr>
                </a:tc>
                <a:extLst>
                  <a:ext uri="{0D108BD9-81ED-4DB2-BD59-A6C34878D82A}">
                    <a16:rowId xmlns:a16="http://schemas.microsoft.com/office/drawing/2014/main" val="10002"/>
                  </a:ext>
                </a:extLst>
              </a:tr>
              <a:tr h="601517">
                <a:tc>
                  <a:txBody>
                    <a:bodyPr/>
                    <a:lstStyle/>
                    <a:p>
                      <a:r>
                        <a:rPr lang="en-US" sz="1400" dirty="0" smtClean="0">
                          <a:latin typeface="Arial" pitchFamily="34" charset="0"/>
                          <a:cs typeface="Arial" pitchFamily="34" charset="0"/>
                        </a:rPr>
                        <a:t>Coworkers</a:t>
                      </a:r>
                      <a:endParaRPr lang="en-US" sz="1400" dirty="0">
                        <a:latin typeface="Arial" pitchFamily="34" charset="0"/>
                        <a:cs typeface="Arial" pitchFamily="34" charset="0"/>
                      </a:endParaRPr>
                    </a:p>
                  </a:txBody>
                  <a:tcPr anchor="ctr">
                    <a:solidFill>
                      <a:schemeClr val="bg1">
                        <a:lumMod val="85000"/>
                      </a:schemeClr>
                    </a:solidFill>
                  </a:tcPr>
                </a:tc>
                <a:tc>
                  <a:txBody>
                    <a:bodyPr/>
                    <a:lstStyle/>
                    <a:p>
                      <a:r>
                        <a:rPr lang="en-US" sz="1400" dirty="0" smtClean="0">
                          <a:latin typeface="Arial" pitchFamily="34" charset="0"/>
                          <a:cs typeface="Arial" pitchFamily="34" charset="0"/>
                        </a:rPr>
                        <a:t>Supportive coworkers;</a:t>
                      </a:r>
                      <a:r>
                        <a:rPr lang="en-US" sz="1400" baseline="0" dirty="0" smtClean="0">
                          <a:latin typeface="Arial" pitchFamily="34" charset="0"/>
                          <a:cs typeface="Arial" pitchFamily="34" charset="0"/>
                        </a:rPr>
                        <a:t> Sense of camaraderie</a:t>
                      </a:r>
                      <a:r>
                        <a:rPr lang="en-US" sz="1400" baseline="0" smtClean="0">
                          <a:latin typeface="Arial" pitchFamily="34" charset="0"/>
                          <a:cs typeface="Arial" pitchFamily="34" charset="0"/>
                        </a:rPr>
                        <a:t>; Great teamwork</a:t>
                      </a:r>
                      <a:endParaRPr lang="en-US" sz="1400" dirty="0">
                        <a:latin typeface="Arial" pitchFamily="34" charset="0"/>
                        <a:cs typeface="Arial" pitchFamily="34" charset="0"/>
                      </a:endParaRPr>
                    </a:p>
                  </a:txBody>
                  <a:tcPr anchor="ctr">
                    <a:solidFill>
                      <a:schemeClr val="bg1">
                        <a:lumMod val="85000"/>
                      </a:schemeClr>
                    </a:solidFill>
                  </a:tcPr>
                </a:tc>
                <a:extLst>
                  <a:ext uri="{0D108BD9-81ED-4DB2-BD59-A6C34878D82A}">
                    <a16:rowId xmlns:a16="http://schemas.microsoft.com/office/drawing/2014/main" val="10003"/>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34534623"/>
              </p:ext>
            </p:extLst>
          </p:nvPr>
        </p:nvGraphicFramePr>
        <p:xfrm>
          <a:off x="4537429" y="4495800"/>
          <a:ext cx="4494380" cy="2256735"/>
        </p:xfrm>
        <a:graphic>
          <a:graphicData uri="http://schemas.openxmlformats.org/drawingml/2006/table">
            <a:tbl>
              <a:tblPr firstRow="1" bandRow="1">
                <a:tableStyleId>{21E4AEA4-8DFA-4A89-87EB-49C32662AFE0}</a:tableStyleId>
              </a:tblPr>
              <a:tblGrid>
                <a:gridCol w="1101371">
                  <a:extLst>
                    <a:ext uri="{9D8B030D-6E8A-4147-A177-3AD203B41FA5}">
                      <a16:colId xmlns:a16="http://schemas.microsoft.com/office/drawing/2014/main" val="20000"/>
                    </a:ext>
                  </a:extLst>
                </a:gridCol>
                <a:gridCol w="3393009">
                  <a:extLst>
                    <a:ext uri="{9D8B030D-6E8A-4147-A177-3AD203B41FA5}">
                      <a16:colId xmlns:a16="http://schemas.microsoft.com/office/drawing/2014/main" val="20001"/>
                    </a:ext>
                  </a:extLst>
                </a:gridCol>
              </a:tblGrid>
              <a:tr h="308449">
                <a:tc>
                  <a:txBody>
                    <a:bodyPr/>
                    <a:lstStyle/>
                    <a:p>
                      <a:pPr algn="ctr"/>
                      <a:r>
                        <a:rPr lang="en-US" sz="1400" dirty="0" smtClean="0">
                          <a:latin typeface="Arial" pitchFamily="34" charset="0"/>
                          <a:cs typeface="Arial" pitchFamily="34" charset="0"/>
                        </a:rPr>
                        <a:t>LEAVE</a:t>
                      </a:r>
                      <a:endParaRPr lang="en-US" sz="1400" dirty="0">
                        <a:latin typeface="Arial" pitchFamily="34" charset="0"/>
                        <a:cs typeface="Arial" pitchFamily="34" charset="0"/>
                      </a:endParaRPr>
                    </a:p>
                  </a:txBody>
                  <a:tcPr>
                    <a:solidFill>
                      <a:srgbClr val="C00000"/>
                    </a:solidFill>
                  </a:tcPr>
                </a:tc>
                <a:tc>
                  <a:txBody>
                    <a:bodyPr/>
                    <a:lstStyle/>
                    <a:p>
                      <a:r>
                        <a:rPr lang="en-US" sz="1400" dirty="0" smtClean="0">
                          <a:latin typeface="Arial" pitchFamily="34" charset="0"/>
                          <a:cs typeface="Arial" pitchFamily="34" charset="0"/>
                        </a:rPr>
                        <a:t>Themes</a:t>
                      </a:r>
                      <a:endParaRPr lang="en-US" sz="1400" dirty="0">
                        <a:latin typeface="Arial" pitchFamily="34" charset="0"/>
                        <a:cs typeface="Arial" pitchFamily="34" charset="0"/>
                      </a:endParaRPr>
                    </a:p>
                  </a:txBody>
                  <a:tcPr>
                    <a:solidFill>
                      <a:srgbClr val="C00000"/>
                    </a:solidFill>
                  </a:tcPr>
                </a:tc>
                <a:extLst>
                  <a:ext uri="{0D108BD9-81ED-4DB2-BD59-A6C34878D82A}">
                    <a16:rowId xmlns:a16="http://schemas.microsoft.com/office/drawing/2014/main" val="10000"/>
                  </a:ext>
                </a:extLst>
              </a:tr>
              <a:tr h="608383">
                <a:tc>
                  <a:txBody>
                    <a:bodyPr/>
                    <a:lstStyle/>
                    <a:p>
                      <a:r>
                        <a:rPr lang="en-US" sz="1400" dirty="0" smtClean="0">
                          <a:latin typeface="Arial" pitchFamily="34" charset="0"/>
                          <a:cs typeface="Arial" pitchFamily="34" charset="0"/>
                        </a:rPr>
                        <a:t>Leadership</a:t>
                      </a:r>
                      <a:endParaRPr lang="en-US" sz="1400" dirty="0">
                        <a:latin typeface="Arial" pitchFamily="34" charset="0"/>
                        <a:cs typeface="Arial" pitchFamily="34" charset="0"/>
                      </a:endParaRPr>
                    </a:p>
                  </a:txBody>
                  <a:tcPr anchor="ctr">
                    <a:solidFill>
                      <a:schemeClr val="bg1">
                        <a:lumMod val="85000"/>
                      </a:schemeClr>
                    </a:solidFill>
                  </a:tcPr>
                </a:tc>
                <a:tc>
                  <a:txBody>
                    <a:bodyPr/>
                    <a:lstStyle/>
                    <a:p>
                      <a:r>
                        <a:rPr lang="en-US" sz="1400" dirty="0" smtClean="0">
                          <a:latin typeface="Arial" pitchFamily="34" charset="0"/>
                          <a:cs typeface="Arial" pitchFamily="34" charset="0"/>
                        </a:rPr>
                        <a:t>Poor </a:t>
                      </a:r>
                      <a:r>
                        <a:rPr lang="en-US" sz="1400" baseline="0" dirty="0" smtClean="0">
                          <a:latin typeface="Arial" pitchFamily="34" charset="0"/>
                          <a:cs typeface="Arial" pitchFamily="34" charset="0"/>
                        </a:rPr>
                        <a:t>communication; Lack of support from senior leadership; Lack of respect and appreciation from leadership</a:t>
                      </a:r>
                      <a:endParaRPr lang="en-US" sz="1400" dirty="0">
                        <a:latin typeface="Arial" pitchFamily="34" charset="0"/>
                        <a:cs typeface="Arial" pitchFamily="34" charset="0"/>
                      </a:endParaRPr>
                    </a:p>
                  </a:txBody>
                  <a:tcPr anchor="ctr">
                    <a:solidFill>
                      <a:schemeClr val="bg1">
                        <a:lumMod val="85000"/>
                      </a:schemeClr>
                    </a:solidFill>
                  </a:tcPr>
                </a:tc>
                <a:extLst>
                  <a:ext uri="{0D108BD9-81ED-4DB2-BD59-A6C34878D82A}">
                    <a16:rowId xmlns:a16="http://schemas.microsoft.com/office/drawing/2014/main" val="10001"/>
                  </a:ext>
                </a:extLst>
              </a:tr>
              <a:tr h="608383">
                <a:tc>
                  <a:txBody>
                    <a:bodyPr/>
                    <a:lstStyle/>
                    <a:p>
                      <a:r>
                        <a:rPr lang="en-US" sz="1400" dirty="0" smtClean="0">
                          <a:latin typeface="Arial" pitchFamily="34" charset="0"/>
                          <a:cs typeface="Arial" pitchFamily="34" charset="0"/>
                        </a:rPr>
                        <a:t>Pay</a:t>
                      </a:r>
                      <a:endParaRPr lang="en-US" sz="1400" dirty="0">
                        <a:latin typeface="Arial" pitchFamily="34" charset="0"/>
                        <a:cs typeface="Arial" pitchFamily="34" charset="0"/>
                      </a:endParaRPr>
                    </a:p>
                  </a:txBody>
                  <a:tcPr anchor="ctr">
                    <a:noFill/>
                  </a:tcPr>
                </a:tc>
                <a:tc>
                  <a:txBody>
                    <a:bodyPr/>
                    <a:lstStyle/>
                    <a:p>
                      <a:r>
                        <a:rPr lang="en-US" sz="1400" dirty="0" smtClean="0">
                          <a:latin typeface="Arial" pitchFamily="34" charset="0"/>
                          <a:cs typeface="Arial" pitchFamily="34" charset="0"/>
                        </a:rPr>
                        <a:t>Low</a:t>
                      </a:r>
                      <a:r>
                        <a:rPr lang="en-US" sz="1400" baseline="0" dirty="0" smtClean="0">
                          <a:latin typeface="Arial" pitchFamily="34" charset="0"/>
                          <a:cs typeface="Arial" pitchFamily="34" charset="0"/>
                        </a:rPr>
                        <a:t> pay rate</a:t>
                      </a:r>
                      <a:r>
                        <a:rPr lang="en-US" sz="1400" dirty="0" smtClean="0">
                          <a:latin typeface="Arial" pitchFamily="34" charset="0"/>
                          <a:cs typeface="Arial" pitchFamily="34" charset="0"/>
                        </a:rPr>
                        <a:t>;</a:t>
                      </a:r>
                      <a:r>
                        <a:rPr lang="en-US" sz="1400" baseline="0" dirty="0" smtClean="0">
                          <a:latin typeface="Arial" pitchFamily="34" charset="0"/>
                          <a:cs typeface="Arial" pitchFamily="34" charset="0"/>
                        </a:rPr>
                        <a:t> Lack of pay raises; Inequitable pay</a:t>
                      </a:r>
                      <a:endParaRPr lang="en-US" sz="1400" dirty="0">
                        <a:latin typeface="Arial" pitchFamily="34" charset="0"/>
                        <a:cs typeface="Arial" pitchFamily="34" charset="0"/>
                      </a:endParaRPr>
                    </a:p>
                  </a:txBody>
                  <a:tcPr anchor="ctr">
                    <a:noFill/>
                  </a:tcPr>
                </a:tc>
                <a:extLst>
                  <a:ext uri="{0D108BD9-81ED-4DB2-BD59-A6C34878D82A}">
                    <a16:rowId xmlns:a16="http://schemas.microsoft.com/office/drawing/2014/main" val="10002"/>
                  </a:ext>
                </a:extLst>
              </a:tr>
              <a:tr h="608383">
                <a:tc>
                  <a:txBody>
                    <a:bodyPr/>
                    <a:lstStyle/>
                    <a:p>
                      <a:r>
                        <a:rPr lang="en-US" sz="1400" dirty="0" smtClean="0">
                          <a:latin typeface="Arial" pitchFamily="34" charset="0"/>
                          <a:cs typeface="Arial" pitchFamily="34" charset="0"/>
                        </a:rPr>
                        <a:t>Career</a:t>
                      </a:r>
                      <a:endParaRPr lang="en-US" sz="1400" dirty="0">
                        <a:latin typeface="Arial" pitchFamily="34" charset="0"/>
                        <a:cs typeface="Arial" pitchFamily="34" charset="0"/>
                      </a:endParaRPr>
                    </a:p>
                  </a:txBody>
                  <a:tcPr anchor="ctr">
                    <a:solidFill>
                      <a:schemeClr val="bg1">
                        <a:lumMod val="85000"/>
                      </a:schemeClr>
                    </a:solidFill>
                  </a:tcPr>
                </a:tc>
                <a:tc>
                  <a:txBody>
                    <a:bodyPr/>
                    <a:lstStyle/>
                    <a:p>
                      <a:r>
                        <a:rPr lang="en-US" sz="1400" dirty="0" smtClean="0">
                          <a:latin typeface="Arial" pitchFamily="34" charset="0"/>
                          <a:cs typeface="Arial" pitchFamily="34" charset="0"/>
                        </a:rPr>
                        <a:t>No</a:t>
                      </a:r>
                      <a:r>
                        <a:rPr lang="en-US" sz="1400" baseline="0" dirty="0" smtClean="0">
                          <a:latin typeface="Arial" pitchFamily="34" charset="0"/>
                          <a:cs typeface="Arial" pitchFamily="34" charset="0"/>
                        </a:rPr>
                        <a:t> opportunities for advancement</a:t>
                      </a:r>
                      <a:endParaRPr lang="en-US" sz="1400" dirty="0">
                        <a:latin typeface="Arial" pitchFamily="34" charset="0"/>
                        <a:cs typeface="Arial" pitchFamily="34" charset="0"/>
                      </a:endParaRPr>
                    </a:p>
                  </a:txBody>
                  <a:tcPr anchor="ctr">
                    <a:solidFill>
                      <a:schemeClr val="bg1">
                        <a:lumMod val="85000"/>
                      </a:schemeClr>
                    </a:solidFill>
                  </a:tcPr>
                </a:tc>
                <a:extLst>
                  <a:ext uri="{0D108BD9-81ED-4DB2-BD59-A6C34878D82A}">
                    <a16:rowId xmlns:a16="http://schemas.microsoft.com/office/drawing/2014/main" val="10003"/>
                  </a:ext>
                </a:extLst>
              </a:tr>
            </a:tbl>
          </a:graphicData>
        </a:graphic>
      </p:graphicFrame>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952500" y="533400"/>
            <a:ext cx="7010400" cy="3904569"/>
          </a:xfrm>
          <a:prstGeom prst="rect">
            <a:avLst/>
          </a:prstGeom>
        </p:spPr>
      </p:pic>
      <p:sp>
        <p:nvSpPr>
          <p:cNvPr id="9" name="TextBox 8"/>
          <p:cNvSpPr txBox="1"/>
          <p:nvPr/>
        </p:nvSpPr>
        <p:spPr>
          <a:xfrm>
            <a:off x="1023621" y="3505200"/>
            <a:ext cx="2113201" cy="307777"/>
          </a:xfrm>
          <a:prstGeom prst="rect">
            <a:avLst/>
          </a:prstGeom>
          <a:solidFill>
            <a:schemeClr val="bg1"/>
          </a:solidFill>
        </p:spPr>
        <p:txBody>
          <a:bodyPr wrap="square" rtlCol="0">
            <a:spAutoFit/>
          </a:bodyPr>
          <a:lstStyle/>
          <a:p>
            <a:pPr algn="r"/>
            <a:r>
              <a:rPr lang="en-US" sz="1400" b="1" dirty="0" smtClean="0">
                <a:solidFill>
                  <a:schemeClr val="tx1">
                    <a:lumMod val="75000"/>
                    <a:lumOff val="25000"/>
                  </a:schemeClr>
                </a:solidFill>
              </a:rPr>
              <a:t>FUNDING</a:t>
            </a: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722545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87D7A59-36E2-48B9-B146-C1E59501F63F}" type="slidenum">
              <a:rPr lang="en-US" smtClean="0"/>
              <a:pPr/>
              <a:t>26</a:t>
            </a:fld>
            <a:endParaRPr lang="en-US" dirty="0"/>
          </a:p>
        </p:txBody>
      </p:sp>
      <p:sp>
        <p:nvSpPr>
          <p:cNvPr id="2" name="Text Placeholder 1"/>
          <p:cNvSpPr>
            <a:spLocks noGrp="1"/>
          </p:cNvSpPr>
          <p:nvPr>
            <p:ph type="body" sz="quarter" idx="4294967295"/>
          </p:nvPr>
        </p:nvSpPr>
        <p:spPr>
          <a:xfrm>
            <a:off x="532688" y="228600"/>
            <a:ext cx="7543800" cy="523875"/>
          </a:xfrm>
        </p:spPr>
        <p:txBody>
          <a:bodyPr>
            <a:noAutofit/>
          </a:bodyPr>
          <a:lstStyle/>
          <a:p>
            <a:pPr marL="0" indent="0" algn="ctr">
              <a:buNone/>
            </a:pPr>
            <a:r>
              <a:rPr lang="en-US" sz="2800" b="1" dirty="0" smtClean="0">
                <a:solidFill>
                  <a:srgbClr val="005C99"/>
                </a:solidFill>
              </a:rPr>
              <a:t>Employee Net Promoter Score (ENPS)</a:t>
            </a:r>
            <a:endParaRPr lang="en-US" sz="2800" b="1" dirty="0">
              <a:solidFill>
                <a:srgbClr val="005C99"/>
              </a:solidFill>
            </a:endParaRPr>
          </a:p>
        </p:txBody>
      </p:sp>
      <p:sp>
        <p:nvSpPr>
          <p:cNvPr id="5" name="Content Placeholder 2"/>
          <p:cNvSpPr txBox="1">
            <a:spLocks/>
          </p:cNvSpPr>
          <p:nvPr/>
        </p:nvSpPr>
        <p:spPr>
          <a:xfrm>
            <a:off x="152400" y="914400"/>
            <a:ext cx="8610600" cy="1143000"/>
          </a:xfrm>
          <a:prstGeom prst="rect">
            <a:avLst/>
          </a:prstGeom>
        </p:spPr>
        <p:txBody>
          <a:bodyPr>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lvl="1">
              <a:buClr>
                <a:srgbClr val="0C5598"/>
              </a:buClr>
              <a:buFont typeface="Arial" pitchFamily="34" charset="0"/>
              <a:buChar char="•"/>
              <a:defRPr/>
            </a:pPr>
            <a:r>
              <a:rPr lang="en-US" sz="1800" b="1" dirty="0" smtClean="0">
                <a:solidFill>
                  <a:srgbClr val="0C5598"/>
                </a:solidFill>
                <a:latin typeface="Arial" pitchFamily="34" charset="0"/>
                <a:cs typeface="Arial" pitchFamily="34" charset="0"/>
              </a:rPr>
              <a:t>Measures employees’ willingness to recommend the organization as a good place to work</a:t>
            </a:r>
            <a:endParaRPr lang="en-US" sz="1800" b="1" dirty="0" smtClean="0">
              <a:solidFill>
                <a:srgbClr val="D09E00"/>
              </a:solidFill>
              <a:latin typeface="Arial" pitchFamily="34" charset="0"/>
              <a:cs typeface="Arial" pitchFamily="34" charset="0"/>
            </a:endParaRPr>
          </a:p>
          <a:p>
            <a:pPr lvl="1">
              <a:buClr>
                <a:srgbClr val="0C5598"/>
              </a:buClr>
              <a:buFont typeface="Arial" pitchFamily="34" charset="0"/>
              <a:buChar char="•"/>
              <a:defRPr/>
            </a:pPr>
            <a:r>
              <a:rPr lang="en-US" sz="1800" b="1" dirty="0">
                <a:solidFill>
                  <a:srgbClr val="0C5598"/>
                </a:solidFill>
                <a:latin typeface="Arial" pitchFamily="34" charset="0"/>
                <a:cs typeface="Arial" pitchFamily="34" charset="0"/>
              </a:rPr>
              <a:t>Scale: (negative) -100 to (positive) +100</a:t>
            </a:r>
          </a:p>
          <a:p>
            <a:pPr marL="301943" lvl="1" indent="0">
              <a:buClr>
                <a:srgbClr val="0C5598"/>
              </a:buClr>
              <a:buFont typeface="Symbol" pitchFamily="18" charset="2"/>
              <a:buNone/>
              <a:defRPr/>
            </a:pPr>
            <a:endParaRPr lang="en-US" sz="1600" b="1" dirty="0" smtClean="0">
              <a:solidFill>
                <a:srgbClr val="0C5598"/>
              </a:solidFill>
            </a:endParaRPr>
          </a:p>
          <a:p>
            <a:pPr lvl="1">
              <a:buClr>
                <a:srgbClr val="0C5598"/>
              </a:buClr>
              <a:buFont typeface="Arial" pitchFamily="34" charset="0"/>
              <a:buChar char="•"/>
              <a:defRPr/>
            </a:pPr>
            <a:endParaRPr lang="en-US" sz="1600" b="1" dirty="0">
              <a:solidFill>
                <a:srgbClr val="0C5598"/>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3001202142"/>
              </p:ext>
            </p:extLst>
          </p:nvPr>
        </p:nvGraphicFramePr>
        <p:xfrm>
          <a:off x="157843" y="3276600"/>
          <a:ext cx="89916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503711" y="2286000"/>
            <a:ext cx="8153401" cy="4572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lvl="1">
              <a:buClr>
                <a:srgbClr val="0C5598"/>
              </a:buClr>
              <a:defRPr/>
            </a:pPr>
            <a:r>
              <a:rPr lang="en-US" b="1" dirty="0">
                <a:solidFill>
                  <a:prstClr val="white"/>
                </a:solidFill>
                <a:latin typeface="Arial" pitchFamily="34" charset="0"/>
                <a:cs typeface="Arial" pitchFamily="34" charset="0"/>
              </a:rPr>
              <a:t>ENPS Calculation =  (Promoters – Detractors)  </a:t>
            </a:r>
            <a:r>
              <a:rPr lang="en-US" sz="2400" b="1" dirty="0">
                <a:solidFill>
                  <a:prstClr val="white"/>
                </a:solidFill>
                <a:latin typeface="Arial" pitchFamily="34" charset="0"/>
                <a:cs typeface="Arial" pitchFamily="34" charset="0"/>
              </a:rPr>
              <a:t>÷  </a:t>
            </a:r>
            <a:r>
              <a:rPr lang="en-US" b="1" dirty="0">
                <a:solidFill>
                  <a:prstClr val="white"/>
                </a:solidFill>
                <a:latin typeface="Arial" pitchFamily="34" charset="0"/>
                <a:cs typeface="Arial" pitchFamily="34" charset="0"/>
              </a:rPr>
              <a:t>Total # of Respondents </a:t>
            </a:r>
          </a:p>
        </p:txBody>
      </p:sp>
    </p:spTree>
    <p:extLst>
      <p:ext uri="{BB962C8B-B14F-4D97-AF65-F5344CB8AC3E}">
        <p14:creationId xmlns:p14="http://schemas.microsoft.com/office/powerpoint/2010/main" val="360041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87D7A59-36E2-48B9-B146-C1E59501F63F}" type="slidenum">
              <a:rPr lang="en-US" smtClean="0"/>
              <a:pPr/>
              <a:t>27</a:t>
            </a:fld>
            <a:endParaRPr lang="en-US" dirty="0"/>
          </a:p>
        </p:txBody>
      </p:sp>
      <p:graphicFrame>
        <p:nvGraphicFramePr>
          <p:cNvPr id="15" name="Content Placeholder 14"/>
          <p:cNvGraphicFramePr>
            <a:graphicFrameLocks noGrp="1"/>
          </p:cNvGraphicFramePr>
          <p:nvPr>
            <p:ph type="tbl" sz="quarter" idx="4294967295"/>
            <p:extLst>
              <p:ext uri="{D42A27DB-BD31-4B8C-83A1-F6EECF244321}">
                <p14:modId xmlns:p14="http://schemas.microsoft.com/office/powerpoint/2010/main" val="2873009283"/>
              </p:ext>
            </p:extLst>
          </p:nvPr>
        </p:nvGraphicFramePr>
        <p:xfrm>
          <a:off x="228600" y="1143000"/>
          <a:ext cx="8763000" cy="5679304"/>
        </p:xfrm>
        <a:graphic>
          <a:graphicData uri="http://schemas.openxmlformats.org/drawingml/2006/table">
            <a:tbl>
              <a:tblPr firstRow="1" bandRow="1">
                <a:tableStyleId>{5C22544A-7EE6-4342-B048-85BDC9FD1C3A}</a:tableStyleId>
              </a:tblPr>
              <a:tblGrid>
                <a:gridCol w="3658044">
                  <a:extLst>
                    <a:ext uri="{9D8B030D-6E8A-4147-A177-3AD203B41FA5}">
                      <a16:colId xmlns:a16="http://schemas.microsoft.com/office/drawing/2014/main" val="20000"/>
                    </a:ext>
                  </a:extLst>
                </a:gridCol>
                <a:gridCol w="1276239">
                  <a:extLst>
                    <a:ext uri="{9D8B030D-6E8A-4147-A177-3AD203B41FA5}">
                      <a16:colId xmlns:a16="http://schemas.microsoft.com/office/drawing/2014/main" val="20001"/>
                    </a:ext>
                  </a:extLst>
                </a:gridCol>
                <a:gridCol w="1276239">
                  <a:extLst>
                    <a:ext uri="{9D8B030D-6E8A-4147-A177-3AD203B41FA5}">
                      <a16:colId xmlns:a16="http://schemas.microsoft.com/office/drawing/2014/main" val="20002"/>
                    </a:ext>
                  </a:extLst>
                </a:gridCol>
                <a:gridCol w="1276239">
                  <a:extLst>
                    <a:ext uri="{9D8B030D-6E8A-4147-A177-3AD203B41FA5}">
                      <a16:colId xmlns:a16="http://schemas.microsoft.com/office/drawing/2014/main" val="20003"/>
                    </a:ext>
                  </a:extLst>
                </a:gridCol>
                <a:gridCol w="1276239">
                  <a:extLst>
                    <a:ext uri="{9D8B030D-6E8A-4147-A177-3AD203B41FA5}">
                      <a16:colId xmlns:a16="http://schemas.microsoft.com/office/drawing/2014/main" val="20004"/>
                    </a:ext>
                  </a:extLst>
                </a:gridCol>
              </a:tblGrid>
              <a:tr h="54273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700" b="0" i="1" dirty="0" smtClean="0">
                          <a:solidFill>
                            <a:schemeClr val="tx1"/>
                          </a:solidFill>
                          <a:effectLst/>
                          <a:latin typeface="Arial" pitchFamily="34" charset="0"/>
                          <a:ea typeface="Tahoma" pitchFamily="34" charset="0"/>
                          <a:cs typeface="Arial" pitchFamily="34" charset="0"/>
                        </a:rPr>
                        <a:t>How likely are you to recommend the organization as a </a:t>
                      </a:r>
                      <a:r>
                        <a:rPr lang="en-US" sz="1700" b="1" i="1" dirty="0" smtClean="0">
                          <a:solidFill>
                            <a:schemeClr val="tx1"/>
                          </a:solidFill>
                          <a:effectLst/>
                          <a:latin typeface="Arial" pitchFamily="34" charset="0"/>
                          <a:ea typeface="Tahoma" pitchFamily="34" charset="0"/>
                          <a:cs typeface="Arial" pitchFamily="34" charset="0"/>
                        </a:rPr>
                        <a:t>good place </a:t>
                      </a:r>
                      <a:r>
                        <a:rPr lang="en-US" sz="1700" b="0" i="1" dirty="0" smtClean="0">
                          <a:solidFill>
                            <a:schemeClr val="tx1"/>
                          </a:solidFill>
                          <a:effectLst/>
                          <a:latin typeface="Arial" pitchFamily="34" charset="0"/>
                          <a:ea typeface="Tahoma" pitchFamily="34" charset="0"/>
                          <a:cs typeface="Arial" pitchFamily="34" charset="0"/>
                        </a:rPr>
                        <a:t>to work?</a:t>
                      </a:r>
                    </a:p>
                  </a:txBody>
                  <a:tcPr marL="69560" marR="69560" marT="0" marB="0" anchor="ctr">
                    <a:lnL w="12700" cap="flat" cmpd="sng" algn="ctr">
                      <a:solidFill>
                        <a:schemeClr val="bg1">
                          <a:lumMod val="5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Arial" pitchFamily="34" charset="0"/>
                          <a:ea typeface="Tahoma" pitchFamily="34" charset="0"/>
                          <a:cs typeface="Arial" pitchFamily="34" charset="0"/>
                        </a:rPr>
                        <a:t>ENPS</a:t>
                      </a:r>
                    </a:p>
                    <a:p>
                      <a:pPr marL="0" marR="0" algn="ctr">
                        <a:lnSpc>
                          <a:spcPct val="115000"/>
                        </a:lnSpc>
                        <a:spcBef>
                          <a:spcPts val="0"/>
                        </a:spcBef>
                        <a:spcAft>
                          <a:spcPts val="0"/>
                        </a:spcAft>
                      </a:pPr>
                      <a:r>
                        <a:rPr lang="en-US" sz="1400" b="0" dirty="0" smtClean="0">
                          <a:solidFill>
                            <a:schemeClr val="tx1"/>
                          </a:solidFill>
                          <a:effectLst/>
                          <a:latin typeface="Arial" pitchFamily="34" charset="0"/>
                          <a:ea typeface="Tahoma" pitchFamily="34" charset="0"/>
                          <a:cs typeface="Arial" pitchFamily="34" charset="0"/>
                        </a:rPr>
                        <a:t>(-100 to 100)</a:t>
                      </a:r>
                      <a:endParaRPr lang="en-US" sz="1400" b="0" dirty="0">
                        <a:solidFill>
                          <a:schemeClr val="tx1"/>
                        </a:solidFill>
                        <a:effectLst/>
                        <a:latin typeface="Arial" pitchFamily="34" charset="0"/>
                        <a:ea typeface="Tahoma" pitchFamily="34" charset="0"/>
                        <a:cs typeface="Arial" pitchFamily="34" charset="0"/>
                      </a:endParaRPr>
                    </a:p>
                  </a:txBody>
                  <a:tcPr marL="69560" marR="6956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lnSpc>
                          <a:spcPct val="115000"/>
                        </a:lnSpc>
                        <a:spcBef>
                          <a:spcPts val="0"/>
                        </a:spcBef>
                        <a:spcAft>
                          <a:spcPts val="0"/>
                        </a:spcAft>
                      </a:pPr>
                      <a:r>
                        <a:rPr lang="en-US" sz="1400" dirty="0">
                          <a:solidFill>
                            <a:schemeClr val="tx1"/>
                          </a:solidFill>
                          <a:effectLst/>
                          <a:latin typeface="Arial" pitchFamily="34" charset="0"/>
                          <a:ea typeface="Tahoma" pitchFamily="34" charset="0"/>
                          <a:cs typeface="Arial" pitchFamily="34" charset="0"/>
                        </a:rPr>
                        <a:t>Detractor</a:t>
                      </a:r>
                    </a:p>
                    <a:p>
                      <a:pPr marL="0" marR="0" algn="ctr">
                        <a:lnSpc>
                          <a:spcPct val="115000"/>
                        </a:lnSpc>
                        <a:spcBef>
                          <a:spcPts val="0"/>
                        </a:spcBef>
                        <a:spcAft>
                          <a:spcPts val="0"/>
                        </a:spcAft>
                      </a:pPr>
                      <a:r>
                        <a:rPr lang="en-US" sz="1400" b="0" dirty="0">
                          <a:solidFill>
                            <a:schemeClr val="tx1"/>
                          </a:solidFill>
                          <a:effectLst/>
                          <a:latin typeface="Arial" pitchFamily="34" charset="0"/>
                          <a:ea typeface="Tahoma" pitchFamily="34" charset="0"/>
                          <a:cs typeface="Arial" pitchFamily="34" charset="0"/>
                        </a:rPr>
                        <a:t>Count</a:t>
                      </a:r>
                    </a:p>
                  </a:txBody>
                  <a:tcPr marL="69560" marR="69560" marT="0" marB="0" anchor="ctr">
                    <a:lnL w="571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8181"/>
                    </a:solidFill>
                  </a:tcPr>
                </a:tc>
                <a:tc>
                  <a:txBody>
                    <a:bodyPr/>
                    <a:lstStyle/>
                    <a:p>
                      <a:pPr marL="0" marR="0" algn="ctr">
                        <a:lnSpc>
                          <a:spcPct val="115000"/>
                        </a:lnSpc>
                        <a:spcBef>
                          <a:spcPts val="0"/>
                        </a:spcBef>
                        <a:spcAft>
                          <a:spcPts val="0"/>
                        </a:spcAft>
                      </a:pPr>
                      <a:r>
                        <a:rPr lang="en-US" sz="1400" dirty="0">
                          <a:solidFill>
                            <a:schemeClr val="tx1"/>
                          </a:solidFill>
                          <a:effectLst/>
                          <a:latin typeface="Arial" pitchFamily="34" charset="0"/>
                          <a:ea typeface="Tahoma" pitchFamily="34" charset="0"/>
                          <a:cs typeface="Arial" pitchFamily="34" charset="0"/>
                        </a:rPr>
                        <a:t>Passive</a:t>
                      </a:r>
                    </a:p>
                    <a:p>
                      <a:pPr marL="0" marR="0" algn="ctr">
                        <a:lnSpc>
                          <a:spcPct val="115000"/>
                        </a:lnSpc>
                        <a:spcBef>
                          <a:spcPts val="0"/>
                        </a:spcBef>
                        <a:spcAft>
                          <a:spcPts val="0"/>
                        </a:spcAft>
                      </a:pPr>
                      <a:r>
                        <a:rPr lang="en-US" sz="1400" b="0" dirty="0">
                          <a:solidFill>
                            <a:schemeClr val="tx1"/>
                          </a:solidFill>
                          <a:effectLst/>
                          <a:latin typeface="Arial" pitchFamily="34" charset="0"/>
                          <a:ea typeface="Tahoma" pitchFamily="34" charset="0"/>
                          <a:cs typeface="Arial" pitchFamily="34" charset="0"/>
                        </a:rPr>
                        <a:t>Count</a:t>
                      </a:r>
                    </a:p>
                  </a:txBody>
                  <a:tcPr marL="69560" marR="6956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2E3C3"/>
                    </a:solidFill>
                  </a:tcPr>
                </a:tc>
                <a:tc>
                  <a:txBody>
                    <a:bodyPr/>
                    <a:lstStyle/>
                    <a:p>
                      <a:pPr marL="0" marR="0" algn="ctr">
                        <a:lnSpc>
                          <a:spcPct val="115000"/>
                        </a:lnSpc>
                        <a:spcBef>
                          <a:spcPts val="0"/>
                        </a:spcBef>
                        <a:spcAft>
                          <a:spcPts val="0"/>
                        </a:spcAft>
                      </a:pPr>
                      <a:r>
                        <a:rPr lang="en-US" sz="1400" dirty="0">
                          <a:solidFill>
                            <a:schemeClr val="tx1"/>
                          </a:solidFill>
                          <a:effectLst/>
                          <a:latin typeface="Arial" pitchFamily="34" charset="0"/>
                          <a:ea typeface="Tahoma" pitchFamily="34" charset="0"/>
                          <a:cs typeface="Arial" pitchFamily="34" charset="0"/>
                        </a:rPr>
                        <a:t>Promoter</a:t>
                      </a:r>
                    </a:p>
                    <a:p>
                      <a:pPr marL="0" marR="0" algn="ctr">
                        <a:lnSpc>
                          <a:spcPct val="115000"/>
                        </a:lnSpc>
                        <a:spcBef>
                          <a:spcPts val="0"/>
                        </a:spcBef>
                        <a:spcAft>
                          <a:spcPts val="0"/>
                        </a:spcAft>
                      </a:pPr>
                      <a:r>
                        <a:rPr lang="en-US" sz="1400" b="0" dirty="0">
                          <a:solidFill>
                            <a:schemeClr val="tx1"/>
                          </a:solidFill>
                          <a:effectLst/>
                          <a:latin typeface="Arial" pitchFamily="34" charset="0"/>
                          <a:ea typeface="Tahoma" pitchFamily="34" charset="0"/>
                          <a:cs typeface="Arial" pitchFamily="34" charset="0"/>
                        </a:rPr>
                        <a:t>Count</a:t>
                      </a:r>
                    </a:p>
                  </a:txBody>
                  <a:tcPr marL="69560" marR="6956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74DD71"/>
                    </a:solidFill>
                  </a:tcPr>
                </a:tc>
                <a:extLst>
                  <a:ext uri="{0D108BD9-81ED-4DB2-BD59-A6C34878D82A}">
                    <a16:rowId xmlns:a16="http://schemas.microsoft.com/office/drawing/2014/main" val="10000"/>
                  </a:ext>
                </a:extLst>
              </a:tr>
              <a:tr h="298055">
                <a:tc>
                  <a:txBody>
                    <a:bodyPr/>
                    <a:lstStyle/>
                    <a:p>
                      <a:pPr marL="58738" indent="0" algn="l" fontAlgn="ctr"/>
                      <a:r>
                        <a:rPr lang="en-US" sz="1600" b="1" kern="1200" dirty="0" smtClean="0">
                          <a:solidFill>
                            <a:schemeClr val="tx1"/>
                          </a:solidFill>
                          <a:effectLst/>
                          <a:latin typeface="Arial" pitchFamily="34" charset="0"/>
                          <a:ea typeface="Tahoma" pitchFamily="34" charset="0"/>
                          <a:cs typeface="Arial" pitchFamily="34" charset="0"/>
                        </a:rPr>
                        <a:t>ALVSCE</a:t>
                      </a:r>
                      <a:endParaRPr lang="en-US" sz="1600" b="1" kern="1200" dirty="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AB200"/>
                    </a:solidFill>
                  </a:tcPr>
                </a:tc>
                <a:tc>
                  <a:txBody>
                    <a:bodyPr/>
                    <a:lstStyle/>
                    <a:p>
                      <a:pPr algn="ctr" fontAlgn="ctr"/>
                      <a:r>
                        <a:rPr lang="en-US" sz="2000" b="1" i="0" u="none" strike="noStrike" smtClean="0">
                          <a:solidFill>
                            <a:srgbClr val="000000"/>
                          </a:solidFill>
                          <a:effectLst/>
                          <a:latin typeface="Arial" pitchFamily="34" charset="0"/>
                          <a:cs typeface="Arial" pitchFamily="34" charset="0"/>
                        </a:rPr>
                        <a:t>25</a:t>
                      </a:r>
                      <a:endParaRPr lang="en-US" sz="2000" b="1" i="0" u="none" strike="noStrike" dirty="0">
                        <a:solidFill>
                          <a:srgbClr val="000000"/>
                        </a:solidFill>
                        <a:effectLst/>
                        <a:latin typeface="Arial" pitchFamily="34" charset="0"/>
                        <a:cs typeface="Arial" pitchFamily="34" charset="0"/>
                      </a:endParaRPr>
                    </a:p>
                  </a:txBody>
                  <a:tcPr marL="9660" marR="9660" marT="9853"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AB200"/>
                    </a:solidFill>
                  </a:tcPr>
                </a:tc>
                <a:tc>
                  <a:txBody>
                    <a:bodyPr/>
                    <a:lstStyle/>
                    <a:p>
                      <a:pPr marL="0" algn="ctr" defTabSz="914400" rtl="0" eaLnBrk="1" fontAlgn="ctr" latinLnBrk="0" hangingPunct="1"/>
                      <a:r>
                        <a:rPr lang="en-US" sz="2000" b="1" i="0" u="none" strike="noStrike" kern="1200" smtClean="0">
                          <a:solidFill>
                            <a:srgbClr val="000000"/>
                          </a:solidFill>
                          <a:effectLst/>
                          <a:latin typeface="Arial" pitchFamily="34" charset="0"/>
                          <a:ea typeface="+mn-ea"/>
                          <a:cs typeface="Arial" pitchFamily="34" charset="0"/>
                        </a:rPr>
                        <a:t>99</a:t>
                      </a:r>
                      <a:endParaRPr lang="en-US" sz="2000" b="1" i="0" u="none" strike="noStrike" kern="1200" dirty="0">
                        <a:solidFill>
                          <a:srgbClr val="000000"/>
                        </a:solidFill>
                        <a:effectLst/>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AB200"/>
                    </a:solidFill>
                  </a:tcPr>
                </a:tc>
                <a:tc>
                  <a:txBody>
                    <a:bodyPr/>
                    <a:lstStyle/>
                    <a:p>
                      <a:pPr marL="0" algn="ctr" defTabSz="914400" rtl="0" eaLnBrk="1" fontAlgn="ctr" latinLnBrk="0" hangingPunct="1"/>
                      <a:r>
                        <a:rPr lang="en-US" sz="2000" b="1" i="0" u="none" strike="noStrike" kern="1200" smtClean="0">
                          <a:solidFill>
                            <a:srgbClr val="000000"/>
                          </a:solidFill>
                          <a:effectLst/>
                          <a:latin typeface="Arial" pitchFamily="34" charset="0"/>
                          <a:ea typeface="+mn-ea"/>
                          <a:cs typeface="Arial" pitchFamily="34" charset="0"/>
                        </a:rPr>
                        <a:t>168</a:t>
                      </a:r>
                      <a:endParaRPr lang="en-US" sz="2000" b="1" i="0" u="none" strike="noStrike" kern="1200" dirty="0">
                        <a:solidFill>
                          <a:srgbClr val="000000"/>
                        </a:solidFill>
                        <a:effectLst/>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AB200"/>
                    </a:solidFill>
                  </a:tcPr>
                </a:tc>
                <a:tc>
                  <a:txBody>
                    <a:bodyPr/>
                    <a:lstStyle/>
                    <a:p>
                      <a:pPr marL="0" algn="ctr" defTabSz="914400" rtl="0" eaLnBrk="1" fontAlgn="ctr" latinLnBrk="0" hangingPunct="1"/>
                      <a:r>
                        <a:rPr lang="en-US" sz="2000" b="1" i="0" u="none" strike="noStrike" kern="1200" smtClean="0">
                          <a:solidFill>
                            <a:srgbClr val="000000"/>
                          </a:solidFill>
                          <a:effectLst/>
                          <a:latin typeface="Arial" pitchFamily="34" charset="0"/>
                          <a:ea typeface="+mn-ea"/>
                          <a:cs typeface="Arial" pitchFamily="34" charset="0"/>
                        </a:rPr>
                        <a:t>221</a:t>
                      </a:r>
                      <a:endParaRPr lang="en-US" sz="2000" b="1" i="0" u="none" strike="noStrike" kern="1200" dirty="0">
                        <a:solidFill>
                          <a:srgbClr val="000000"/>
                        </a:solidFill>
                        <a:effectLst/>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AB200"/>
                    </a:solidFill>
                  </a:tcPr>
                </a:tc>
                <a:extLst>
                  <a:ext uri="{0D108BD9-81ED-4DB2-BD59-A6C34878D82A}">
                    <a16:rowId xmlns:a16="http://schemas.microsoft.com/office/drawing/2014/main" val="10001"/>
                  </a:ext>
                </a:extLst>
              </a:tr>
              <a:tr h="298055">
                <a:tc>
                  <a:txBody>
                    <a:bodyPr/>
                    <a:lstStyle/>
                    <a:p>
                      <a:pPr marL="173038" marR="0" lvl="0" indent="0" algn="l" defTabSz="914400" rtl="0" eaLnBrk="1" fontAlgn="ctr" latinLnBrk="0" hangingPunct="1">
                        <a:lnSpc>
                          <a:spcPct val="115000"/>
                        </a:lnSpc>
                        <a:spcBef>
                          <a:spcPts val="0"/>
                        </a:spcBef>
                        <a:spcAft>
                          <a:spcPts val="0"/>
                        </a:spcAft>
                      </a:pPr>
                      <a:r>
                        <a:rPr lang="en-US" sz="1600" b="0" kern="1200" dirty="0" err="1" smtClean="0">
                          <a:solidFill>
                            <a:schemeClr val="tx1"/>
                          </a:solidFill>
                          <a:effectLst/>
                          <a:latin typeface="Arial" pitchFamily="34" charset="0"/>
                          <a:ea typeface="Tahoma" pitchFamily="34" charset="0"/>
                          <a:cs typeface="Arial" pitchFamily="34" charset="0"/>
                        </a:rPr>
                        <a:t>Tabashnik</a:t>
                      </a:r>
                      <a:endParaRPr lang="en-US" sz="16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smtClean="0">
                          <a:solidFill>
                            <a:srgbClr val="000000"/>
                          </a:solidFill>
                          <a:effectLst/>
                          <a:latin typeface="Arial" pitchFamily="34" charset="0"/>
                          <a:ea typeface="+mn-ea"/>
                          <a:cs typeface="Arial" pitchFamily="34" charset="0"/>
                        </a:rPr>
                        <a:t>31</a:t>
                      </a:r>
                      <a:endParaRPr lang="en-US" sz="1800" b="0" i="0" u="none" strike="noStrike" kern="1200" dirty="0">
                        <a:solidFill>
                          <a:srgbClr val="000000"/>
                        </a:solidFill>
                        <a:effectLst/>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6</a:t>
                      </a:r>
                      <a:endParaRPr lang="en-US" sz="1800" b="0" kern="1200" dirty="0">
                        <a:solidFill>
                          <a:schemeClr val="dk1"/>
                        </a:solidFill>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6</a:t>
                      </a:r>
                      <a:endParaRPr lang="en-US" sz="1800" b="0" kern="1200" dirty="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14</a:t>
                      </a:r>
                      <a:endParaRPr lang="en-US" sz="1800" b="0" kern="1200" dirty="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9805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600" b="0" kern="1200" dirty="0" smtClean="0">
                          <a:solidFill>
                            <a:schemeClr val="tx1"/>
                          </a:solidFill>
                          <a:effectLst/>
                          <a:latin typeface="Arial" pitchFamily="34" charset="0"/>
                          <a:ea typeface="Tahoma" pitchFamily="34" charset="0"/>
                          <a:cs typeface="Arial" pitchFamily="34" charset="0"/>
                        </a:rPr>
                        <a:t>McDonald</a:t>
                      </a:r>
                    </a:p>
                  </a:txBody>
                  <a:tcPr marL="9822" marR="9822" marT="9318" marB="0" anchor="ctr">
                    <a:lnL w="12700" cap="flat" cmpd="sng" algn="ctr">
                      <a:solidFill>
                        <a:schemeClr val="bg1">
                          <a:lumMod val="5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smtClean="0">
                          <a:solidFill>
                            <a:srgbClr val="000000"/>
                          </a:solidFill>
                          <a:effectLst/>
                          <a:latin typeface="Arial" pitchFamily="34" charset="0"/>
                          <a:ea typeface="+mn-ea"/>
                          <a:cs typeface="Arial" pitchFamily="34" charset="0"/>
                        </a:rPr>
                        <a:t>-10</a:t>
                      </a:r>
                      <a:endParaRPr lang="en-US" sz="1800" b="0" i="0" u="none" strike="noStrike" kern="1200" dirty="0">
                        <a:solidFill>
                          <a:srgbClr val="000000"/>
                        </a:solidFill>
                        <a:effectLst/>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10</a:t>
                      </a:r>
                      <a:endParaRPr lang="en-US" sz="1800" b="0" kern="1200" dirty="0">
                        <a:solidFill>
                          <a:schemeClr val="dk1"/>
                        </a:solidFill>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13</a:t>
                      </a:r>
                      <a:endParaRPr lang="en-US" sz="1800" b="0" kern="1200" dirty="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7</a:t>
                      </a:r>
                      <a:endParaRPr lang="en-US" sz="1800" b="0" kern="1200" dirty="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9805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600" b="0" kern="1200" dirty="0" smtClean="0">
                          <a:solidFill>
                            <a:schemeClr val="tx1"/>
                          </a:solidFill>
                          <a:effectLst/>
                          <a:latin typeface="Arial" pitchFamily="34" charset="0"/>
                          <a:ea typeface="Tahoma" pitchFamily="34" charset="0"/>
                          <a:cs typeface="Arial" pitchFamily="34" charset="0"/>
                        </a:rPr>
                        <a:t>Davis</a:t>
                      </a:r>
                    </a:p>
                  </a:txBody>
                  <a:tcPr marL="9822" marR="9822" marT="9318" marB="0" anchor="ctr">
                    <a:lnL w="12700" cap="flat" cmpd="sng" algn="ctr">
                      <a:solidFill>
                        <a:schemeClr val="bg1">
                          <a:lumMod val="5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smtClean="0">
                          <a:solidFill>
                            <a:srgbClr val="000000"/>
                          </a:solidFill>
                          <a:effectLst/>
                          <a:latin typeface="Arial" pitchFamily="34" charset="0"/>
                          <a:ea typeface="+mn-ea"/>
                          <a:cs typeface="Arial" pitchFamily="34" charset="0"/>
                        </a:rPr>
                        <a:t>40</a:t>
                      </a:r>
                      <a:endParaRPr lang="en-US" sz="1800" b="0" i="0" u="none" strike="noStrike" kern="1200" dirty="0">
                        <a:solidFill>
                          <a:srgbClr val="000000"/>
                        </a:solidFill>
                        <a:effectLst/>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0</a:t>
                      </a:r>
                      <a:endParaRPr lang="en-US" sz="1800" b="0" kern="1200" dirty="0">
                        <a:solidFill>
                          <a:schemeClr val="dk1"/>
                        </a:solidFill>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3</a:t>
                      </a:r>
                      <a:endParaRPr lang="en-US" sz="1800" b="0" kern="1200" dirty="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2</a:t>
                      </a:r>
                      <a:endParaRPr lang="en-US" sz="1800" b="0" kern="1200" dirty="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9805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600" b="0" kern="1200" dirty="0" err="1" smtClean="0">
                          <a:solidFill>
                            <a:schemeClr val="tx1"/>
                          </a:solidFill>
                          <a:effectLst/>
                          <a:latin typeface="Arial" pitchFamily="34" charset="0"/>
                          <a:ea typeface="Tahoma" pitchFamily="34" charset="0"/>
                          <a:cs typeface="Arial" pitchFamily="34" charset="0"/>
                        </a:rPr>
                        <a:t>Ratje</a:t>
                      </a:r>
                      <a:endParaRPr lang="en-US" sz="16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smtClean="0">
                          <a:solidFill>
                            <a:srgbClr val="000000"/>
                          </a:solidFill>
                          <a:effectLst/>
                          <a:latin typeface="Arial" pitchFamily="34" charset="0"/>
                          <a:ea typeface="+mn-ea"/>
                          <a:cs typeface="Arial" pitchFamily="34" charset="0"/>
                        </a:rPr>
                        <a:t>83</a:t>
                      </a:r>
                      <a:endParaRPr lang="en-US" sz="1800" b="0" i="0" u="none" strike="noStrike" kern="1200" dirty="0">
                        <a:solidFill>
                          <a:srgbClr val="000000"/>
                        </a:solidFill>
                        <a:effectLst/>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0</a:t>
                      </a:r>
                      <a:endParaRPr lang="en-US" sz="1800" b="0" kern="1200" dirty="0">
                        <a:solidFill>
                          <a:schemeClr val="dk1"/>
                        </a:solidFill>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2</a:t>
                      </a:r>
                      <a:endParaRPr lang="en-US" sz="1800" b="0" kern="1200" dirty="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10</a:t>
                      </a:r>
                      <a:endParaRPr lang="en-US" sz="1800" b="0" kern="1200" dirty="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9805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600" b="0" kern="1200" smtClean="0">
                          <a:solidFill>
                            <a:schemeClr val="tx1"/>
                          </a:solidFill>
                          <a:effectLst/>
                          <a:latin typeface="Arial" pitchFamily="34" charset="0"/>
                          <a:ea typeface="Tahoma" pitchFamily="34" charset="0"/>
                          <a:cs typeface="Arial" pitchFamily="34" charset="0"/>
                        </a:rPr>
                        <a:t>Silvertooth</a:t>
                      </a:r>
                      <a:endParaRPr lang="en-US" sz="16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smtClean="0">
                          <a:solidFill>
                            <a:srgbClr val="000000"/>
                          </a:solidFill>
                          <a:effectLst/>
                          <a:latin typeface="Arial" pitchFamily="34" charset="0"/>
                          <a:ea typeface="+mn-ea"/>
                          <a:cs typeface="Arial" pitchFamily="34" charset="0"/>
                        </a:rPr>
                        <a:t>28</a:t>
                      </a:r>
                      <a:endParaRPr lang="en-US" sz="1800" b="0" i="0" u="none" strike="noStrike" kern="1200" dirty="0">
                        <a:solidFill>
                          <a:srgbClr val="000000"/>
                        </a:solidFill>
                        <a:effectLst/>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34</a:t>
                      </a:r>
                      <a:endParaRPr lang="en-US" sz="1800" b="0" kern="1200" dirty="0">
                        <a:solidFill>
                          <a:schemeClr val="dk1"/>
                        </a:solidFill>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49</a:t>
                      </a:r>
                      <a:endParaRPr lang="en-US" sz="1800" b="0" kern="1200" dirty="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80</a:t>
                      </a:r>
                      <a:endParaRPr lang="en-US" sz="1800" b="0" kern="1200" dirty="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9805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600" b="0" kern="1200" smtClean="0">
                          <a:solidFill>
                            <a:schemeClr val="tx1"/>
                          </a:solidFill>
                          <a:effectLst/>
                          <a:latin typeface="Arial" pitchFamily="34" charset="0"/>
                          <a:ea typeface="Tahoma" pitchFamily="34" charset="0"/>
                          <a:cs typeface="Arial" pitchFamily="34" charset="0"/>
                        </a:rPr>
                        <a:t>Koprowski</a:t>
                      </a:r>
                      <a:endParaRPr lang="en-US" sz="16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smtClean="0">
                          <a:solidFill>
                            <a:srgbClr val="000000"/>
                          </a:solidFill>
                          <a:effectLst/>
                          <a:latin typeface="Arial" pitchFamily="34" charset="0"/>
                          <a:ea typeface="+mn-ea"/>
                          <a:cs typeface="Arial" pitchFamily="34" charset="0"/>
                        </a:rPr>
                        <a:t>19</a:t>
                      </a:r>
                      <a:endParaRPr lang="en-US" sz="1800" b="0" i="0" u="none" strike="noStrike" kern="1200" dirty="0">
                        <a:solidFill>
                          <a:srgbClr val="000000"/>
                        </a:solidFill>
                        <a:effectLst/>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7</a:t>
                      </a:r>
                      <a:endParaRPr lang="en-US" sz="1800" b="0" kern="1200" dirty="0">
                        <a:solidFill>
                          <a:schemeClr val="dk1"/>
                        </a:solidFill>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11</a:t>
                      </a:r>
                      <a:endParaRPr lang="en-US" sz="1800" b="0" kern="1200" dirty="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13</a:t>
                      </a:r>
                      <a:endParaRPr lang="en-US" sz="1800" b="0" kern="1200" dirty="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9805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600" b="0" kern="1200" smtClean="0">
                          <a:solidFill>
                            <a:schemeClr val="tx1"/>
                          </a:solidFill>
                          <a:effectLst/>
                          <a:latin typeface="Arial" pitchFamily="34" charset="0"/>
                          <a:ea typeface="Tahoma" pitchFamily="34" charset="0"/>
                          <a:cs typeface="Arial" pitchFamily="34" charset="0"/>
                        </a:rPr>
                        <a:t>Chorover</a:t>
                      </a:r>
                      <a:endParaRPr lang="en-US" sz="16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smtClean="0">
                          <a:solidFill>
                            <a:srgbClr val="000000"/>
                          </a:solidFill>
                          <a:effectLst/>
                          <a:latin typeface="Arial" pitchFamily="34" charset="0"/>
                          <a:ea typeface="+mn-ea"/>
                          <a:cs typeface="Arial" pitchFamily="34" charset="0"/>
                        </a:rPr>
                        <a:t>32</a:t>
                      </a:r>
                      <a:endParaRPr lang="en-US" sz="1800" b="0" i="0" u="none" strike="noStrike" kern="1200" dirty="0">
                        <a:solidFill>
                          <a:srgbClr val="000000"/>
                        </a:solidFill>
                        <a:effectLst/>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4</a:t>
                      </a:r>
                      <a:endParaRPr lang="en-US" sz="1800" b="0" kern="1200" dirty="0">
                        <a:solidFill>
                          <a:schemeClr val="dk1"/>
                        </a:solidFill>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9</a:t>
                      </a:r>
                      <a:endParaRPr lang="en-US" sz="1800" b="0" kern="1200" dirty="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12</a:t>
                      </a:r>
                      <a:endParaRPr lang="en-US" sz="1800" b="0" kern="1200" dirty="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9805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600" b="0" kern="1200" smtClean="0">
                          <a:solidFill>
                            <a:schemeClr val="tx1"/>
                          </a:solidFill>
                          <a:effectLst/>
                          <a:latin typeface="Arial" pitchFamily="34" charset="0"/>
                          <a:ea typeface="Tahoma" pitchFamily="34" charset="0"/>
                          <a:cs typeface="Arial" pitchFamily="34" charset="0"/>
                        </a:rPr>
                        <a:t>Farrell-Poe</a:t>
                      </a:r>
                      <a:endParaRPr lang="en-US" sz="16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smtClean="0">
                          <a:solidFill>
                            <a:srgbClr val="000000"/>
                          </a:solidFill>
                          <a:effectLst/>
                          <a:latin typeface="Arial" pitchFamily="34" charset="0"/>
                          <a:ea typeface="+mn-ea"/>
                          <a:cs typeface="Arial" pitchFamily="34" charset="0"/>
                        </a:rPr>
                        <a:t>44</a:t>
                      </a:r>
                      <a:endParaRPr lang="en-US" sz="1800" b="0" i="0" u="none" strike="noStrike" kern="1200" dirty="0">
                        <a:solidFill>
                          <a:srgbClr val="000000"/>
                        </a:solidFill>
                        <a:effectLst/>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0</a:t>
                      </a:r>
                      <a:endParaRPr lang="en-US" sz="1800" b="0" kern="1200" dirty="0">
                        <a:solidFill>
                          <a:schemeClr val="dk1"/>
                        </a:solidFill>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5</a:t>
                      </a:r>
                      <a:endParaRPr lang="en-US" sz="1800" b="0" kern="120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4</a:t>
                      </a:r>
                      <a:endParaRPr lang="en-US" sz="1800" b="0" kern="1200" dirty="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9805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600" b="0" kern="1200" smtClean="0">
                          <a:solidFill>
                            <a:schemeClr val="tx1"/>
                          </a:solidFill>
                          <a:effectLst/>
                          <a:latin typeface="Arial" pitchFamily="34" charset="0"/>
                          <a:ea typeface="Tahoma" pitchFamily="34" charset="0"/>
                          <a:cs typeface="Arial" pitchFamily="34" charset="0"/>
                        </a:rPr>
                        <a:t>Jenks</a:t>
                      </a:r>
                      <a:endParaRPr lang="en-US" sz="16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smtClean="0">
                          <a:solidFill>
                            <a:srgbClr val="000000"/>
                          </a:solidFill>
                          <a:effectLst/>
                          <a:latin typeface="Arial" pitchFamily="34" charset="0"/>
                          <a:ea typeface="+mn-ea"/>
                          <a:cs typeface="Arial" pitchFamily="34" charset="0"/>
                        </a:rPr>
                        <a:t>-22</a:t>
                      </a:r>
                      <a:endParaRPr lang="en-US" sz="1800" b="0" i="0" u="none" strike="noStrike" kern="1200" dirty="0">
                        <a:solidFill>
                          <a:srgbClr val="000000"/>
                        </a:solidFill>
                        <a:effectLst/>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15</a:t>
                      </a:r>
                      <a:endParaRPr lang="en-US" sz="1800" b="0" kern="1200" dirty="0">
                        <a:solidFill>
                          <a:schemeClr val="dk1"/>
                        </a:solidFill>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15</a:t>
                      </a:r>
                      <a:endParaRPr lang="en-US" sz="1800" b="0" kern="120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7</a:t>
                      </a:r>
                      <a:endParaRPr lang="en-US" sz="1800" b="0" kern="1200" dirty="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9805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600" b="0" kern="1200" dirty="0" err="1" smtClean="0">
                          <a:solidFill>
                            <a:schemeClr val="tx1"/>
                          </a:solidFill>
                          <a:effectLst/>
                          <a:latin typeface="Arial" pitchFamily="34" charset="0"/>
                          <a:ea typeface="Tahoma" pitchFamily="34" charset="0"/>
                          <a:cs typeface="Arial" pitchFamily="34" charset="0"/>
                        </a:rPr>
                        <a:t>Rahr</a:t>
                      </a:r>
                      <a:endParaRPr lang="en-US" sz="16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smtClean="0">
                          <a:solidFill>
                            <a:srgbClr val="000000"/>
                          </a:solidFill>
                          <a:effectLst/>
                          <a:latin typeface="Arial" pitchFamily="34" charset="0"/>
                          <a:ea typeface="+mn-ea"/>
                          <a:cs typeface="Arial" pitchFamily="34" charset="0"/>
                        </a:rPr>
                        <a:t>43</a:t>
                      </a:r>
                      <a:endParaRPr lang="en-US" sz="1800" b="0" i="0" u="none" strike="noStrike" kern="1200" dirty="0">
                        <a:solidFill>
                          <a:srgbClr val="000000"/>
                        </a:solidFill>
                        <a:effectLst/>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0</a:t>
                      </a:r>
                      <a:endParaRPr lang="en-US" sz="1800" b="0" kern="1200" dirty="0">
                        <a:solidFill>
                          <a:schemeClr val="dk1"/>
                        </a:solidFill>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4</a:t>
                      </a:r>
                      <a:endParaRPr lang="en-US" sz="1800" b="0" kern="120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3</a:t>
                      </a:r>
                      <a:endParaRPr lang="en-US" sz="1800" b="0" kern="1200" dirty="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9805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600" b="0" kern="1200" smtClean="0">
                          <a:solidFill>
                            <a:schemeClr val="tx1"/>
                          </a:solidFill>
                          <a:effectLst/>
                          <a:latin typeface="Arial" pitchFamily="34" charset="0"/>
                          <a:ea typeface="Tahoma" pitchFamily="34" charset="0"/>
                          <a:cs typeface="Arial" pitchFamily="34" charset="0"/>
                        </a:rPr>
                        <a:t>Staten</a:t>
                      </a:r>
                      <a:endParaRPr lang="en-US" sz="16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smtClean="0">
                          <a:solidFill>
                            <a:srgbClr val="000000"/>
                          </a:solidFill>
                          <a:effectLst/>
                          <a:latin typeface="Arial" pitchFamily="34" charset="0"/>
                          <a:ea typeface="+mn-ea"/>
                          <a:cs typeface="Arial" pitchFamily="34" charset="0"/>
                        </a:rPr>
                        <a:t>33</a:t>
                      </a:r>
                      <a:endParaRPr lang="en-US" sz="1800" b="0" i="0" u="none" strike="noStrike" kern="1200" dirty="0">
                        <a:solidFill>
                          <a:srgbClr val="000000"/>
                        </a:solidFill>
                        <a:effectLst/>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3</a:t>
                      </a:r>
                      <a:endParaRPr lang="en-US" sz="1800" b="0" kern="1200" dirty="0">
                        <a:solidFill>
                          <a:schemeClr val="dk1"/>
                        </a:solidFill>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6</a:t>
                      </a:r>
                      <a:endParaRPr lang="en-US" sz="1800" b="0" kern="120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9</a:t>
                      </a:r>
                      <a:endParaRPr lang="en-US" sz="1800" b="0" kern="1200" dirty="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9805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600" b="0" kern="1200" smtClean="0">
                          <a:solidFill>
                            <a:schemeClr val="tx1"/>
                          </a:solidFill>
                          <a:effectLst/>
                          <a:latin typeface="Arial" pitchFamily="34" charset="0"/>
                          <a:ea typeface="Tahoma" pitchFamily="34" charset="0"/>
                          <a:cs typeface="Arial" pitchFamily="34" charset="0"/>
                        </a:rPr>
                        <a:t>Antin</a:t>
                      </a:r>
                      <a:endParaRPr lang="en-US" sz="16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smtClean="0">
                          <a:solidFill>
                            <a:srgbClr val="000000"/>
                          </a:solidFill>
                          <a:effectLst/>
                          <a:latin typeface="Arial" pitchFamily="34" charset="0"/>
                          <a:ea typeface="+mn-ea"/>
                          <a:cs typeface="Arial" pitchFamily="34" charset="0"/>
                        </a:rPr>
                        <a:t>100</a:t>
                      </a:r>
                      <a:endParaRPr lang="en-US" sz="1800" b="0" i="0" u="none" strike="noStrike" kern="1200" dirty="0">
                        <a:solidFill>
                          <a:srgbClr val="000000"/>
                        </a:solidFill>
                        <a:effectLst/>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0</a:t>
                      </a:r>
                      <a:endParaRPr lang="en-US" sz="1800" b="0" kern="1200" dirty="0">
                        <a:solidFill>
                          <a:schemeClr val="dk1"/>
                        </a:solidFill>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0</a:t>
                      </a:r>
                      <a:endParaRPr lang="en-US" sz="1800" b="0" kern="120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4</a:t>
                      </a:r>
                      <a:endParaRPr lang="en-US" sz="1800" b="0" kern="1200" dirty="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9805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600" b="0" kern="1200" smtClean="0">
                          <a:solidFill>
                            <a:schemeClr val="tx1"/>
                          </a:solidFill>
                          <a:effectLst/>
                          <a:latin typeface="Arial" pitchFamily="34" charset="0"/>
                          <a:ea typeface="Tahoma" pitchFamily="34" charset="0"/>
                          <a:cs typeface="Arial" pitchFamily="34" charset="0"/>
                        </a:rPr>
                        <a:t>Stock</a:t>
                      </a:r>
                      <a:endParaRPr lang="en-US" sz="16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smtClean="0">
                          <a:solidFill>
                            <a:srgbClr val="000000"/>
                          </a:solidFill>
                          <a:effectLst/>
                          <a:latin typeface="Arial" pitchFamily="34" charset="0"/>
                          <a:ea typeface="+mn-ea"/>
                          <a:cs typeface="Arial" pitchFamily="34" charset="0"/>
                        </a:rPr>
                        <a:t>14</a:t>
                      </a:r>
                      <a:endParaRPr lang="en-US" sz="1800" b="0" i="0" u="none" strike="noStrike" kern="1200" dirty="0">
                        <a:solidFill>
                          <a:srgbClr val="000000"/>
                        </a:solidFill>
                        <a:effectLst/>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9</a:t>
                      </a:r>
                      <a:endParaRPr lang="en-US" sz="1800" b="0" kern="1200" dirty="0">
                        <a:solidFill>
                          <a:schemeClr val="dk1"/>
                        </a:solidFill>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13</a:t>
                      </a:r>
                      <a:endParaRPr lang="en-US" sz="1800" b="0" kern="120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14</a:t>
                      </a:r>
                      <a:endParaRPr lang="en-US" sz="1800" b="0" kern="1200" dirty="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9805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600" b="0" kern="1200" smtClean="0">
                          <a:solidFill>
                            <a:schemeClr val="tx1"/>
                          </a:solidFill>
                          <a:effectLst/>
                          <a:latin typeface="Arial" pitchFamily="34" charset="0"/>
                          <a:ea typeface="Tahoma" pitchFamily="34" charset="0"/>
                          <a:cs typeface="Arial" pitchFamily="34" charset="0"/>
                        </a:rPr>
                        <a:t>Going</a:t>
                      </a:r>
                      <a:endParaRPr lang="en-US" sz="16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smtClean="0">
                          <a:solidFill>
                            <a:srgbClr val="000000"/>
                          </a:solidFill>
                          <a:effectLst/>
                          <a:latin typeface="Arial" pitchFamily="34" charset="0"/>
                          <a:ea typeface="+mn-ea"/>
                          <a:cs typeface="Arial" pitchFamily="34" charset="0"/>
                        </a:rPr>
                        <a:t>42</a:t>
                      </a:r>
                      <a:endParaRPr lang="en-US" sz="1800" b="0" i="0" u="none" strike="noStrike" kern="1200" dirty="0">
                        <a:solidFill>
                          <a:srgbClr val="000000"/>
                        </a:solidFill>
                        <a:effectLst/>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3</a:t>
                      </a:r>
                      <a:endParaRPr lang="en-US" sz="1800" b="0" kern="1200" dirty="0">
                        <a:solidFill>
                          <a:schemeClr val="dk1"/>
                        </a:solidFill>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8</a:t>
                      </a:r>
                      <a:endParaRPr lang="en-US" sz="1800" b="0" kern="120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13</a:t>
                      </a:r>
                      <a:endParaRPr lang="en-US" sz="1800" b="0" kern="1200" dirty="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9805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600" b="0" kern="1200" smtClean="0">
                          <a:solidFill>
                            <a:schemeClr val="tx1"/>
                          </a:solidFill>
                          <a:effectLst/>
                          <a:latin typeface="Arial" pitchFamily="34" charset="0"/>
                          <a:ea typeface="Tahoma" pitchFamily="34" charset="0"/>
                          <a:cs typeface="Arial" pitchFamily="34" charset="0"/>
                        </a:rPr>
                        <a:t>Husman</a:t>
                      </a:r>
                      <a:endParaRPr lang="en-US" sz="16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sz="1800" b="0" i="0" u="none" strike="noStrike" kern="1200" smtClean="0">
                          <a:solidFill>
                            <a:srgbClr val="000000"/>
                          </a:solidFill>
                          <a:effectLst/>
                          <a:latin typeface="Arial" pitchFamily="34" charset="0"/>
                          <a:ea typeface="+mn-ea"/>
                          <a:cs typeface="Arial" pitchFamily="34" charset="0"/>
                        </a:rPr>
                        <a:t>33</a:t>
                      </a:r>
                      <a:endParaRPr lang="en-US" sz="1800" b="0" i="0" u="none" strike="noStrike" kern="1200" dirty="0">
                        <a:solidFill>
                          <a:srgbClr val="000000"/>
                        </a:solidFill>
                        <a:effectLst/>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3</a:t>
                      </a:r>
                      <a:endParaRPr lang="en-US" sz="1800" b="0" kern="1200" dirty="0">
                        <a:solidFill>
                          <a:schemeClr val="dk1"/>
                        </a:solidFill>
                        <a:latin typeface="Arial" pitchFamily="34" charset="0"/>
                        <a:ea typeface="+mn-ea"/>
                        <a:cs typeface="Arial" pitchFamily="34" charset="0"/>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10</a:t>
                      </a:r>
                      <a:endParaRPr lang="en-US" sz="1800" b="0" kern="120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ctr" defTabSz="914400" rtl="0" eaLnBrk="1" fontAlgn="ctr" latinLnBrk="0" hangingPunct="1"/>
                      <a:r>
                        <a:rPr lang="en-US" sz="1800" b="0" kern="1200" smtClean="0">
                          <a:solidFill>
                            <a:schemeClr val="dk1"/>
                          </a:solidFill>
                          <a:latin typeface="Arial" pitchFamily="34" charset="0"/>
                          <a:ea typeface="+mn-ea"/>
                          <a:cs typeface="Arial" pitchFamily="34" charset="0"/>
                        </a:rPr>
                        <a:t>11</a:t>
                      </a:r>
                      <a:endParaRPr lang="en-US" sz="1800" b="0" kern="1200" dirty="0">
                        <a:solidFill>
                          <a:schemeClr val="dk1"/>
                        </a:solidFill>
                        <a:latin typeface="Arial" pitchFamily="34" charset="0"/>
                        <a:ea typeface="+mn-ea"/>
                        <a:cs typeface="Arial"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bl>
          </a:graphicData>
        </a:graphic>
      </p:graphicFrame>
      <p:sp>
        <p:nvSpPr>
          <p:cNvPr id="2" name="Text Placeholder 1"/>
          <p:cNvSpPr>
            <a:spLocks noGrp="1"/>
          </p:cNvSpPr>
          <p:nvPr>
            <p:ph type="body" sz="quarter" idx="4294967295"/>
          </p:nvPr>
        </p:nvSpPr>
        <p:spPr>
          <a:xfrm>
            <a:off x="76200" y="152400"/>
            <a:ext cx="9144000" cy="523875"/>
          </a:xfrm>
        </p:spPr>
        <p:txBody>
          <a:bodyPr>
            <a:normAutofit fontScale="25000" lnSpcReduction="20000"/>
          </a:bodyPr>
          <a:lstStyle/>
          <a:p>
            <a:pPr marL="0" indent="0">
              <a:buNone/>
            </a:pPr>
            <a:r>
              <a:rPr lang="en-US" sz="11200" dirty="0" smtClean="0">
                <a:solidFill>
                  <a:srgbClr val="005C99"/>
                </a:solidFill>
              </a:rPr>
              <a:t>Willingness to Recommend as a GOOD Place to Work</a:t>
            </a:r>
          </a:p>
          <a:p>
            <a:pPr marL="0" indent="0">
              <a:buNone/>
            </a:pPr>
            <a:r>
              <a:rPr lang="en-US" sz="8000" dirty="0">
                <a:solidFill>
                  <a:srgbClr val="005C99"/>
                </a:solidFill>
              </a:rPr>
              <a:t>Goal: 30 or higher; Moderate: 1-30; Focus: 0 or below</a:t>
            </a:r>
          </a:p>
          <a:p>
            <a:endParaRPr lang="en-US" sz="2600" dirty="0"/>
          </a:p>
        </p:txBody>
      </p:sp>
    </p:spTree>
    <p:extLst>
      <p:ext uri="{BB962C8B-B14F-4D97-AF65-F5344CB8AC3E}">
        <p14:creationId xmlns:p14="http://schemas.microsoft.com/office/powerpoint/2010/main" val="422366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87D7A59-36E2-48B9-B146-C1E59501F63F}" type="slidenum">
              <a:rPr lang="en-US" smtClean="0"/>
              <a:pPr/>
              <a:t>28</a:t>
            </a:fld>
            <a:endParaRPr lang="en-US" dirty="0"/>
          </a:p>
        </p:txBody>
      </p:sp>
      <p:graphicFrame>
        <p:nvGraphicFramePr>
          <p:cNvPr id="8" name="Content Placeholder 7"/>
          <p:cNvGraphicFramePr>
            <a:graphicFrameLocks noGrp="1"/>
          </p:cNvGraphicFramePr>
          <p:nvPr>
            <p:ph type="tbl" sz="quarter" idx="4294967295"/>
            <p:extLst>
              <p:ext uri="{D42A27DB-BD31-4B8C-83A1-F6EECF244321}">
                <p14:modId xmlns:p14="http://schemas.microsoft.com/office/powerpoint/2010/main" val="2728464568"/>
              </p:ext>
            </p:extLst>
          </p:nvPr>
        </p:nvGraphicFramePr>
        <p:xfrm>
          <a:off x="457200" y="1371600"/>
          <a:ext cx="8458200"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type="chart" sz="quarter" idx="4294967295"/>
            <p:extLst>
              <p:ext uri="{D42A27DB-BD31-4B8C-83A1-F6EECF244321}">
                <p14:modId xmlns:p14="http://schemas.microsoft.com/office/powerpoint/2010/main" val="2052058886"/>
              </p:ext>
            </p:extLst>
          </p:nvPr>
        </p:nvGraphicFramePr>
        <p:xfrm>
          <a:off x="381000" y="4038600"/>
          <a:ext cx="8534400" cy="2286001"/>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666351">
                <a:tc>
                  <a:txBody>
                    <a:bodyPr/>
                    <a:lstStyle/>
                    <a:p>
                      <a:r>
                        <a:rPr lang="en-US" sz="1800" dirty="0" smtClean="0">
                          <a:latin typeface="Arial" pitchFamily="34" charset="0"/>
                          <a:cs typeface="Arial" pitchFamily="34" charset="0"/>
                        </a:rPr>
                        <a:t>Category</a:t>
                      </a:r>
                      <a:endParaRPr lang="en-US" sz="1800" dirty="0">
                        <a:latin typeface="Arial" pitchFamily="34" charset="0"/>
                        <a:cs typeface="Arial" pitchFamily="34" charset="0"/>
                      </a:endParaRPr>
                    </a:p>
                  </a:txBody>
                  <a:tcPr anchor="ctr">
                    <a:gradFill>
                      <a:gsLst>
                        <a:gs pos="0">
                          <a:srgbClr val="0C5FA9"/>
                        </a:gs>
                        <a:gs pos="100000">
                          <a:srgbClr val="5994DF"/>
                        </a:gs>
                      </a:gsLst>
                      <a:lin ang="16200000" scaled="1"/>
                    </a:gradFill>
                  </a:tcPr>
                </a:tc>
                <a:tc>
                  <a:txBody>
                    <a:bodyPr/>
                    <a:lstStyle/>
                    <a:p>
                      <a:r>
                        <a:rPr lang="en-US" sz="1800" dirty="0" smtClean="0">
                          <a:latin typeface="Arial" pitchFamily="34" charset="0"/>
                          <a:cs typeface="Arial" pitchFamily="34" charset="0"/>
                        </a:rPr>
                        <a:t>Themes</a:t>
                      </a:r>
                      <a:endParaRPr lang="en-US" sz="1800" dirty="0">
                        <a:latin typeface="Arial" pitchFamily="34" charset="0"/>
                        <a:cs typeface="Arial" pitchFamily="34" charset="0"/>
                      </a:endParaRPr>
                    </a:p>
                  </a:txBody>
                  <a:tcPr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675653">
                <a:tc>
                  <a:txBody>
                    <a:bodyPr/>
                    <a:lstStyle/>
                    <a:p>
                      <a:r>
                        <a:rPr lang="en-US" sz="1500" dirty="0" smtClean="0">
                          <a:latin typeface="Arial" pitchFamily="34" charset="0"/>
                          <a:cs typeface="Arial" pitchFamily="34" charset="0"/>
                        </a:rPr>
                        <a:t>Pay</a:t>
                      </a:r>
                    </a:p>
                  </a:txBody>
                  <a:tcPr anchor="ctr"/>
                </a:tc>
                <a:tc>
                  <a:txBody>
                    <a:bodyPr/>
                    <a:lstStyle/>
                    <a:p>
                      <a:pPr algn="l"/>
                      <a:r>
                        <a:rPr lang="en-US" sz="1500" dirty="0" smtClean="0">
                          <a:solidFill>
                            <a:schemeClr val="tx1"/>
                          </a:solidFill>
                          <a:latin typeface="Arial" pitchFamily="34" charset="0"/>
                          <a:cs typeface="Arial" pitchFamily="34" charset="0"/>
                        </a:rPr>
                        <a:t>Increase</a:t>
                      </a:r>
                      <a:r>
                        <a:rPr lang="en-US" sz="1500" baseline="0" dirty="0" smtClean="0">
                          <a:solidFill>
                            <a:schemeClr val="tx1"/>
                          </a:solidFill>
                          <a:latin typeface="Arial" pitchFamily="34" charset="0"/>
                          <a:cs typeface="Arial" pitchFamily="34" charset="0"/>
                        </a:rPr>
                        <a:t> in salaries; Salaries that were more competitive with the national average</a:t>
                      </a:r>
                      <a:endParaRPr lang="en-US" sz="15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1"/>
                  </a:ext>
                </a:extLst>
              </a:tr>
              <a:tr h="943997">
                <a:tc>
                  <a:txBody>
                    <a:bodyPr/>
                    <a:lstStyle/>
                    <a:p>
                      <a:r>
                        <a:rPr lang="en-US" sz="1500" dirty="0" smtClean="0">
                          <a:latin typeface="Arial" pitchFamily="34" charset="0"/>
                          <a:cs typeface="Arial" pitchFamily="34" charset="0"/>
                        </a:rPr>
                        <a:t>Leadership</a:t>
                      </a:r>
                      <a:endParaRPr lang="en-US" sz="1500" dirty="0">
                        <a:latin typeface="Arial" pitchFamily="34" charset="0"/>
                        <a:cs typeface="Arial" pitchFamily="34" charset="0"/>
                      </a:endParaRPr>
                    </a:p>
                  </a:txBody>
                  <a:tcPr anchor="ctr"/>
                </a:tc>
                <a:tc>
                  <a:txBody>
                    <a:bodyPr/>
                    <a:lstStyle/>
                    <a:p>
                      <a:pPr algn="l"/>
                      <a:r>
                        <a:rPr lang="en-US" sz="1500" dirty="0" smtClean="0">
                          <a:solidFill>
                            <a:schemeClr val="tx1"/>
                          </a:solidFill>
                          <a:latin typeface="Arial" pitchFamily="34" charset="0"/>
                          <a:cs typeface="Arial" pitchFamily="34" charset="0"/>
                        </a:rPr>
                        <a:t>Greater transparency from the senior</a:t>
                      </a:r>
                      <a:r>
                        <a:rPr lang="en-US" sz="1500" baseline="0" dirty="0" smtClean="0">
                          <a:solidFill>
                            <a:schemeClr val="tx1"/>
                          </a:solidFill>
                          <a:latin typeface="Arial" pitchFamily="34" charset="0"/>
                          <a:cs typeface="Arial" pitchFamily="34" charset="0"/>
                        </a:rPr>
                        <a:t> </a:t>
                      </a:r>
                      <a:r>
                        <a:rPr lang="en-US" sz="1500" dirty="0" smtClean="0">
                          <a:solidFill>
                            <a:schemeClr val="tx1"/>
                          </a:solidFill>
                          <a:latin typeface="Arial" pitchFamily="34" charset="0"/>
                          <a:cs typeface="Arial" pitchFamily="34" charset="0"/>
                        </a:rPr>
                        <a:t>administration;</a:t>
                      </a:r>
                      <a:r>
                        <a:rPr lang="en-US" sz="1500" baseline="0" dirty="0" smtClean="0">
                          <a:solidFill>
                            <a:schemeClr val="tx1"/>
                          </a:solidFill>
                          <a:latin typeface="Arial" pitchFamily="34" charset="0"/>
                          <a:cs typeface="Arial" pitchFamily="34" charset="0"/>
                        </a:rPr>
                        <a:t> More support  and better communication from all levels of leadership but primarily from senior leaders</a:t>
                      </a:r>
                      <a:endParaRPr lang="en-US" sz="1500"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2"/>
                  </a:ext>
                </a:extLst>
              </a:tr>
            </a:tbl>
          </a:graphicData>
        </a:graphic>
      </p:graphicFrame>
      <p:sp>
        <p:nvSpPr>
          <p:cNvPr id="7" name="Text Placeholder 1"/>
          <p:cNvSpPr>
            <a:spLocks noGrp="1"/>
          </p:cNvSpPr>
          <p:nvPr>
            <p:ph type="body" sz="quarter" idx="4294967295"/>
          </p:nvPr>
        </p:nvSpPr>
        <p:spPr>
          <a:xfrm>
            <a:off x="152400" y="152400"/>
            <a:ext cx="8991600" cy="1219200"/>
          </a:xfrm>
        </p:spPr>
        <p:txBody>
          <a:bodyPr>
            <a:noAutofit/>
          </a:bodyPr>
          <a:lstStyle/>
          <a:p>
            <a:pPr marL="0" indent="0" algn="ctr">
              <a:buNone/>
            </a:pPr>
            <a:r>
              <a:rPr lang="en-US" sz="2800" b="1" dirty="0" smtClean="0">
                <a:solidFill>
                  <a:srgbClr val="005C99"/>
                </a:solidFill>
              </a:rPr>
              <a:t>ENPS Free Responses Themes</a:t>
            </a:r>
          </a:p>
          <a:p>
            <a:pPr marL="0" indent="0" algn="ctr">
              <a:buNone/>
            </a:pPr>
            <a:r>
              <a:rPr lang="en-US" sz="1800" dirty="0">
                <a:solidFill>
                  <a:srgbClr val="0C5FA9"/>
                </a:solidFill>
              </a:rPr>
              <a:t>What would increase your willingness to recommend as a good </a:t>
            </a:r>
            <a:r>
              <a:rPr lang="en-US" sz="1800" dirty="0" smtClean="0">
                <a:solidFill>
                  <a:srgbClr val="0C5FA9"/>
                </a:solidFill>
              </a:rPr>
              <a:t>place to </a:t>
            </a:r>
            <a:r>
              <a:rPr lang="en-US" sz="1800" dirty="0">
                <a:solidFill>
                  <a:srgbClr val="0C5FA9"/>
                </a:solidFill>
              </a:rPr>
              <a:t>work</a:t>
            </a:r>
            <a:r>
              <a:rPr lang="en-US" sz="2000" dirty="0">
                <a:solidFill>
                  <a:srgbClr val="0C5FA9"/>
                </a:solidFill>
              </a:rPr>
              <a:t>?</a:t>
            </a:r>
          </a:p>
          <a:p>
            <a:endParaRPr lang="en-US" sz="2800" dirty="0" smtClean="0"/>
          </a:p>
        </p:txBody>
      </p:sp>
    </p:spTree>
    <p:extLst>
      <p:ext uri="{BB962C8B-B14F-4D97-AF65-F5344CB8AC3E}">
        <p14:creationId xmlns:p14="http://schemas.microsoft.com/office/powerpoint/2010/main" val="15047438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87D7A59-36E2-48B9-B146-C1E59501F63F}" type="slidenum">
              <a:rPr lang="en-US" smtClean="0"/>
              <a:pPr/>
              <a:t>29</a:t>
            </a:fld>
            <a:endParaRPr lang="en-US" dirty="0"/>
          </a:p>
        </p:txBody>
      </p:sp>
      <p:graphicFrame>
        <p:nvGraphicFramePr>
          <p:cNvPr id="10" name="Content Placeholder 5"/>
          <p:cNvGraphicFramePr>
            <a:graphicFrameLocks/>
          </p:cNvGraphicFramePr>
          <p:nvPr>
            <p:extLst>
              <p:ext uri="{D42A27DB-BD31-4B8C-83A1-F6EECF244321}">
                <p14:modId xmlns:p14="http://schemas.microsoft.com/office/powerpoint/2010/main" val="1035729079"/>
              </p:ext>
            </p:extLst>
          </p:nvPr>
        </p:nvGraphicFramePr>
        <p:xfrm>
          <a:off x="106136" y="220623"/>
          <a:ext cx="8839202" cy="6503643"/>
        </p:xfrm>
        <a:graphic>
          <a:graphicData uri="http://schemas.openxmlformats.org/drawingml/2006/table">
            <a:tbl>
              <a:tblPr firstRow="1" firstCol="1" bandRow="1">
                <a:tableStyleId>{5C22544A-7EE6-4342-B048-85BDC9FD1C3A}</a:tableStyleId>
              </a:tblPr>
              <a:tblGrid>
                <a:gridCol w="8839202">
                  <a:extLst>
                    <a:ext uri="{9D8B030D-6E8A-4147-A177-3AD203B41FA5}">
                      <a16:colId xmlns:a16="http://schemas.microsoft.com/office/drawing/2014/main" val="20000"/>
                    </a:ext>
                  </a:extLst>
                </a:gridCol>
              </a:tblGrid>
              <a:tr h="736191">
                <a:tc>
                  <a:txBody>
                    <a:bodyPr/>
                    <a:lstStyle/>
                    <a:p>
                      <a:pPr marL="0" marR="0" algn="ctr">
                        <a:lnSpc>
                          <a:spcPct val="115000"/>
                        </a:lnSpc>
                        <a:spcBef>
                          <a:spcPts val="0"/>
                        </a:spcBef>
                        <a:spcAft>
                          <a:spcPts val="0"/>
                        </a:spcAft>
                      </a:pPr>
                      <a:r>
                        <a:rPr lang="en-US" sz="2000" dirty="0" smtClean="0">
                          <a:effectLst/>
                          <a:latin typeface="Arial" pitchFamily="34" charset="0"/>
                          <a:ea typeface="+mn-ea"/>
                          <a:cs typeface="Arial" pitchFamily="34" charset="0"/>
                        </a:rPr>
                        <a:t>Recommendations Summary </a:t>
                      </a:r>
                    </a:p>
                  </a:txBody>
                  <a:tcPr marL="44270" marR="442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350230">
                <a:tc>
                  <a:txBody>
                    <a:bodyPr/>
                    <a:lstStyle/>
                    <a:p>
                      <a:pPr marL="0" marR="0" algn="ctr">
                        <a:lnSpc>
                          <a:spcPct val="115000"/>
                        </a:lnSpc>
                        <a:spcBef>
                          <a:spcPts val="0"/>
                        </a:spcBef>
                        <a:spcAft>
                          <a:spcPts val="0"/>
                        </a:spcAft>
                      </a:pPr>
                      <a:r>
                        <a:rPr lang="en-US" sz="1600" dirty="0" smtClean="0">
                          <a:solidFill>
                            <a:schemeClr val="tx1"/>
                          </a:solidFill>
                          <a:effectLst/>
                          <a:latin typeface="Arial" pitchFamily="34" charset="0"/>
                          <a:ea typeface="Calibri"/>
                          <a:cs typeface="Arial" pitchFamily="34" charset="0"/>
                        </a:rPr>
                        <a:t>1. Transparency and Trust</a:t>
                      </a:r>
                      <a:endParaRPr lang="en-US" sz="1600" dirty="0">
                        <a:solidFill>
                          <a:schemeClr val="tx1"/>
                        </a:solidFill>
                        <a:effectLst/>
                        <a:latin typeface="Arial" pitchFamily="34" charset="0"/>
                        <a:ea typeface="Calibri"/>
                        <a:cs typeface="Arial" pitchFamily="34" charset="0"/>
                      </a:endParaRPr>
                    </a:p>
                  </a:txBody>
                  <a:tcPr marL="44270" marR="442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B200"/>
                    </a:solidFill>
                  </a:tcPr>
                </a:tc>
                <a:extLst>
                  <a:ext uri="{0D108BD9-81ED-4DB2-BD59-A6C34878D82A}">
                    <a16:rowId xmlns:a16="http://schemas.microsoft.com/office/drawing/2014/main" val="10001"/>
                  </a:ext>
                </a:extLst>
              </a:tr>
              <a:tr h="1893356">
                <a:tc>
                  <a:txBody>
                    <a:bodyPr/>
                    <a:lstStyle/>
                    <a:p>
                      <a:pPr marL="342900" marR="0" indent="-342900" algn="l" defTabSz="914400" rtl="0" eaLnBrk="1" fontAlgn="auto" latinLnBrk="0" hangingPunct="1">
                        <a:lnSpc>
                          <a:spcPct val="115000"/>
                        </a:lnSpc>
                        <a:spcBef>
                          <a:spcPts val="0"/>
                        </a:spcBef>
                        <a:spcAft>
                          <a:spcPts val="0"/>
                        </a:spcAft>
                        <a:buClrTx/>
                        <a:buSzTx/>
                        <a:buFont typeface="+mj-lt"/>
                        <a:buAutoNum type="alphaUcPeriod"/>
                        <a:tabLst/>
                        <a:defRPr/>
                      </a:pPr>
                      <a:r>
                        <a:rPr lang="en-US" sz="1600" b="0" baseline="0" dirty="0" smtClean="0">
                          <a:solidFill>
                            <a:schemeClr val="tx1"/>
                          </a:solidFill>
                          <a:effectLst/>
                          <a:latin typeface="Arial" pitchFamily="34" charset="0"/>
                          <a:ea typeface="Calibri"/>
                          <a:cs typeface="Arial" pitchFamily="34" charset="0"/>
                        </a:rPr>
                        <a:t>Communicate frequently, respectfully, &amp; build trust by providing the “why” behind decisions made.</a:t>
                      </a:r>
                    </a:p>
                    <a:p>
                      <a:pPr marL="342900" marR="0" indent="-342900" algn="l" defTabSz="914400" rtl="0" eaLnBrk="1" fontAlgn="auto" latinLnBrk="0" hangingPunct="1">
                        <a:lnSpc>
                          <a:spcPct val="115000"/>
                        </a:lnSpc>
                        <a:spcBef>
                          <a:spcPts val="0"/>
                        </a:spcBef>
                        <a:spcAft>
                          <a:spcPts val="0"/>
                        </a:spcAft>
                        <a:buClrTx/>
                        <a:buSzTx/>
                        <a:buFont typeface="+mj-lt"/>
                        <a:buAutoNum type="alphaUcPeriod"/>
                        <a:tabLst/>
                        <a:defRPr/>
                      </a:pPr>
                      <a:r>
                        <a:rPr lang="en-US" sz="1600" b="0" baseline="0" dirty="0" smtClean="0">
                          <a:solidFill>
                            <a:schemeClr val="tx1"/>
                          </a:solidFill>
                          <a:effectLst/>
                          <a:latin typeface="Arial" pitchFamily="34" charset="0"/>
                          <a:ea typeface="Calibri"/>
                          <a:cs typeface="Arial" pitchFamily="34" charset="0"/>
                        </a:rPr>
                        <a:t>Prior to sharing organization, empower leaders with talking points in case they need assistance answering questions from their teams</a:t>
                      </a:r>
                    </a:p>
                    <a:p>
                      <a:pPr marL="342900" marR="0" indent="-342900" algn="l" defTabSz="914400" rtl="0" eaLnBrk="1" fontAlgn="auto" latinLnBrk="0" hangingPunct="1">
                        <a:lnSpc>
                          <a:spcPct val="115000"/>
                        </a:lnSpc>
                        <a:spcBef>
                          <a:spcPts val="0"/>
                        </a:spcBef>
                        <a:spcAft>
                          <a:spcPts val="0"/>
                        </a:spcAft>
                        <a:buClrTx/>
                        <a:buSzTx/>
                        <a:buFont typeface="+mj-lt"/>
                        <a:buAutoNum type="alphaUcPeriod"/>
                        <a:tabLst/>
                        <a:defRPr/>
                      </a:pPr>
                      <a:r>
                        <a:rPr lang="en-US" sz="1600" b="0" i="0" baseline="0" dirty="0" smtClean="0">
                          <a:solidFill>
                            <a:schemeClr val="tx1"/>
                          </a:solidFill>
                          <a:latin typeface="Arial" panose="020B0604020202020204" pitchFamily="34" charset="0"/>
                          <a:cs typeface="Arial" panose="020B0604020202020204" pitchFamily="34" charset="0"/>
                        </a:rPr>
                        <a:t>When information cannot be shared, explain intentions and the reasons why</a:t>
                      </a:r>
                    </a:p>
                    <a:p>
                      <a:pPr marL="342900" marR="0" indent="-342900" algn="l" defTabSz="914400" rtl="0" eaLnBrk="1" fontAlgn="auto" latinLnBrk="0" hangingPunct="1">
                        <a:lnSpc>
                          <a:spcPct val="115000"/>
                        </a:lnSpc>
                        <a:spcBef>
                          <a:spcPts val="0"/>
                        </a:spcBef>
                        <a:spcAft>
                          <a:spcPts val="0"/>
                        </a:spcAft>
                        <a:buClrTx/>
                        <a:buSzTx/>
                        <a:buFont typeface="+mj-lt"/>
                        <a:buAutoNum type="alphaUcPeriod"/>
                        <a:tabLst/>
                        <a:defRPr/>
                      </a:pPr>
                      <a:r>
                        <a:rPr lang="en-US" sz="1600" b="0" i="0" baseline="0" dirty="0" smtClean="0">
                          <a:solidFill>
                            <a:schemeClr val="tx1"/>
                          </a:solidFill>
                          <a:latin typeface="Arial" panose="020B0604020202020204" pitchFamily="34" charset="0"/>
                          <a:cs typeface="Arial" panose="020B0604020202020204" pitchFamily="34" charset="0"/>
                        </a:rPr>
                        <a:t>Ensure that leaders clearly communicate and consistently apply evaluation and promotion processes</a:t>
                      </a:r>
                    </a:p>
                    <a:p>
                      <a:pPr marL="342900" marR="0" indent="-342900" algn="l" defTabSz="914400" rtl="0" eaLnBrk="1" fontAlgn="auto" latinLnBrk="0" hangingPunct="1">
                        <a:lnSpc>
                          <a:spcPct val="115000"/>
                        </a:lnSpc>
                        <a:spcBef>
                          <a:spcPts val="0"/>
                        </a:spcBef>
                        <a:spcAft>
                          <a:spcPts val="0"/>
                        </a:spcAft>
                        <a:buClrTx/>
                        <a:buSzTx/>
                        <a:buFont typeface="+mj-lt"/>
                        <a:buAutoNum type="alphaUcPeriod"/>
                        <a:tabLst/>
                        <a:defRPr/>
                      </a:pPr>
                      <a:r>
                        <a:rPr lang="en-US" sz="1600" b="0" i="0" baseline="0" dirty="0" smtClean="0">
                          <a:solidFill>
                            <a:schemeClr val="tx1"/>
                          </a:solidFill>
                          <a:latin typeface="Arial" panose="020B0604020202020204" pitchFamily="34" charset="0"/>
                          <a:cs typeface="Arial" panose="020B0604020202020204" pitchFamily="34" charset="0"/>
                        </a:rPr>
                        <a:t>Recognize employees for work well-done</a:t>
                      </a:r>
                    </a:p>
                  </a:txBody>
                  <a:tcPr marL="44270" marR="442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69734">
                <a:tc>
                  <a:txBody>
                    <a:bodyPr/>
                    <a:lstStyle/>
                    <a:p>
                      <a:pPr marL="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solidFill>
                            <a:schemeClr val="tx1"/>
                          </a:solidFill>
                          <a:effectLst/>
                          <a:latin typeface="Arial" pitchFamily="34" charset="0"/>
                          <a:ea typeface="Calibri"/>
                          <a:cs typeface="Arial" pitchFamily="34" charset="0"/>
                        </a:rPr>
                        <a:t>2.</a:t>
                      </a:r>
                      <a:r>
                        <a:rPr lang="en-US" sz="1600" baseline="0" dirty="0" smtClean="0">
                          <a:solidFill>
                            <a:schemeClr val="tx1"/>
                          </a:solidFill>
                          <a:effectLst/>
                          <a:latin typeface="Arial" pitchFamily="34" charset="0"/>
                          <a:ea typeface="Calibri"/>
                          <a:cs typeface="Arial" pitchFamily="34" charset="0"/>
                        </a:rPr>
                        <a:t> Training and Development</a:t>
                      </a:r>
                      <a:endParaRPr lang="en-US" sz="1600" dirty="0" smtClean="0">
                        <a:solidFill>
                          <a:schemeClr val="tx1"/>
                        </a:solidFill>
                        <a:effectLst/>
                        <a:latin typeface="Arial" pitchFamily="34" charset="0"/>
                        <a:ea typeface="Calibri"/>
                        <a:cs typeface="Arial" pitchFamily="34" charset="0"/>
                      </a:endParaRPr>
                    </a:p>
                  </a:txBody>
                  <a:tcPr marL="44270" marR="442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B200"/>
                    </a:solidFill>
                  </a:tcPr>
                </a:tc>
                <a:extLst>
                  <a:ext uri="{0D108BD9-81ED-4DB2-BD59-A6C34878D82A}">
                    <a16:rowId xmlns:a16="http://schemas.microsoft.com/office/drawing/2014/main" val="10003"/>
                  </a:ext>
                </a:extLst>
              </a:tr>
              <a:tr h="2678266">
                <a:tc>
                  <a:txBody>
                    <a:bodyPr/>
                    <a:lstStyle/>
                    <a:p>
                      <a:pPr marL="342900" marR="0" indent="-342900" algn="l" defTabSz="914400" rtl="0" eaLnBrk="1" fontAlgn="auto" latinLnBrk="0" hangingPunct="1">
                        <a:lnSpc>
                          <a:spcPct val="115000"/>
                        </a:lnSpc>
                        <a:spcBef>
                          <a:spcPts val="0"/>
                        </a:spcBef>
                        <a:spcAft>
                          <a:spcPts val="0"/>
                        </a:spcAft>
                        <a:buClrTx/>
                        <a:buSzTx/>
                        <a:buFont typeface="+mj-lt"/>
                        <a:buAutoNum type="alphaUcPeriod"/>
                        <a:tabLst/>
                        <a:defRPr/>
                      </a:pPr>
                      <a:r>
                        <a:rPr lang="en-US" sz="1600" b="0" baseline="0" dirty="0" smtClean="0">
                          <a:solidFill>
                            <a:schemeClr val="tx1"/>
                          </a:solidFill>
                          <a:effectLst/>
                          <a:latin typeface="Arial" pitchFamily="34" charset="0"/>
                          <a:ea typeface="Calibri"/>
                          <a:cs typeface="Arial" pitchFamily="34" charset="0"/>
                        </a:rPr>
                        <a:t>Individual Contributor Training and Development</a:t>
                      </a:r>
                    </a:p>
                    <a:p>
                      <a:pPr marL="857250" marR="0" lvl="1" indent="-400050" algn="l" defTabSz="914400" rtl="0" eaLnBrk="1" fontAlgn="auto" latinLnBrk="0" hangingPunct="1">
                        <a:lnSpc>
                          <a:spcPct val="115000"/>
                        </a:lnSpc>
                        <a:spcBef>
                          <a:spcPts val="0"/>
                        </a:spcBef>
                        <a:spcAft>
                          <a:spcPts val="0"/>
                        </a:spcAft>
                        <a:buClrTx/>
                        <a:buSzTx/>
                        <a:buFont typeface="+mj-lt"/>
                        <a:buAutoNum type="romanUcPeriod"/>
                        <a:tabLst/>
                        <a:defRPr/>
                      </a:pPr>
                      <a:r>
                        <a:rPr lang="en-US" sz="1600" b="0" baseline="0" dirty="0" smtClean="0">
                          <a:solidFill>
                            <a:schemeClr val="tx1"/>
                          </a:solidFill>
                          <a:effectLst/>
                          <a:latin typeface="Arial" pitchFamily="34" charset="0"/>
                          <a:ea typeface="Calibri"/>
                          <a:cs typeface="Arial" pitchFamily="34" charset="0"/>
                        </a:rPr>
                        <a:t>Hold leaders accountable for having periodic career conversations with employees</a:t>
                      </a:r>
                    </a:p>
                    <a:p>
                      <a:pPr marL="857250" marR="0" lvl="1" indent="-400050" algn="l" defTabSz="914400" rtl="0" eaLnBrk="1" fontAlgn="auto" latinLnBrk="0" hangingPunct="1">
                        <a:lnSpc>
                          <a:spcPct val="115000"/>
                        </a:lnSpc>
                        <a:spcBef>
                          <a:spcPts val="0"/>
                        </a:spcBef>
                        <a:spcAft>
                          <a:spcPts val="0"/>
                        </a:spcAft>
                        <a:buClrTx/>
                        <a:buSzTx/>
                        <a:buFont typeface="+mj-lt"/>
                        <a:buAutoNum type="romanUcPeriod"/>
                        <a:tabLst/>
                        <a:defRPr/>
                      </a:pPr>
                      <a:r>
                        <a:rPr lang="en-US" sz="1600" b="0" baseline="0" dirty="0" smtClean="0">
                          <a:solidFill>
                            <a:schemeClr val="tx1"/>
                          </a:solidFill>
                          <a:effectLst/>
                          <a:latin typeface="Arial" pitchFamily="34" charset="0"/>
                          <a:ea typeface="Calibri"/>
                          <a:cs typeface="Arial" pitchFamily="34" charset="0"/>
                        </a:rPr>
                        <a:t>Educate employees on the availability of training and growth opportunities and how to participate</a:t>
                      </a:r>
                    </a:p>
                    <a:p>
                      <a:pPr marL="857250" marR="0" lvl="1" indent="-400050" algn="l" defTabSz="914400" rtl="0" eaLnBrk="1" fontAlgn="auto" latinLnBrk="0" hangingPunct="1">
                        <a:lnSpc>
                          <a:spcPct val="115000"/>
                        </a:lnSpc>
                        <a:spcBef>
                          <a:spcPts val="0"/>
                        </a:spcBef>
                        <a:spcAft>
                          <a:spcPts val="0"/>
                        </a:spcAft>
                        <a:buClrTx/>
                        <a:buSzTx/>
                        <a:buFont typeface="+mj-lt"/>
                        <a:buAutoNum type="romanUcPeriod"/>
                        <a:tabLst/>
                        <a:defRPr/>
                      </a:pPr>
                      <a:r>
                        <a:rPr lang="en-US" sz="1600" b="0" baseline="0" dirty="0" smtClean="0">
                          <a:solidFill>
                            <a:schemeClr val="tx1"/>
                          </a:solidFill>
                          <a:effectLst/>
                          <a:latin typeface="Arial" pitchFamily="34" charset="0"/>
                          <a:ea typeface="Calibri"/>
                          <a:cs typeface="Arial" pitchFamily="34" charset="0"/>
                        </a:rPr>
                        <a:t>Gain insight from employees regarding gaps in training and development (via focus groups)</a:t>
                      </a:r>
                    </a:p>
                    <a:p>
                      <a:pPr marL="342900" marR="0" indent="-342900" algn="l" defTabSz="914400" rtl="0" eaLnBrk="1" fontAlgn="auto" latinLnBrk="0" hangingPunct="1">
                        <a:lnSpc>
                          <a:spcPct val="115000"/>
                        </a:lnSpc>
                        <a:spcBef>
                          <a:spcPts val="0"/>
                        </a:spcBef>
                        <a:spcAft>
                          <a:spcPts val="0"/>
                        </a:spcAft>
                        <a:buClrTx/>
                        <a:buSzTx/>
                        <a:buFont typeface="+mj-lt"/>
                        <a:buAutoNum type="alphaUcPeriod"/>
                        <a:tabLst/>
                        <a:defRPr/>
                      </a:pPr>
                      <a:r>
                        <a:rPr lang="en-US" sz="1600" b="0" baseline="0" dirty="0" smtClean="0">
                          <a:solidFill>
                            <a:schemeClr val="tx1"/>
                          </a:solidFill>
                          <a:effectLst/>
                          <a:latin typeface="Arial" pitchFamily="34" charset="0"/>
                          <a:ea typeface="Calibri"/>
                          <a:cs typeface="Arial" pitchFamily="34" charset="0"/>
                        </a:rPr>
                        <a:t>Leadership Training and Development</a:t>
                      </a:r>
                    </a:p>
                    <a:p>
                      <a:pPr marL="857250" marR="0" lvl="1" indent="-400050" algn="l" defTabSz="914400" rtl="0" eaLnBrk="1" fontAlgn="auto" latinLnBrk="0" hangingPunct="1">
                        <a:lnSpc>
                          <a:spcPct val="115000"/>
                        </a:lnSpc>
                        <a:spcBef>
                          <a:spcPts val="0"/>
                        </a:spcBef>
                        <a:spcAft>
                          <a:spcPts val="0"/>
                        </a:spcAft>
                        <a:buClrTx/>
                        <a:buSzTx/>
                        <a:buFont typeface="+mj-lt"/>
                        <a:buAutoNum type="romanUcPeriod"/>
                        <a:tabLst/>
                        <a:defRPr/>
                      </a:pPr>
                      <a:r>
                        <a:rPr lang="en-US" sz="1600" b="0" baseline="0" dirty="0" smtClean="0">
                          <a:solidFill>
                            <a:schemeClr val="tx1"/>
                          </a:solidFill>
                          <a:effectLst/>
                          <a:latin typeface="Arial" pitchFamily="34" charset="0"/>
                          <a:ea typeface="Calibri"/>
                          <a:cs typeface="Arial" pitchFamily="34" charset="0"/>
                        </a:rPr>
                        <a:t>Train leaders on best practices in performance management (e.g., setting clear goals, providing regular feedback, addressing performance issues promptly)</a:t>
                      </a:r>
                    </a:p>
                    <a:p>
                      <a:pPr marL="857250" marR="0" lvl="1" indent="-400050" algn="l" defTabSz="914400" rtl="0" eaLnBrk="1" fontAlgn="auto" latinLnBrk="0" hangingPunct="1">
                        <a:lnSpc>
                          <a:spcPct val="115000"/>
                        </a:lnSpc>
                        <a:spcBef>
                          <a:spcPts val="0"/>
                        </a:spcBef>
                        <a:spcAft>
                          <a:spcPts val="0"/>
                        </a:spcAft>
                        <a:buClrTx/>
                        <a:buSzTx/>
                        <a:buFont typeface="+mj-lt"/>
                        <a:buAutoNum type="romanUcPeriod"/>
                        <a:tabLst/>
                        <a:defRPr/>
                      </a:pPr>
                      <a:r>
                        <a:rPr lang="en-US" sz="1600" b="0" baseline="0" dirty="0" smtClean="0">
                          <a:solidFill>
                            <a:schemeClr val="tx1"/>
                          </a:solidFill>
                          <a:effectLst/>
                          <a:latin typeface="Arial" pitchFamily="34" charset="0"/>
                          <a:ea typeface="Calibri"/>
                          <a:cs typeface="Arial" pitchFamily="34" charset="0"/>
                        </a:rPr>
                        <a:t>Train leaders to be honest about performance and manage differently based on level</a:t>
                      </a:r>
                    </a:p>
                  </a:txBody>
                  <a:tcPr marL="44270" marR="442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00433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533400" y="228600"/>
            <a:ext cx="8229600" cy="1143000"/>
          </a:xfrm>
        </p:spPr>
        <p:txBody>
          <a:bodyPr>
            <a:normAutofit/>
          </a:bodyPr>
          <a:lstStyle/>
          <a:p>
            <a:r>
              <a:rPr lang="en-US" sz="3600" dirty="0" smtClean="0"/>
              <a:t>Purpose and Key Outcomes </a:t>
            </a:r>
            <a:endParaRPr lang="en-US" sz="3600" dirty="0"/>
          </a:p>
        </p:txBody>
      </p:sp>
      <p:sp>
        <p:nvSpPr>
          <p:cNvPr id="4" name="Slide Number Placeholder 3"/>
          <p:cNvSpPr>
            <a:spLocks noGrp="1"/>
          </p:cNvSpPr>
          <p:nvPr>
            <p:ph type="sldNum" sz="quarter" idx="10"/>
          </p:nvPr>
        </p:nvSpPr>
        <p:spPr/>
        <p:txBody>
          <a:bodyPr/>
          <a:lstStyle/>
          <a:p>
            <a:fld id="{687D7A59-36E2-48B9-B146-C1E59501F63F}" type="slidenum">
              <a:rPr lang="en-US" smtClean="0"/>
              <a:pPr/>
              <a:t>3</a:t>
            </a:fld>
            <a:endParaRPr lang="en-US" dirty="0"/>
          </a:p>
        </p:txBody>
      </p:sp>
      <p:graphicFrame>
        <p:nvGraphicFramePr>
          <p:cNvPr id="8" name="Diagram 7"/>
          <p:cNvGraphicFramePr/>
          <p:nvPr>
            <p:extLst>
              <p:ext uri="{D42A27DB-BD31-4B8C-83A1-F6EECF244321}">
                <p14:modId xmlns:p14="http://schemas.microsoft.com/office/powerpoint/2010/main" val="2225778479"/>
              </p:ext>
            </p:extLst>
          </p:nvPr>
        </p:nvGraphicFramePr>
        <p:xfrm>
          <a:off x="457200" y="381000"/>
          <a:ext cx="83058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3374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800" b="1" dirty="0" smtClean="0">
                <a:solidFill>
                  <a:srgbClr val="0C5FA9"/>
                </a:solidFill>
                <a:effectLst>
                  <a:outerShdw blurRad="38100" dist="38100" dir="2700000" algn="tl">
                    <a:srgbClr val="000000">
                      <a:alpha val="43137"/>
                    </a:srgbClr>
                  </a:outerShdw>
                </a:effectLst>
              </a:rPr>
              <a:t>What Are Your</a:t>
            </a:r>
            <a:r>
              <a:rPr lang="en-US" sz="2800" b="1" dirty="0" smtClean="0">
                <a:effectLst>
                  <a:outerShdw blurRad="38100" dist="38100" dir="2700000" algn="tl">
                    <a:srgbClr val="000000">
                      <a:alpha val="43137"/>
                    </a:srgbClr>
                  </a:outerShdw>
                </a:effectLst>
              </a:rPr>
              <a:t> </a:t>
            </a:r>
            <a:r>
              <a:rPr lang="en-US" sz="2800" b="1" dirty="0" smtClean="0">
                <a:solidFill>
                  <a:srgbClr val="EAB200"/>
                </a:solidFill>
                <a:effectLst>
                  <a:outerShdw blurRad="38100" dist="38100" dir="2700000" algn="tl">
                    <a:srgbClr val="000000">
                      <a:alpha val="43137"/>
                    </a:srgbClr>
                  </a:outerShdw>
                </a:effectLst>
              </a:rPr>
              <a:t>Leaders</a:t>
            </a:r>
            <a:r>
              <a:rPr lang="en-US" sz="2800" b="1" dirty="0" smtClean="0">
                <a:effectLst>
                  <a:outerShdw blurRad="38100" dist="38100" dir="2700000" algn="tl">
                    <a:srgbClr val="000000">
                      <a:alpha val="43137"/>
                    </a:srgbClr>
                  </a:outerShdw>
                </a:effectLst>
              </a:rPr>
              <a:t> </a:t>
            </a:r>
            <a:br>
              <a:rPr lang="en-US" sz="2800" b="1" dirty="0" smtClean="0">
                <a:effectLst>
                  <a:outerShdw blurRad="38100" dist="38100" dir="2700000" algn="tl">
                    <a:srgbClr val="000000">
                      <a:alpha val="43137"/>
                    </a:srgbClr>
                  </a:outerShdw>
                </a:effectLst>
              </a:rPr>
            </a:br>
            <a:r>
              <a:rPr lang="en-US" sz="2800" b="1" dirty="0" smtClean="0">
                <a:solidFill>
                  <a:srgbClr val="0C5FA9"/>
                </a:solidFill>
                <a:effectLst>
                  <a:outerShdw blurRad="38100" dist="38100" dir="2700000" algn="tl">
                    <a:srgbClr val="000000">
                      <a:alpha val="43137"/>
                    </a:srgbClr>
                  </a:outerShdw>
                </a:effectLst>
              </a:rPr>
              <a:t>Being </a:t>
            </a:r>
            <a:r>
              <a:rPr lang="en-US" sz="2800" b="1" dirty="0">
                <a:solidFill>
                  <a:srgbClr val="0C5FA9"/>
                </a:solidFill>
                <a:effectLst>
                  <a:outerShdw blurRad="38100" dist="38100" dir="2700000" algn="tl">
                    <a:srgbClr val="000000">
                      <a:alpha val="43137"/>
                    </a:srgbClr>
                  </a:outerShdw>
                </a:effectLst>
              </a:rPr>
              <a:t>A</a:t>
            </a:r>
            <a:r>
              <a:rPr lang="en-US" sz="2800" b="1" dirty="0" smtClean="0">
                <a:solidFill>
                  <a:srgbClr val="0C5FA9"/>
                </a:solidFill>
                <a:effectLst>
                  <a:outerShdw blurRad="38100" dist="38100" dir="2700000" algn="tl">
                    <a:srgbClr val="000000">
                      <a:alpha val="43137"/>
                    </a:srgbClr>
                  </a:outerShdw>
                </a:effectLst>
              </a:rPr>
              <a:t>sked </a:t>
            </a:r>
            <a:r>
              <a:rPr lang="en-US" sz="2800" b="1" dirty="0">
                <a:solidFill>
                  <a:srgbClr val="0C5FA9"/>
                </a:solidFill>
                <a:effectLst>
                  <a:outerShdw blurRad="38100" dist="38100" dir="2700000" algn="tl">
                    <a:srgbClr val="000000">
                      <a:alpha val="43137"/>
                    </a:srgbClr>
                  </a:outerShdw>
                </a:effectLst>
              </a:rPr>
              <a:t>T</a:t>
            </a:r>
            <a:r>
              <a:rPr lang="en-US" sz="2800" b="1" dirty="0" smtClean="0">
                <a:solidFill>
                  <a:srgbClr val="0C5FA9"/>
                </a:solidFill>
                <a:effectLst>
                  <a:outerShdw blurRad="38100" dist="38100" dir="2700000" algn="tl">
                    <a:srgbClr val="000000">
                      <a:alpha val="43137"/>
                    </a:srgbClr>
                  </a:outerShdw>
                </a:effectLst>
              </a:rPr>
              <a:t>o Do?</a:t>
            </a:r>
            <a:endParaRPr lang="en-US" sz="2800" b="1" dirty="0">
              <a:solidFill>
                <a:srgbClr val="0C5FA9"/>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0"/>
          </p:nvPr>
        </p:nvSpPr>
        <p:spPr/>
        <p:txBody>
          <a:bodyPr/>
          <a:lstStyle/>
          <a:p>
            <a:fld id="{687D7A59-36E2-48B9-B146-C1E59501F63F}" type="slidenum">
              <a:rPr lang="en-US" smtClean="0"/>
              <a:pPr/>
              <a:t>30</a:t>
            </a:fld>
            <a:endParaRPr lang="en-US" dirty="0"/>
          </a:p>
        </p:txBody>
      </p:sp>
      <p:graphicFrame>
        <p:nvGraphicFramePr>
          <p:cNvPr id="7" name="Diagram 6"/>
          <p:cNvGraphicFramePr/>
          <p:nvPr>
            <p:extLst>
              <p:ext uri="{D42A27DB-BD31-4B8C-83A1-F6EECF244321}">
                <p14:modId xmlns:p14="http://schemas.microsoft.com/office/powerpoint/2010/main" val="3378361097"/>
              </p:ext>
            </p:extLst>
          </p:nvPr>
        </p:nvGraphicFramePr>
        <p:xfrm>
          <a:off x="914400" y="1752600"/>
          <a:ext cx="7315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4951884" y="399870"/>
            <a:ext cx="3049116" cy="1200329"/>
          </a:xfrm>
          <a:prstGeom prst="rect">
            <a:avLst/>
          </a:prstGeom>
          <a:noFill/>
        </p:spPr>
        <p:txBody>
          <a:bodyPr wrap="square" rtlCol="0">
            <a:spAutoFit/>
          </a:bodyPr>
          <a:lstStyle/>
          <a:p>
            <a:r>
              <a:rPr lang="en-US" sz="3200" b="1" dirty="0" smtClean="0">
                <a:solidFill>
                  <a:prstClr val="white"/>
                </a:solidFill>
                <a:latin typeface="Segoe Print" pitchFamily="2" charset="0"/>
              </a:rPr>
              <a:t> </a:t>
            </a:r>
            <a:r>
              <a:rPr lang="en-US" sz="2800" b="1" dirty="0" smtClean="0">
                <a:solidFill>
                  <a:srgbClr val="0C5FA9"/>
                </a:solidFill>
                <a:latin typeface="Segoe Print" pitchFamily="2" charset="0"/>
              </a:rPr>
              <a:t>Get them</a:t>
            </a:r>
          </a:p>
          <a:p>
            <a:r>
              <a:rPr lang="en-US" sz="3200" b="1" dirty="0" smtClean="0">
                <a:solidFill>
                  <a:srgbClr val="1F497D"/>
                </a:solidFill>
                <a:latin typeface="Segoe Print" pitchFamily="2" charset="0"/>
              </a:rPr>
              <a:t>  </a:t>
            </a:r>
            <a:r>
              <a:rPr lang="en-US" sz="3200" b="1" dirty="0" smtClean="0">
                <a:solidFill>
                  <a:srgbClr val="EAB200"/>
                </a:solidFill>
                <a:latin typeface="Segoe Script" pitchFamily="34" charset="0"/>
              </a:rPr>
              <a:t>ENGAGED</a:t>
            </a:r>
            <a:r>
              <a:rPr lang="en-US" sz="4000" b="1" dirty="0" smtClean="0">
                <a:solidFill>
                  <a:srgbClr val="EAB200"/>
                </a:solidFill>
                <a:latin typeface="Segoe Script" pitchFamily="34" charset="0"/>
              </a:rPr>
              <a:t>! </a:t>
            </a:r>
            <a:endParaRPr lang="en-US" sz="4000" b="1" dirty="0">
              <a:solidFill>
                <a:srgbClr val="EAB200"/>
              </a:solidFill>
              <a:latin typeface="Segoe Script" pitchFamily="34" charset="0"/>
            </a:endParaRPr>
          </a:p>
        </p:txBody>
      </p:sp>
    </p:spTree>
    <p:extLst>
      <p:ext uri="{BB962C8B-B14F-4D97-AF65-F5344CB8AC3E}">
        <p14:creationId xmlns:p14="http://schemas.microsoft.com/office/powerpoint/2010/main" val="26777109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r>
              <a:rPr lang="en-US" sz="3200" dirty="0" smtClean="0"/>
              <a:t>Next Steps for Senior Leaders</a:t>
            </a:r>
            <a:endParaRPr lang="en-US" sz="3200" dirty="0"/>
          </a:p>
        </p:txBody>
      </p:sp>
      <p:sp>
        <p:nvSpPr>
          <p:cNvPr id="4" name="Slide Number Placeholder 3"/>
          <p:cNvSpPr>
            <a:spLocks noGrp="1"/>
          </p:cNvSpPr>
          <p:nvPr>
            <p:ph type="sldNum" sz="quarter" idx="10"/>
          </p:nvPr>
        </p:nvSpPr>
        <p:spPr/>
        <p:txBody>
          <a:bodyPr/>
          <a:lstStyle/>
          <a:p>
            <a:fld id="{687D7A59-36E2-48B9-B146-C1E59501F63F}" type="slidenum">
              <a:rPr lang="en-US" smtClean="0"/>
              <a:pPr/>
              <a:t>31</a:t>
            </a:fld>
            <a:endParaRPr lang="en-US" dirty="0"/>
          </a:p>
        </p:txBody>
      </p:sp>
      <p:graphicFrame>
        <p:nvGraphicFramePr>
          <p:cNvPr id="9" name="Diagram 8"/>
          <p:cNvGraphicFramePr/>
          <p:nvPr>
            <p:extLst>
              <p:ext uri="{D42A27DB-BD31-4B8C-83A1-F6EECF244321}">
                <p14:modId xmlns:p14="http://schemas.microsoft.com/office/powerpoint/2010/main" val="1897837035"/>
              </p:ext>
            </p:extLst>
          </p:nvPr>
        </p:nvGraphicFramePr>
        <p:xfrm>
          <a:off x="381000" y="990600"/>
          <a:ext cx="8382000" cy="4938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ounded Rectangle 9"/>
          <p:cNvSpPr/>
          <p:nvPr/>
        </p:nvSpPr>
        <p:spPr>
          <a:xfrm>
            <a:off x="6705600" y="1143000"/>
            <a:ext cx="1766777" cy="1143000"/>
          </a:xfrm>
          <a:prstGeom prst="roundRect">
            <a:avLst/>
          </a:prstGeom>
          <a:solidFill>
            <a:schemeClr val="accent1">
              <a:lumMod val="20000"/>
              <a:lumOff val="8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ysClr val="windowText" lastClr="000000"/>
                </a:solidFill>
              </a:rPr>
              <a:t>Dashboard</a:t>
            </a:r>
          </a:p>
          <a:p>
            <a:pPr algn="ctr"/>
            <a:r>
              <a:rPr lang="en-US" sz="1700" dirty="0" smtClean="0">
                <a:solidFill>
                  <a:sysClr val="windowText" lastClr="000000"/>
                </a:solidFill>
              </a:rPr>
              <a:t>Coaching Guide</a:t>
            </a:r>
            <a:endParaRPr lang="en-US" sz="1700" dirty="0">
              <a:solidFill>
                <a:sysClr val="windowText" lastClr="000000"/>
              </a:solidFill>
            </a:endParaRPr>
          </a:p>
        </p:txBody>
      </p:sp>
    </p:spTree>
    <p:extLst>
      <p:ext uri="{BB962C8B-B14F-4D97-AF65-F5344CB8AC3E}">
        <p14:creationId xmlns:p14="http://schemas.microsoft.com/office/powerpoint/2010/main" val="27758992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12681" y="1905000"/>
            <a:ext cx="2518638" cy="707886"/>
          </a:xfrm>
          <a:prstGeom prst="rect">
            <a:avLst/>
          </a:prstGeom>
          <a:noFill/>
        </p:spPr>
        <p:txBody>
          <a:bodyPr wrap="none" rtlCol="0">
            <a:spAutoFit/>
          </a:bodyPr>
          <a:lstStyle/>
          <a:p>
            <a:pPr algn="ctr"/>
            <a:r>
              <a:rPr lang="en-US" sz="4000" b="1" dirty="0" smtClean="0">
                <a:solidFill>
                  <a:srgbClr val="005C99"/>
                </a:solidFill>
                <a:latin typeface="Arial" panose="020B0604020202020204" pitchFamily="34" charset="0"/>
                <a:cs typeface="Arial" panose="020B0604020202020204" pitchFamily="34" charset="0"/>
              </a:rPr>
              <a:t>Appendix</a:t>
            </a:r>
            <a:endParaRPr lang="en-US" sz="4000" b="1" dirty="0">
              <a:solidFill>
                <a:srgbClr val="005C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6766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87D7A59-36E2-48B9-B146-C1E59501F63F}" type="slidenum">
              <a:rPr lang="en-US" smtClean="0"/>
              <a:pPr/>
              <a:t>33</a:t>
            </a:fld>
            <a:endParaRPr lang="en-US" dirty="0"/>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954003984"/>
              </p:ext>
            </p:extLst>
          </p:nvPr>
        </p:nvGraphicFramePr>
        <p:xfrm>
          <a:off x="105228" y="115418"/>
          <a:ext cx="8962574" cy="6653778"/>
        </p:xfrm>
        <a:graphic>
          <a:graphicData uri="http://schemas.openxmlformats.org/drawingml/2006/table">
            <a:tbl>
              <a:tblPr firstRow="1" bandRow="1">
                <a:tableStyleId>{5C22544A-7EE6-4342-B048-85BDC9FD1C3A}</a:tableStyleId>
              </a:tblPr>
              <a:tblGrid>
                <a:gridCol w="3933372">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533402">
                  <a:extLst>
                    <a:ext uri="{9D8B030D-6E8A-4147-A177-3AD203B41FA5}">
                      <a16:colId xmlns:a16="http://schemas.microsoft.com/office/drawing/2014/main" val="20006"/>
                    </a:ext>
                  </a:extLst>
                </a:gridCol>
              </a:tblGrid>
              <a:tr h="918171">
                <a:tc>
                  <a:txBody>
                    <a:bodyPr/>
                    <a:lstStyle/>
                    <a:p>
                      <a:pPr algn="ctr" fontAlgn="ctr"/>
                      <a:r>
                        <a:rPr lang="en-US" sz="1600" dirty="0" smtClean="0">
                          <a:latin typeface="Arial" pitchFamily="34" charset="0"/>
                          <a:cs typeface="Arial" pitchFamily="34" charset="0"/>
                        </a:rPr>
                        <a:t>Organization Engagement Items </a:t>
                      </a:r>
                    </a:p>
                    <a:p>
                      <a:pPr algn="ctr" fontAlgn="ctr"/>
                      <a:r>
                        <a:rPr lang="en-US" sz="1600" b="1" i="0" u="none" strike="noStrike" dirty="0" smtClean="0">
                          <a:solidFill>
                            <a:schemeClr val="bg1"/>
                          </a:solidFill>
                          <a:effectLst/>
                          <a:latin typeface="Arial" pitchFamily="34" charset="0"/>
                          <a:cs typeface="Arial" pitchFamily="34" charset="0"/>
                        </a:rPr>
                        <a:t>Slide</a:t>
                      </a:r>
                      <a:r>
                        <a:rPr lang="en-US" sz="1600" b="1" i="0" u="none" strike="noStrike" baseline="0" dirty="0" smtClean="0">
                          <a:solidFill>
                            <a:schemeClr val="bg1"/>
                          </a:solidFill>
                          <a:effectLst/>
                          <a:latin typeface="Arial" pitchFamily="34" charset="0"/>
                          <a:cs typeface="Arial" pitchFamily="34" charset="0"/>
                        </a:rPr>
                        <a:t> 1</a:t>
                      </a:r>
                      <a:endParaRPr lang="en-US" sz="16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smtClean="0">
                          <a:solidFill>
                            <a:schemeClr val="bg1"/>
                          </a:solidFill>
                          <a:effectLst/>
                          <a:latin typeface="Arial" pitchFamily="34" charset="0"/>
                          <a:cs typeface="Arial" pitchFamily="34" charset="0"/>
                        </a:rPr>
                        <a:t>ALVSCE</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Tabashnik</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McDonald</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Davis</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err="1" smtClean="0">
                          <a:solidFill>
                            <a:schemeClr val="bg1"/>
                          </a:solidFill>
                          <a:effectLst/>
                          <a:latin typeface="Arial" pitchFamily="34" charset="0"/>
                          <a:cs typeface="Arial" pitchFamily="34" charset="0"/>
                        </a:rPr>
                        <a:t>Silvertooth</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err="1" smtClean="0">
                          <a:solidFill>
                            <a:schemeClr val="bg1"/>
                          </a:solidFill>
                          <a:effectLst/>
                          <a:latin typeface="Arial" pitchFamily="34" charset="0"/>
                          <a:cs typeface="Arial" pitchFamily="34" charset="0"/>
                        </a:rPr>
                        <a:t>Ratje</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249038">
                <a:tc>
                  <a:txBody>
                    <a:bodyPr/>
                    <a:lstStyle/>
                    <a:p>
                      <a:pPr algn="ctr" fontAlgn="ctr"/>
                      <a:r>
                        <a:rPr lang="en-US" sz="1500" b="1" i="0" u="none" strike="noStrike" dirty="0" smtClean="0">
                          <a:solidFill>
                            <a:srgbClr val="000000"/>
                          </a:solidFill>
                          <a:effectLst/>
                          <a:latin typeface="Arial" pitchFamily="34" charset="0"/>
                          <a:cs typeface="Arial" pitchFamily="34" charset="0"/>
                        </a:rPr>
                        <a:t>OEI</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1" i="0" u="none" strike="noStrike" smtClean="0">
                          <a:solidFill>
                            <a:srgbClr val="000000"/>
                          </a:solidFill>
                          <a:effectLst/>
                          <a:latin typeface="Arial" pitchFamily="34" charset="0"/>
                          <a:cs typeface="Arial" pitchFamily="34" charset="0"/>
                        </a:rPr>
                        <a:t>64%</a:t>
                      </a:r>
                      <a:endParaRPr lang="en-US" sz="14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69%</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33%</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100%</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70%</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92%</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extLst>
                  <a:ext uri="{0D108BD9-81ED-4DB2-BD59-A6C34878D82A}">
                    <a16:rowId xmlns:a16="http://schemas.microsoft.com/office/drawing/2014/main" val="10001"/>
                  </a:ext>
                </a:extLst>
              </a:tr>
              <a:tr h="365401">
                <a:tc>
                  <a:txBody>
                    <a:bodyPr/>
                    <a:lstStyle/>
                    <a:p>
                      <a:pPr algn="l" rtl="0" fontAlgn="ctr"/>
                      <a:r>
                        <a:rPr lang="en-US" sz="1400" b="0" i="0" u="none" strike="noStrike" smtClean="0">
                          <a:solidFill>
                            <a:srgbClr val="000000"/>
                          </a:solidFill>
                          <a:effectLst/>
                          <a:latin typeface="Arial"/>
                        </a:rPr>
                        <a:t>I am satisfied with the location where I come to work on a daily basis.</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78%</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273726">
                <a:tc>
                  <a:txBody>
                    <a:bodyPr/>
                    <a:lstStyle/>
                    <a:p>
                      <a:pPr algn="l" rtl="0" fontAlgn="ctr"/>
                      <a:r>
                        <a:rPr lang="en-US" sz="1400" b="0" i="0" u="none" strike="noStrike" smtClean="0">
                          <a:solidFill>
                            <a:srgbClr val="000000"/>
                          </a:solidFill>
                          <a:effectLst/>
                          <a:latin typeface="Arial"/>
                        </a:rPr>
                        <a:t>My organization values diversity and inclusion.</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76%</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273726">
                <a:tc>
                  <a:txBody>
                    <a:bodyPr/>
                    <a:lstStyle/>
                    <a:p>
                      <a:pPr algn="l" rtl="0" fontAlgn="ctr"/>
                      <a:r>
                        <a:rPr lang="en-US" sz="1400" b="0" i="0" u="none" strike="noStrike" smtClean="0">
                          <a:solidFill>
                            <a:srgbClr val="000000"/>
                          </a:solidFill>
                          <a:effectLst/>
                          <a:latin typeface="Arial"/>
                        </a:rPr>
                        <a:t>My organization shows respect for employees. </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75%</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277114">
                <a:tc>
                  <a:txBody>
                    <a:bodyPr/>
                    <a:lstStyle/>
                    <a:p>
                      <a:pPr algn="l" rtl="0" fontAlgn="ctr"/>
                      <a:r>
                        <a:rPr lang="en-US" sz="1400" b="0" i="0" u="none" strike="noStrike" smtClean="0">
                          <a:solidFill>
                            <a:srgbClr val="000000"/>
                          </a:solidFill>
                          <a:effectLst/>
                          <a:latin typeface="Arial"/>
                        </a:rPr>
                        <a:t>I am satisfied with my commute to work.</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75%</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40%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487201">
                <a:tc>
                  <a:txBody>
                    <a:bodyPr/>
                    <a:lstStyle/>
                    <a:p>
                      <a:pPr algn="l" rtl="0" fontAlgn="ctr"/>
                      <a:r>
                        <a:rPr lang="en-US" sz="1400" b="0" i="0" u="none" strike="noStrike" smtClean="0">
                          <a:solidFill>
                            <a:srgbClr val="000000"/>
                          </a:solidFill>
                          <a:effectLst/>
                          <a:latin typeface="Arial"/>
                        </a:rPr>
                        <a:t>My organization consistently demonstrates that delivering quality services is a high priority.</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74%</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r h="365401">
                <a:tc>
                  <a:txBody>
                    <a:bodyPr/>
                    <a:lstStyle/>
                    <a:p>
                      <a:pPr algn="l" rtl="0" fontAlgn="ctr"/>
                      <a:r>
                        <a:rPr lang="en-US" sz="1400" b="0" i="0" u="none" strike="noStrike" dirty="0" smtClean="0">
                          <a:solidFill>
                            <a:srgbClr val="000000"/>
                          </a:solidFill>
                          <a:effectLst/>
                          <a:latin typeface="Arial"/>
                        </a:rPr>
                        <a:t>My organization supports a balance between work and personal life.</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73%</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92%</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7"/>
                  </a:ext>
                </a:extLst>
              </a:tr>
              <a:tr h="365401">
                <a:tc>
                  <a:txBody>
                    <a:bodyPr/>
                    <a:lstStyle/>
                    <a:p>
                      <a:pPr algn="l" rtl="0" fontAlgn="ctr"/>
                      <a:r>
                        <a:rPr lang="en-US" sz="1400" b="0" i="0" u="none" strike="noStrike" smtClean="0">
                          <a:solidFill>
                            <a:srgbClr val="000000"/>
                          </a:solidFill>
                          <a:effectLst/>
                          <a:latin typeface="Arial"/>
                        </a:rPr>
                        <a:t>Senior Management keeps me informed of the goals and direction of our organization.</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69%</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43%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8"/>
                  </a:ext>
                </a:extLst>
              </a:tr>
              <a:tr h="365401">
                <a:tc>
                  <a:txBody>
                    <a:bodyPr/>
                    <a:lstStyle/>
                    <a:p>
                      <a:pPr algn="l" rtl="0" fontAlgn="ctr"/>
                      <a:r>
                        <a:rPr lang="en-US" sz="1400" b="0" i="0" u="none" strike="noStrike" smtClean="0">
                          <a:solidFill>
                            <a:srgbClr val="000000"/>
                          </a:solidFill>
                          <a:effectLst/>
                          <a:latin typeface="Arial"/>
                        </a:rPr>
                        <a:t>Senior Management is accessible and approachable when necessary.</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68%</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9"/>
                  </a:ext>
                </a:extLst>
              </a:tr>
              <a:tr h="487201">
                <a:tc>
                  <a:txBody>
                    <a:bodyPr/>
                    <a:lstStyle/>
                    <a:p>
                      <a:pPr algn="l" rtl="0" fontAlgn="ctr"/>
                      <a:r>
                        <a:rPr lang="en-US" sz="1400" b="0" i="0" u="none" strike="noStrike" smtClean="0">
                          <a:solidFill>
                            <a:srgbClr val="000000"/>
                          </a:solidFill>
                          <a:effectLst/>
                          <a:latin typeface="Arial"/>
                        </a:rPr>
                        <a:t>The organization's vision/mission/goals inspire me and help me be more productive.</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62%</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46%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0"/>
                  </a:ext>
                </a:extLst>
              </a:tr>
              <a:tr h="365401">
                <a:tc>
                  <a:txBody>
                    <a:bodyPr/>
                    <a:lstStyle/>
                    <a:p>
                      <a:pPr algn="l" rtl="0" fontAlgn="ctr"/>
                      <a:r>
                        <a:rPr lang="en-US" sz="1400" b="0" i="0" u="none" strike="noStrike" dirty="0" smtClean="0">
                          <a:solidFill>
                            <a:srgbClr val="000000"/>
                          </a:solidFill>
                          <a:effectLst/>
                          <a:latin typeface="Arial"/>
                        </a:rPr>
                        <a:t>I feel that I can question a policy or practice, without fear of being penalized.</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62%</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40%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40%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75%</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1"/>
                  </a:ext>
                </a:extLst>
              </a:tr>
              <a:tr h="487201">
                <a:tc>
                  <a:txBody>
                    <a:bodyPr/>
                    <a:lstStyle/>
                    <a:p>
                      <a:pPr algn="l" rtl="0" fontAlgn="ctr"/>
                      <a:r>
                        <a:rPr lang="en-US" sz="1400" b="0" i="0" u="none" strike="noStrike" smtClean="0">
                          <a:solidFill>
                            <a:srgbClr val="000000"/>
                          </a:solidFill>
                          <a:effectLst/>
                          <a:latin typeface="Arial"/>
                        </a:rPr>
                        <a:t>Senior Management in my organization is open, honest, and transparent in communication.</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61%</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27%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92%</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2"/>
                  </a:ext>
                </a:extLst>
              </a:tr>
              <a:tr h="365401">
                <a:tc>
                  <a:txBody>
                    <a:bodyPr/>
                    <a:lstStyle/>
                    <a:p>
                      <a:pPr algn="l" rtl="0" fontAlgn="ctr"/>
                      <a:r>
                        <a:rPr lang="en-US" sz="1400" b="0" i="0" u="none" strike="noStrike" smtClean="0">
                          <a:solidFill>
                            <a:srgbClr val="000000"/>
                          </a:solidFill>
                          <a:effectLst/>
                          <a:latin typeface="Arial"/>
                        </a:rPr>
                        <a:t>My organization's policies and procedures help create an effective work environment.</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59%</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92%</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3"/>
                  </a:ext>
                </a:extLst>
              </a:tr>
              <a:tr h="487201">
                <a:tc>
                  <a:txBody>
                    <a:bodyPr/>
                    <a:lstStyle/>
                    <a:p>
                      <a:pPr algn="l" rtl="0" fontAlgn="ctr"/>
                      <a:r>
                        <a:rPr lang="en-US" sz="1400" b="0" i="0" u="none" strike="noStrike" dirty="0" smtClean="0">
                          <a:solidFill>
                            <a:srgbClr val="000000"/>
                          </a:solidFill>
                          <a:effectLst/>
                          <a:latin typeface="Arial"/>
                        </a:rPr>
                        <a:t>My organization's process and procedures to evaluate and promote employees is fair.</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51%</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40%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52%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5551962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87D7A59-36E2-48B9-B146-C1E59501F63F}" type="slidenum">
              <a:rPr lang="en-US" smtClean="0"/>
              <a:pPr/>
              <a:t>34</a:t>
            </a:fld>
            <a:endParaRPr lang="en-US" dirty="0"/>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1396292962"/>
              </p:ext>
            </p:extLst>
          </p:nvPr>
        </p:nvGraphicFramePr>
        <p:xfrm>
          <a:off x="105228" y="115418"/>
          <a:ext cx="8915402" cy="6500899"/>
        </p:xfrm>
        <a:graphic>
          <a:graphicData uri="http://schemas.openxmlformats.org/drawingml/2006/table">
            <a:tbl>
              <a:tblPr firstRow="1" bandRow="1">
                <a:tableStyleId>{5C22544A-7EE6-4342-B048-85BDC9FD1C3A}</a:tableStyleId>
              </a:tblPr>
              <a:tblGrid>
                <a:gridCol w="4314372">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486230">
                  <a:extLst>
                    <a:ext uri="{9D8B030D-6E8A-4147-A177-3AD203B41FA5}">
                      <a16:colId xmlns:a16="http://schemas.microsoft.com/office/drawing/2014/main" val="20006"/>
                    </a:ext>
                  </a:extLst>
                </a:gridCol>
              </a:tblGrid>
              <a:tr h="918171">
                <a:tc>
                  <a:txBody>
                    <a:bodyPr/>
                    <a:lstStyle/>
                    <a:p>
                      <a:pPr algn="ctr" fontAlgn="ctr"/>
                      <a:r>
                        <a:rPr lang="en-US" sz="1600" dirty="0" smtClean="0">
                          <a:latin typeface="Arial" pitchFamily="34" charset="0"/>
                          <a:cs typeface="Arial" pitchFamily="34" charset="0"/>
                        </a:rPr>
                        <a:t>Organization Engagement Items </a:t>
                      </a:r>
                    </a:p>
                    <a:p>
                      <a:pPr algn="ctr" fontAlgn="ctr"/>
                      <a:r>
                        <a:rPr lang="en-US" sz="1600" b="1" i="0" u="none" strike="noStrike" dirty="0" smtClean="0">
                          <a:solidFill>
                            <a:schemeClr val="bg1"/>
                          </a:solidFill>
                          <a:effectLst/>
                          <a:latin typeface="Arial" pitchFamily="34" charset="0"/>
                          <a:cs typeface="Arial" pitchFamily="34" charset="0"/>
                        </a:rPr>
                        <a:t>Slide</a:t>
                      </a:r>
                      <a:r>
                        <a:rPr lang="en-US" sz="1600" b="1" i="0" u="none" strike="noStrike" baseline="0" dirty="0" smtClean="0">
                          <a:solidFill>
                            <a:schemeClr val="bg1"/>
                          </a:solidFill>
                          <a:effectLst/>
                          <a:latin typeface="Arial" pitchFamily="34" charset="0"/>
                          <a:cs typeface="Arial" pitchFamily="34" charset="0"/>
                        </a:rPr>
                        <a:t> 2</a:t>
                      </a:r>
                      <a:endParaRPr lang="en-US" sz="16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smtClean="0">
                          <a:solidFill>
                            <a:schemeClr val="bg1"/>
                          </a:solidFill>
                          <a:effectLst/>
                          <a:latin typeface="Arial" pitchFamily="34" charset="0"/>
                          <a:cs typeface="Arial" pitchFamily="34" charset="0"/>
                        </a:rPr>
                        <a:t>ALVSCE</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err="1" smtClean="0">
                          <a:solidFill>
                            <a:schemeClr val="bg1"/>
                          </a:solidFill>
                          <a:effectLst/>
                          <a:latin typeface="Arial" pitchFamily="34" charset="0"/>
                          <a:cs typeface="Arial" pitchFamily="34" charset="0"/>
                        </a:rPr>
                        <a:t>Koprowski</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Chorover</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Farrell-Poe</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Jenks</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Rahr</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249038">
                <a:tc>
                  <a:txBody>
                    <a:bodyPr/>
                    <a:lstStyle/>
                    <a:p>
                      <a:pPr algn="ctr" fontAlgn="ctr"/>
                      <a:r>
                        <a:rPr lang="en-US" sz="1500" b="1" i="0" u="none" strike="noStrike" dirty="0" smtClean="0">
                          <a:solidFill>
                            <a:srgbClr val="000000"/>
                          </a:solidFill>
                          <a:effectLst/>
                          <a:latin typeface="Arial" pitchFamily="34" charset="0"/>
                          <a:cs typeface="Arial" pitchFamily="34" charset="0"/>
                        </a:rPr>
                        <a:t>OEI</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1" i="0" u="none" strike="noStrike" smtClean="0">
                          <a:solidFill>
                            <a:srgbClr val="000000"/>
                          </a:solidFill>
                          <a:effectLst/>
                          <a:latin typeface="Arial" pitchFamily="34" charset="0"/>
                          <a:cs typeface="Arial" pitchFamily="34" charset="0"/>
                        </a:rPr>
                        <a:t>64%</a:t>
                      </a:r>
                      <a:endParaRPr lang="en-US" sz="14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65%</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76%</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78%</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30%</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86%</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extLst>
                  <a:ext uri="{0D108BD9-81ED-4DB2-BD59-A6C34878D82A}">
                    <a16:rowId xmlns:a16="http://schemas.microsoft.com/office/drawing/2014/main" val="10001"/>
                  </a:ext>
                </a:extLst>
              </a:tr>
              <a:tr h="365401">
                <a:tc>
                  <a:txBody>
                    <a:bodyPr/>
                    <a:lstStyle/>
                    <a:p>
                      <a:pPr algn="l" rtl="0" fontAlgn="ctr"/>
                      <a:r>
                        <a:rPr lang="en-US" sz="1400" b="0" i="0" u="none" strike="noStrike" smtClean="0">
                          <a:solidFill>
                            <a:srgbClr val="000000"/>
                          </a:solidFill>
                          <a:effectLst/>
                          <a:latin typeface="Arial"/>
                        </a:rPr>
                        <a:t>I am satisfied with the location where I come to work on a daily basis.</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78%</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273726">
                <a:tc>
                  <a:txBody>
                    <a:bodyPr/>
                    <a:lstStyle/>
                    <a:p>
                      <a:pPr algn="l" rtl="0" fontAlgn="ctr"/>
                      <a:r>
                        <a:rPr lang="en-US" sz="1400" b="0" i="0" u="none" strike="noStrike" smtClean="0">
                          <a:solidFill>
                            <a:srgbClr val="000000"/>
                          </a:solidFill>
                          <a:effectLst/>
                          <a:latin typeface="Arial"/>
                        </a:rPr>
                        <a:t>My organization values diversity and inclusion.</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76%</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86%</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273726">
                <a:tc>
                  <a:txBody>
                    <a:bodyPr/>
                    <a:lstStyle/>
                    <a:p>
                      <a:pPr algn="l" rtl="0" fontAlgn="ctr"/>
                      <a:r>
                        <a:rPr lang="en-US" sz="1400" b="0" i="0" u="none" strike="noStrike" smtClean="0">
                          <a:solidFill>
                            <a:srgbClr val="000000"/>
                          </a:solidFill>
                          <a:effectLst/>
                          <a:latin typeface="Arial"/>
                        </a:rPr>
                        <a:t>My organization shows respect for employees. </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75%</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46%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86%</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277114">
                <a:tc>
                  <a:txBody>
                    <a:bodyPr/>
                    <a:lstStyle/>
                    <a:p>
                      <a:pPr algn="l" rtl="0" fontAlgn="ctr"/>
                      <a:r>
                        <a:rPr lang="en-US" sz="1400" b="0" i="0" u="none" strike="noStrike" dirty="0" smtClean="0">
                          <a:solidFill>
                            <a:srgbClr val="000000"/>
                          </a:solidFill>
                          <a:effectLst/>
                          <a:latin typeface="Arial"/>
                        </a:rPr>
                        <a:t>I am satisfied with my commute to work.</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75%</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487201">
                <a:tc>
                  <a:txBody>
                    <a:bodyPr/>
                    <a:lstStyle/>
                    <a:p>
                      <a:pPr algn="l" rtl="0" fontAlgn="ctr"/>
                      <a:r>
                        <a:rPr lang="en-US" sz="1400" b="0" i="0" u="none" strike="noStrike" smtClean="0">
                          <a:solidFill>
                            <a:srgbClr val="000000"/>
                          </a:solidFill>
                          <a:effectLst/>
                          <a:latin typeface="Arial"/>
                        </a:rPr>
                        <a:t>My organization consistently demonstrates that delivering quality services is a high priority.</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74%</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86%</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r h="365401">
                <a:tc>
                  <a:txBody>
                    <a:bodyPr/>
                    <a:lstStyle/>
                    <a:p>
                      <a:pPr algn="l" rtl="0" fontAlgn="ctr"/>
                      <a:r>
                        <a:rPr lang="en-US" sz="1400" b="0" i="0" u="none" strike="noStrike" dirty="0" smtClean="0">
                          <a:solidFill>
                            <a:srgbClr val="000000"/>
                          </a:solidFill>
                          <a:effectLst/>
                          <a:latin typeface="Arial"/>
                        </a:rPr>
                        <a:t>My organization supports a balance between work and personal life.</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dirty="0" smtClean="0">
                          <a:solidFill>
                            <a:srgbClr val="000000"/>
                          </a:solidFill>
                          <a:effectLst/>
                          <a:latin typeface="Arial"/>
                        </a:rPr>
                        <a:t>73%</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46%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7"/>
                  </a:ext>
                </a:extLst>
              </a:tr>
              <a:tr h="365401">
                <a:tc>
                  <a:txBody>
                    <a:bodyPr/>
                    <a:lstStyle/>
                    <a:p>
                      <a:pPr algn="l" rtl="0" fontAlgn="ctr"/>
                      <a:r>
                        <a:rPr lang="en-US" sz="1400" b="0" i="0" u="none" strike="noStrike" dirty="0" smtClean="0">
                          <a:solidFill>
                            <a:srgbClr val="000000"/>
                          </a:solidFill>
                          <a:effectLst/>
                          <a:latin typeface="Arial"/>
                        </a:rPr>
                        <a:t>Senior Management keeps me informed of the goals and direction of our organization.</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69%</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46%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8"/>
                  </a:ext>
                </a:extLst>
              </a:tr>
              <a:tr h="365401">
                <a:tc>
                  <a:txBody>
                    <a:bodyPr/>
                    <a:lstStyle/>
                    <a:p>
                      <a:pPr algn="l" rtl="0" fontAlgn="ctr"/>
                      <a:r>
                        <a:rPr lang="en-US" sz="1400" b="0" i="0" u="none" strike="noStrike" dirty="0" smtClean="0">
                          <a:solidFill>
                            <a:srgbClr val="000000"/>
                          </a:solidFill>
                          <a:effectLst/>
                          <a:latin typeface="Arial"/>
                        </a:rPr>
                        <a:t>Senior Management is accessible and approachable when necessary.</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68%</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41%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86%</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9"/>
                  </a:ext>
                </a:extLst>
              </a:tr>
              <a:tr h="487201">
                <a:tc>
                  <a:txBody>
                    <a:bodyPr/>
                    <a:lstStyle/>
                    <a:p>
                      <a:pPr algn="l" rtl="0" fontAlgn="ctr"/>
                      <a:r>
                        <a:rPr lang="en-US" sz="1400" b="0" i="0" u="none" strike="noStrike" dirty="0" smtClean="0">
                          <a:solidFill>
                            <a:srgbClr val="000000"/>
                          </a:solidFill>
                          <a:effectLst/>
                          <a:latin typeface="Arial"/>
                        </a:rPr>
                        <a:t>The organization's vision/mission/goals inspire me and help me be more productive.</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62%</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71%</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0"/>
                  </a:ext>
                </a:extLst>
              </a:tr>
              <a:tr h="365401">
                <a:tc>
                  <a:txBody>
                    <a:bodyPr/>
                    <a:lstStyle/>
                    <a:p>
                      <a:pPr algn="l" rtl="0" fontAlgn="ctr"/>
                      <a:r>
                        <a:rPr lang="en-US" sz="1400" b="0" i="0" u="none" strike="noStrike" smtClean="0">
                          <a:solidFill>
                            <a:srgbClr val="000000"/>
                          </a:solidFill>
                          <a:effectLst/>
                          <a:latin typeface="Arial"/>
                        </a:rPr>
                        <a:t>I feel that I can question a policy or practice, without fear of being penalized.</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62%</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86%</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1"/>
                  </a:ext>
                </a:extLst>
              </a:tr>
              <a:tr h="487201">
                <a:tc>
                  <a:txBody>
                    <a:bodyPr/>
                    <a:lstStyle/>
                    <a:p>
                      <a:pPr algn="l" rtl="0" fontAlgn="ctr"/>
                      <a:r>
                        <a:rPr lang="en-US" sz="1400" b="0" i="0" u="none" strike="noStrike" smtClean="0">
                          <a:solidFill>
                            <a:srgbClr val="000000"/>
                          </a:solidFill>
                          <a:effectLst/>
                          <a:latin typeface="Arial"/>
                        </a:rPr>
                        <a:t>Senior Management in my organization is open, honest, and transparent in communication.</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61%</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71%</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2"/>
                  </a:ext>
                </a:extLst>
              </a:tr>
              <a:tr h="365401">
                <a:tc>
                  <a:txBody>
                    <a:bodyPr/>
                    <a:lstStyle/>
                    <a:p>
                      <a:pPr algn="l" rtl="0" fontAlgn="ctr"/>
                      <a:r>
                        <a:rPr lang="en-US" sz="1400" b="0" i="0" u="none" strike="noStrike" smtClean="0">
                          <a:solidFill>
                            <a:srgbClr val="000000"/>
                          </a:solidFill>
                          <a:effectLst/>
                          <a:latin typeface="Arial"/>
                        </a:rPr>
                        <a:t>My organization's policies and procedures help create an effective work environment.</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59%</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43%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86%</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3"/>
                  </a:ext>
                </a:extLst>
              </a:tr>
              <a:tr h="487201">
                <a:tc>
                  <a:txBody>
                    <a:bodyPr/>
                    <a:lstStyle/>
                    <a:p>
                      <a:pPr algn="l" rtl="0" fontAlgn="ctr"/>
                      <a:r>
                        <a:rPr lang="en-US" sz="1400" b="0" i="0" u="none" strike="noStrike" smtClean="0">
                          <a:solidFill>
                            <a:srgbClr val="000000"/>
                          </a:solidFill>
                          <a:effectLst/>
                          <a:latin typeface="Arial"/>
                        </a:rPr>
                        <a:t>My organization's process and procedures to evaluate and promote employees is fair.</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51%</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24%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43%</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2876176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87D7A59-36E2-48B9-B146-C1E59501F63F}" type="slidenum">
              <a:rPr lang="en-US" smtClean="0"/>
              <a:pPr/>
              <a:t>35</a:t>
            </a:fld>
            <a:endParaRPr lang="en-US" dirty="0"/>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4040432727"/>
              </p:ext>
            </p:extLst>
          </p:nvPr>
        </p:nvGraphicFramePr>
        <p:xfrm>
          <a:off x="108857" y="115418"/>
          <a:ext cx="8915401" cy="6633986"/>
        </p:xfrm>
        <a:graphic>
          <a:graphicData uri="http://schemas.openxmlformats.org/drawingml/2006/table">
            <a:tbl>
              <a:tblPr firstRow="1" bandRow="1">
                <a:tableStyleId>{5C22544A-7EE6-4342-B048-85BDC9FD1C3A}</a:tableStyleId>
              </a:tblPr>
              <a:tblGrid>
                <a:gridCol w="4727869">
                  <a:extLst>
                    <a:ext uri="{9D8B030D-6E8A-4147-A177-3AD203B41FA5}">
                      <a16:colId xmlns:a16="http://schemas.microsoft.com/office/drawing/2014/main" val="20000"/>
                    </a:ext>
                  </a:extLst>
                </a:gridCol>
                <a:gridCol w="810492">
                  <a:extLst>
                    <a:ext uri="{9D8B030D-6E8A-4147-A177-3AD203B41FA5}">
                      <a16:colId xmlns:a16="http://schemas.microsoft.com/office/drawing/2014/main" val="20001"/>
                    </a:ext>
                  </a:extLst>
                </a:gridCol>
                <a:gridCol w="675408">
                  <a:extLst>
                    <a:ext uri="{9D8B030D-6E8A-4147-A177-3AD203B41FA5}">
                      <a16:colId xmlns:a16="http://schemas.microsoft.com/office/drawing/2014/main" val="20002"/>
                    </a:ext>
                  </a:extLst>
                </a:gridCol>
                <a:gridCol w="675408">
                  <a:extLst>
                    <a:ext uri="{9D8B030D-6E8A-4147-A177-3AD203B41FA5}">
                      <a16:colId xmlns:a16="http://schemas.microsoft.com/office/drawing/2014/main" val="20003"/>
                    </a:ext>
                  </a:extLst>
                </a:gridCol>
                <a:gridCol w="621966">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794658">
                  <a:extLst>
                    <a:ext uri="{9D8B030D-6E8A-4147-A177-3AD203B41FA5}">
                      <a16:colId xmlns:a16="http://schemas.microsoft.com/office/drawing/2014/main" val="20006"/>
                    </a:ext>
                  </a:extLst>
                </a:gridCol>
              </a:tblGrid>
              <a:tr h="918171">
                <a:tc>
                  <a:txBody>
                    <a:bodyPr/>
                    <a:lstStyle/>
                    <a:p>
                      <a:pPr algn="ctr" fontAlgn="ctr"/>
                      <a:r>
                        <a:rPr lang="en-US" sz="1600" dirty="0" smtClean="0">
                          <a:latin typeface="Arial" pitchFamily="34" charset="0"/>
                          <a:cs typeface="Arial" pitchFamily="34" charset="0"/>
                        </a:rPr>
                        <a:t>Organization Engagement Items </a:t>
                      </a:r>
                    </a:p>
                    <a:p>
                      <a:pPr algn="ctr" fontAlgn="ctr"/>
                      <a:r>
                        <a:rPr lang="en-US" sz="1600" b="1" i="0" u="none" strike="noStrike" dirty="0" smtClean="0">
                          <a:solidFill>
                            <a:schemeClr val="bg1"/>
                          </a:solidFill>
                          <a:effectLst/>
                          <a:latin typeface="Arial" pitchFamily="34" charset="0"/>
                          <a:cs typeface="Arial" pitchFamily="34" charset="0"/>
                        </a:rPr>
                        <a:t>Slide</a:t>
                      </a:r>
                      <a:r>
                        <a:rPr lang="en-US" sz="1600" b="1" i="0" u="none" strike="noStrike" baseline="0" dirty="0" smtClean="0">
                          <a:solidFill>
                            <a:schemeClr val="bg1"/>
                          </a:solidFill>
                          <a:effectLst/>
                          <a:latin typeface="Arial" pitchFamily="34" charset="0"/>
                          <a:cs typeface="Arial" pitchFamily="34" charset="0"/>
                        </a:rPr>
                        <a:t> 3</a:t>
                      </a:r>
                      <a:endParaRPr lang="en-US" sz="16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smtClean="0">
                          <a:solidFill>
                            <a:schemeClr val="bg1"/>
                          </a:solidFill>
                          <a:effectLst/>
                          <a:latin typeface="Arial" pitchFamily="34" charset="0"/>
                          <a:cs typeface="Arial" pitchFamily="34" charset="0"/>
                        </a:rPr>
                        <a:t>ALVSCE</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smtClean="0">
                          <a:solidFill>
                            <a:schemeClr val="bg1"/>
                          </a:solidFill>
                          <a:effectLst/>
                          <a:latin typeface="Arial" pitchFamily="34" charset="0"/>
                          <a:cs typeface="Arial" pitchFamily="34" charset="0"/>
                        </a:rPr>
                        <a:t>Staten</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Antin</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Stock</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Going</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Husman</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249038">
                <a:tc>
                  <a:txBody>
                    <a:bodyPr/>
                    <a:lstStyle/>
                    <a:p>
                      <a:pPr algn="ctr" fontAlgn="ctr"/>
                      <a:r>
                        <a:rPr lang="en-US" sz="1500" b="1" i="0" u="none" strike="noStrike" dirty="0" smtClean="0">
                          <a:solidFill>
                            <a:srgbClr val="000000"/>
                          </a:solidFill>
                          <a:effectLst/>
                          <a:latin typeface="Arial" pitchFamily="34" charset="0"/>
                          <a:cs typeface="Arial" pitchFamily="34" charset="0"/>
                        </a:rPr>
                        <a:t>OEI</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1" i="0" u="none" strike="noStrike" smtClean="0">
                          <a:solidFill>
                            <a:srgbClr val="000000"/>
                          </a:solidFill>
                          <a:effectLst/>
                          <a:latin typeface="Arial" pitchFamily="34" charset="0"/>
                          <a:cs typeface="Arial" pitchFamily="34" charset="0"/>
                        </a:rPr>
                        <a:t>64%</a:t>
                      </a:r>
                      <a:endParaRPr lang="en-US" sz="14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72%</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100%</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58%</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dirty="0" smtClean="0">
                          <a:solidFill>
                            <a:srgbClr val="000000"/>
                          </a:solidFill>
                          <a:effectLst/>
                          <a:latin typeface="Arial" pitchFamily="34" charset="0"/>
                          <a:cs typeface="Arial" pitchFamily="34" charset="0"/>
                        </a:rPr>
                        <a:t>63%</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75%</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extLst>
                  <a:ext uri="{0D108BD9-81ED-4DB2-BD59-A6C34878D82A}">
                    <a16:rowId xmlns:a16="http://schemas.microsoft.com/office/drawing/2014/main" val="10001"/>
                  </a:ext>
                </a:extLst>
              </a:tr>
              <a:tr h="365401">
                <a:tc>
                  <a:txBody>
                    <a:bodyPr/>
                    <a:lstStyle/>
                    <a:p>
                      <a:pPr algn="l" rtl="0" fontAlgn="ctr"/>
                      <a:r>
                        <a:rPr lang="en-US" sz="1400" b="0" i="0" u="none" strike="noStrike" smtClean="0">
                          <a:solidFill>
                            <a:srgbClr val="000000"/>
                          </a:solidFill>
                          <a:effectLst/>
                          <a:latin typeface="Arial"/>
                        </a:rPr>
                        <a:t>I am satisfied with the location where I come to work on a daily basis.</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78%</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46%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92%</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348053">
                <a:tc>
                  <a:txBody>
                    <a:bodyPr/>
                    <a:lstStyle/>
                    <a:p>
                      <a:pPr algn="l" rtl="0" fontAlgn="ctr"/>
                      <a:r>
                        <a:rPr lang="en-US" sz="1400" b="0" i="0" u="none" strike="noStrike" smtClean="0">
                          <a:solidFill>
                            <a:srgbClr val="000000"/>
                          </a:solidFill>
                          <a:effectLst/>
                          <a:latin typeface="Arial"/>
                        </a:rPr>
                        <a:t>My organization values diversity and inclusion.</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dirty="0" smtClean="0">
                          <a:solidFill>
                            <a:srgbClr val="000000"/>
                          </a:solidFill>
                          <a:effectLst/>
                          <a:latin typeface="Arial"/>
                        </a:rPr>
                        <a:t>76%</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58%</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273726">
                <a:tc>
                  <a:txBody>
                    <a:bodyPr/>
                    <a:lstStyle/>
                    <a:p>
                      <a:pPr algn="l" rtl="0" fontAlgn="ctr"/>
                      <a:r>
                        <a:rPr lang="en-US" sz="1400" b="0" i="0" u="none" strike="noStrike" smtClean="0">
                          <a:solidFill>
                            <a:srgbClr val="000000"/>
                          </a:solidFill>
                          <a:effectLst/>
                          <a:latin typeface="Arial"/>
                        </a:rPr>
                        <a:t>My organization shows respect for employees. </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dirty="0" smtClean="0">
                          <a:solidFill>
                            <a:srgbClr val="000000"/>
                          </a:solidFill>
                          <a:effectLst/>
                          <a:latin typeface="Arial"/>
                        </a:rPr>
                        <a:t>75%</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88%</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335874">
                <a:tc>
                  <a:txBody>
                    <a:bodyPr/>
                    <a:lstStyle/>
                    <a:p>
                      <a:pPr algn="l" rtl="0" fontAlgn="ctr"/>
                      <a:r>
                        <a:rPr lang="en-US" sz="1400" b="0" i="0" u="none" strike="noStrike" dirty="0" smtClean="0">
                          <a:solidFill>
                            <a:srgbClr val="000000"/>
                          </a:solidFill>
                          <a:effectLst/>
                          <a:latin typeface="Arial"/>
                        </a:rPr>
                        <a:t>I am satisfied with my commute to work.</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75%</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88%</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487201">
                <a:tc>
                  <a:txBody>
                    <a:bodyPr/>
                    <a:lstStyle/>
                    <a:p>
                      <a:pPr algn="l" rtl="0" fontAlgn="ctr"/>
                      <a:r>
                        <a:rPr lang="en-US" sz="1400" b="0" i="0" u="none" strike="noStrike" smtClean="0">
                          <a:solidFill>
                            <a:srgbClr val="000000"/>
                          </a:solidFill>
                          <a:effectLst/>
                          <a:latin typeface="Arial"/>
                        </a:rPr>
                        <a:t>My organization consistently demonstrates that delivering quality services is a high priority.</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74%</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88%</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r h="365401">
                <a:tc>
                  <a:txBody>
                    <a:bodyPr/>
                    <a:lstStyle/>
                    <a:p>
                      <a:pPr algn="l" rtl="0" fontAlgn="ctr"/>
                      <a:r>
                        <a:rPr lang="en-US" sz="1400" b="0" i="0" u="none" strike="noStrike" smtClean="0">
                          <a:solidFill>
                            <a:srgbClr val="000000"/>
                          </a:solidFill>
                          <a:effectLst/>
                          <a:latin typeface="Arial"/>
                        </a:rPr>
                        <a:t>My organization supports a balance between work and personal life.</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73%</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7"/>
                  </a:ext>
                </a:extLst>
              </a:tr>
              <a:tr h="365401">
                <a:tc>
                  <a:txBody>
                    <a:bodyPr/>
                    <a:lstStyle/>
                    <a:p>
                      <a:pPr algn="l" rtl="0" fontAlgn="ctr"/>
                      <a:r>
                        <a:rPr lang="en-US" sz="1400" b="0" i="0" u="none" strike="noStrike" smtClean="0">
                          <a:solidFill>
                            <a:srgbClr val="000000"/>
                          </a:solidFill>
                          <a:effectLst/>
                          <a:latin typeface="Arial"/>
                        </a:rPr>
                        <a:t>Senior Management keeps me informed of the goals and direction of our organization.</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69%</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79%</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8"/>
                  </a:ext>
                </a:extLst>
              </a:tr>
              <a:tr h="365401">
                <a:tc>
                  <a:txBody>
                    <a:bodyPr/>
                    <a:lstStyle/>
                    <a:p>
                      <a:pPr algn="l" rtl="0" fontAlgn="ctr"/>
                      <a:r>
                        <a:rPr lang="en-US" sz="1400" b="0" i="0" u="none" strike="noStrike" smtClean="0">
                          <a:solidFill>
                            <a:srgbClr val="000000"/>
                          </a:solidFill>
                          <a:effectLst/>
                          <a:latin typeface="Arial"/>
                        </a:rPr>
                        <a:t>Senior Management is accessible and approachable when necessary.</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68%</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9"/>
                  </a:ext>
                </a:extLst>
              </a:tr>
              <a:tr h="487201">
                <a:tc>
                  <a:txBody>
                    <a:bodyPr/>
                    <a:lstStyle/>
                    <a:p>
                      <a:pPr algn="l" rtl="0" fontAlgn="ctr"/>
                      <a:r>
                        <a:rPr lang="en-US" sz="1400" b="0" i="0" u="none" strike="noStrike" dirty="0" smtClean="0">
                          <a:solidFill>
                            <a:srgbClr val="000000"/>
                          </a:solidFill>
                          <a:effectLst/>
                          <a:latin typeface="Arial"/>
                        </a:rPr>
                        <a:t>The organization's vision/mission/goals inspire me and help me be more productive.</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62%</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44%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71%</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0"/>
                  </a:ext>
                </a:extLst>
              </a:tr>
              <a:tr h="365401">
                <a:tc>
                  <a:txBody>
                    <a:bodyPr/>
                    <a:lstStyle/>
                    <a:p>
                      <a:pPr algn="l" rtl="0" fontAlgn="ctr"/>
                      <a:r>
                        <a:rPr lang="en-US" sz="1400" b="0" i="0" u="none" strike="noStrike" dirty="0" smtClean="0">
                          <a:solidFill>
                            <a:srgbClr val="000000"/>
                          </a:solidFill>
                          <a:effectLst/>
                          <a:latin typeface="Arial"/>
                        </a:rPr>
                        <a:t>I feel that I can question a policy or practice, without fear of being penalized.</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62%</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1"/>
                  </a:ext>
                </a:extLst>
              </a:tr>
              <a:tr h="487201">
                <a:tc>
                  <a:txBody>
                    <a:bodyPr/>
                    <a:lstStyle/>
                    <a:p>
                      <a:pPr algn="l" rtl="0" fontAlgn="ctr"/>
                      <a:r>
                        <a:rPr lang="en-US" sz="1400" b="0" i="0" u="none" strike="noStrike" smtClean="0">
                          <a:solidFill>
                            <a:srgbClr val="000000"/>
                          </a:solidFill>
                          <a:effectLst/>
                          <a:latin typeface="Arial"/>
                        </a:rPr>
                        <a:t>Senior Management in my organization is open, honest, and transparent in communication.</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61%</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2"/>
                  </a:ext>
                </a:extLst>
              </a:tr>
              <a:tr h="365401">
                <a:tc>
                  <a:txBody>
                    <a:bodyPr/>
                    <a:lstStyle/>
                    <a:p>
                      <a:pPr algn="l" rtl="0" fontAlgn="ctr"/>
                      <a:r>
                        <a:rPr lang="en-US" sz="1400" b="0" i="0" u="none" strike="noStrike" smtClean="0">
                          <a:solidFill>
                            <a:srgbClr val="000000"/>
                          </a:solidFill>
                          <a:effectLst/>
                          <a:latin typeface="Arial"/>
                        </a:rPr>
                        <a:t>My organization's policies and procedures help create an effective work environment.</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59%</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75%</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3"/>
                  </a:ext>
                </a:extLst>
              </a:tr>
              <a:tr h="487201">
                <a:tc>
                  <a:txBody>
                    <a:bodyPr/>
                    <a:lstStyle/>
                    <a:p>
                      <a:pPr algn="l" rtl="0" fontAlgn="ctr"/>
                      <a:r>
                        <a:rPr lang="en-US" sz="1400" b="0" i="0" u="none" strike="noStrike" smtClean="0">
                          <a:solidFill>
                            <a:srgbClr val="000000"/>
                          </a:solidFill>
                          <a:effectLst/>
                          <a:latin typeface="Arial"/>
                        </a:rPr>
                        <a:t>My organization's process and procedures to evaluate and promote employees is fair.</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51%</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47%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33%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50%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2876176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87D7A59-36E2-48B9-B146-C1E59501F63F}" type="slidenum">
              <a:rPr lang="en-US" smtClean="0"/>
              <a:pPr/>
              <a:t>36</a:t>
            </a:fld>
            <a:endParaRPr lang="en-US" dirty="0"/>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2219233287"/>
              </p:ext>
            </p:extLst>
          </p:nvPr>
        </p:nvGraphicFramePr>
        <p:xfrm>
          <a:off x="228599" y="115418"/>
          <a:ext cx="8839204" cy="6331120"/>
        </p:xfrm>
        <a:graphic>
          <a:graphicData uri="http://schemas.openxmlformats.org/drawingml/2006/table">
            <a:tbl>
              <a:tblPr firstRow="1" bandRow="1">
                <a:tableStyleId>{5C22544A-7EE6-4342-B048-85BDC9FD1C3A}</a:tableStyleId>
              </a:tblPr>
              <a:tblGrid>
                <a:gridCol w="35814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609603">
                  <a:extLst>
                    <a:ext uri="{9D8B030D-6E8A-4147-A177-3AD203B41FA5}">
                      <a16:colId xmlns:a16="http://schemas.microsoft.com/office/drawing/2014/main" val="20006"/>
                    </a:ext>
                  </a:extLst>
                </a:gridCol>
              </a:tblGrid>
              <a:tr h="1209825">
                <a:tc>
                  <a:txBody>
                    <a:bodyPr/>
                    <a:lstStyle/>
                    <a:p>
                      <a:pPr algn="ctr" fontAlgn="ctr"/>
                      <a:r>
                        <a:rPr lang="en-US" sz="1600" dirty="0" smtClean="0">
                          <a:latin typeface="Arial" pitchFamily="34" charset="0"/>
                          <a:cs typeface="Arial" pitchFamily="34" charset="0"/>
                        </a:rPr>
                        <a:t>Job &amp; Career Engagement Items</a:t>
                      </a:r>
                    </a:p>
                    <a:p>
                      <a:pPr algn="ctr" fontAlgn="ctr"/>
                      <a:r>
                        <a:rPr lang="en-US" sz="1600" dirty="0" smtClean="0">
                          <a:latin typeface="Arial" pitchFamily="34" charset="0"/>
                          <a:cs typeface="Arial" pitchFamily="34" charset="0"/>
                        </a:rPr>
                        <a:t>Slide 1 </a:t>
                      </a:r>
                      <a:endParaRPr lang="en-US" sz="1600" b="0"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smtClean="0">
                          <a:solidFill>
                            <a:schemeClr val="bg1"/>
                          </a:solidFill>
                          <a:effectLst/>
                          <a:latin typeface="Arial" pitchFamily="34" charset="0"/>
                          <a:cs typeface="Arial" pitchFamily="34" charset="0"/>
                        </a:rPr>
                        <a:t>ALVSCE</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Tabashnik</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McDonald</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Davis</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err="1" smtClean="0">
                          <a:solidFill>
                            <a:schemeClr val="bg1"/>
                          </a:solidFill>
                          <a:effectLst/>
                          <a:latin typeface="Arial" pitchFamily="34" charset="0"/>
                          <a:cs typeface="Arial" pitchFamily="34" charset="0"/>
                        </a:rPr>
                        <a:t>Silvertooth</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err="1" smtClean="0">
                          <a:solidFill>
                            <a:schemeClr val="bg1"/>
                          </a:solidFill>
                          <a:effectLst/>
                          <a:latin typeface="Arial" pitchFamily="34" charset="0"/>
                          <a:cs typeface="Arial" pitchFamily="34" charset="0"/>
                        </a:rPr>
                        <a:t>Ratje</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328144">
                <a:tc>
                  <a:txBody>
                    <a:bodyPr/>
                    <a:lstStyle/>
                    <a:p>
                      <a:pPr algn="ctr" fontAlgn="ctr"/>
                      <a:r>
                        <a:rPr lang="en-US" sz="1500" b="1" i="0" u="none" strike="noStrike" dirty="0" smtClean="0">
                          <a:solidFill>
                            <a:srgbClr val="000000"/>
                          </a:solidFill>
                          <a:effectLst/>
                          <a:latin typeface="Arial" pitchFamily="34" charset="0"/>
                          <a:cs typeface="Arial" pitchFamily="34" charset="0"/>
                        </a:rPr>
                        <a:t>JEI</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1" i="0" u="none" strike="noStrike" smtClean="0">
                          <a:solidFill>
                            <a:srgbClr val="000000"/>
                          </a:solidFill>
                          <a:effectLst/>
                          <a:latin typeface="Arial" pitchFamily="34" charset="0"/>
                          <a:cs typeface="Arial" pitchFamily="34" charset="0"/>
                        </a:rPr>
                        <a:t>78%</a:t>
                      </a:r>
                      <a:endParaRPr lang="en-US" sz="14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96%</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77%</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100%</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75%</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92%</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extLst>
                  <a:ext uri="{0D108BD9-81ED-4DB2-BD59-A6C34878D82A}">
                    <a16:rowId xmlns:a16="http://schemas.microsoft.com/office/drawing/2014/main" val="10001"/>
                  </a:ext>
                </a:extLst>
              </a:tr>
              <a:tr h="370254">
                <a:tc>
                  <a:txBody>
                    <a:bodyPr/>
                    <a:lstStyle/>
                    <a:p>
                      <a:pPr algn="l" rtl="0" fontAlgn="ctr"/>
                      <a:r>
                        <a:rPr lang="en-US" sz="1400" b="0" i="0" u="none" strike="noStrike" smtClean="0">
                          <a:solidFill>
                            <a:srgbClr val="000000"/>
                          </a:solidFill>
                          <a:effectLst/>
                          <a:latin typeface="Arial"/>
                        </a:rPr>
                        <a:t>My job is challenging and interesting.</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89%</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75%</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481469">
                <a:tc>
                  <a:txBody>
                    <a:bodyPr/>
                    <a:lstStyle/>
                    <a:p>
                      <a:pPr algn="l" rtl="0" fontAlgn="ctr"/>
                      <a:r>
                        <a:rPr lang="en-US" sz="1400" b="0" i="0" u="none" strike="noStrike" smtClean="0">
                          <a:solidFill>
                            <a:srgbClr val="000000"/>
                          </a:solidFill>
                          <a:effectLst/>
                          <a:latin typeface="Arial"/>
                        </a:rPr>
                        <a:t>At work, I have the opportunity to utilize my skills and do what I do best.</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87%</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92%</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481469">
                <a:tc>
                  <a:txBody>
                    <a:bodyPr/>
                    <a:lstStyle/>
                    <a:p>
                      <a:pPr algn="l" rtl="0" fontAlgn="ctr"/>
                      <a:r>
                        <a:rPr lang="en-US" sz="1400" b="0" i="0" u="none" strike="noStrike" smtClean="0">
                          <a:solidFill>
                            <a:srgbClr val="000000"/>
                          </a:solidFill>
                          <a:effectLst/>
                          <a:latin typeface="Arial"/>
                        </a:rPr>
                        <a:t>My decision-making authority is sufficient for me to perform my job effectively.</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85%</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92%</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365138">
                <a:tc>
                  <a:txBody>
                    <a:bodyPr/>
                    <a:lstStyle/>
                    <a:p>
                      <a:pPr algn="l" rtl="0" fontAlgn="ctr"/>
                      <a:r>
                        <a:rPr lang="en-US" sz="1400" b="0" i="0" u="none" strike="noStrike" smtClean="0">
                          <a:solidFill>
                            <a:srgbClr val="000000"/>
                          </a:solidFill>
                          <a:effectLst/>
                          <a:latin typeface="Arial"/>
                        </a:rPr>
                        <a:t>This is a career that I love and believe in.</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84%</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481469">
                <a:tc>
                  <a:txBody>
                    <a:bodyPr/>
                    <a:lstStyle/>
                    <a:p>
                      <a:pPr algn="l" rtl="0" fontAlgn="ctr"/>
                      <a:r>
                        <a:rPr lang="en-US" sz="1400" b="0" i="0" u="none" strike="noStrike" smtClean="0">
                          <a:solidFill>
                            <a:srgbClr val="000000"/>
                          </a:solidFill>
                          <a:effectLst/>
                          <a:latin typeface="Arial"/>
                        </a:rPr>
                        <a:t>I am satisfied with the tasks and responsibilities associated with my job.</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83%</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92%</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r h="360675">
                <a:tc>
                  <a:txBody>
                    <a:bodyPr/>
                    <a:lstStyle/>
                    <a:p>
                      <a:pPr algn="l" rtl="0" fontAlgn="ctr"/>
                      <a:r>
                        <a:rPr lang="en-US" sz="1400" b="0" i="0" u="none" strike="noStrike" smtClean="0">
                          <a:solidFill>
                            <a:srgbClr val="000000"/>
                          </a:solidFill>
                          <a:effectLst/>
                          <a:latin typeface="Arial"/>
                        </a:rPr>
                        <a:t>I am satisfied with my current work schedule.</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83%</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92%</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7"/>
                  </a:ext>
                </a:extLst>
              </a:tr>
              <a:tr h="360675">
                <a:tc>
                  <a:txBody>
                    <a:bodyPr/>
                    <a:lstStyle/>
                    <a:p>
                      <a:pPr algn="l" rtl="0" fontAlgn="ctr"/>
                      <a:r>
                        <a:rPr lang="en-US" sz="1400" b="0" i="0" u="none" strike="noStrike" smtClean="0">
                          <a:solidFill>
                            <a:srgbClr val="000000"/>
                          </a:solidFill>
                          <a:effectLst/>
                          <a:latin typeface="Arial"/>
                        </a:rPr>
                        <a:t>I can fit in at work without having to change who I am.</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82%</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8"/>
                  </a:ext>
                </a:extLst>
              </a:tr>
              <a:tr h="481469">
                <a:tc>
                  <a:txBody>
                    <a:bodyPr/>
                    <a:lstStyle/>
                    <a:p>
                      <a:pPr algn="l" rtl="0" fontAlgn="ctr"/>
                      <a:r>
                        <a:rPr lang="en-US" sz="1400" b="0" i="0" u="none" strike="noStrike" smtClean="0">
                          <a:solidFill>
                            <a:srgbClr val="000000"/>
                          </a:solidFill>
                          <a:effectLst/>
                          <a:latin typeface="Arial"/>
                        </a:rPr>
                        <a:t>I have the information and resources needed to effectively get my work done.</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81%</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9"/>
                  </a:ext>
                </a:extLst>
              </a:tr>
              <a:tr h="370254">
                <a:tc>
                  <a:txBody>
                    <a:bodyPr/>
                    <a:lstStyle/>
                    <a:p>
                      <a:pPr algn="l" rtl="0" fontAlgn="ctr"/>
                      <a:r>
                        <a:rPr lang="en-US" sz="1400" b="0" i="0" u="none" strike="noStrike" smtClean="0">
                          <a:solidFill>
                            <a:srgbClr val="000000"/>
                          </a:solidFill>
                          <a:effectLst/>
                          <a:latin typeface="Arial"/>
                        </a:rPr>
                        <a:t>I fully understand my compensation plan.</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80%</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0"/>
                  </a:ext>
                </a:extLst>
              </a:tr>
              <a:tr h="481469">
                <a:tc>
                  <a:txBody>
                    <a:bodyPr/>
                    <a:lstStyle/>
                    <a:p>
                      <a:pPr algn="l" rtl="0" fontAlgn="ctr"/>
                      <a:r>
                        <a:rPr lang="en-US" sz="1400" b="0" i="0" u="none" strike="noStrike" smtClean="0">
                          <a:solidFill>
                            <a:srgbClr val="000000"/>
                          </a:solidFill>
                          <a:effectLst/>
                          <a:latin typeface="Arial"/>
                        </a:rPr>
                        <a:t>At work, I have sufficient opportunities for personal and professional growth.</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69%</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1"/>
                  </a:ext>
                </a:extLst>
              </a:tr>
              <a:tr h="360675">
                <a:tc>
                  <a:txBody>
                    <a:bodyPr/>
                    <a:lstStyle/>
                    <a:p>
                      <a:pPr algn="l" rtl="0" fontAlgn="ctr"/>
                      <a:r>
                        <a:rPr lang="en-US" sz="1400" b="0" i="0" u="none" strike="noStrike" smtClean="0">
                          <a:solidFill>
                            <a:srgbClr val="000000"/>
                          </a:solidFill>
                          <a:effectLst/>
                          <a:latin typeface="Arial"/>
                        </a:rPr>
                        <a:t>I receive the training needed to perform my job effectively.</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68%</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68%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3737044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87D7A59-36E2-48B9-B146-C1E59501F63F}" type="slidenum">
              <a:rPr lang="en-US" smtClean="0"/>
              <a:pPr/>
              <a:t>37</a:t>
            </a:fld>
            <a:endParaRPr lang="en-US" dirty="0"/>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1032695487"/>
              </p:ext>
            </p:extLst>
          </p:nvPr>
        </p:nvGraphicFramePr>
        <p:xfrm>
          <a:off x="76201" y="115418"/>
          <a:ext cx="8915398" cy="6265075"/>
        </p:xfrm>
        <a:graphic>
          <a:graphicData uri="http://schemas.openxmlformats.org/drawingml/2006/table">
            <a:tbl>
              <a:tblPr firstRow="1" bandRow="1">
                <a:tableStyleId>{5C22544A-7EE6-4342-B048-85BDC9FD1C3A}</a:tableStyleId>
              </a:tblPr>
              <a:tblGrid>
                <a:gridCol w="4114799">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57470">
                  <a:extLst>
                    <a:ext uri="{9D8B030D-6E8A-4147-A177-3AD203B41FA5}">
                      <a16:colId xmlns:a16="http://schemas.microsoft.com/office/drawing/2014/main" val="20003"/>
                    </a:ext>
                  </a:extLst>
                </a:gridCol>
                <a:gridCol w="718930">
                  <a:extLst>
                    <a:ext uri="{9D8B030D-6E8A-4147-A177-3AD203B41FA5}">
                      <a16:colId xmlns:a16="http://schemas.microsoft.com/office/drawing/2014/main" val="20004"/>
                    </a:ext>
                  </a:extLst>
                </a:gridCol>
                <a:gridCol w="676524">
                  <a:extLst>
                    <a:ext uri="{9D8B030D-6E8A-4147-A177-3AD203B41FA5}">
                      <a16:colId xmlns:a16="http://schemas.microsoft.com/office/drawing/2014/main" val="20005"/>
                    </a:ext>
                  </a:extLst>
                </a:gridCol>
                <a:gridCol w="542675">
                  <a:extLst>
                    <a:ext uri="{9D8B030D-6E8A-4147-A177-3AD203B41FA5}">
                      <a16:colId xmlns:a16="http://schemas.microsoft.com/office/drawing/2014/main" val="20006"/>
                    </a:ext>
                  </a:extLst>
                </a:gridCol>
              </a:tblGrid>
              <a:tr h="1209825">
                <a:tc>
                  <a:txBody>
                    <a:bodyPr/>
                    <a:lstStyle/>
                    <a:p>
                      <a:pPr algn="ctr" fontAlgn="ctr"/>
                      <a:r>
                        <a:rPr lang="en-US" sz="1600" dirty="0" smtClean="0">
                          <a:latin typeface="Arial" pitchFamily="34" charset="0"/>
                          <a:cs typeface="Arial" pitchFamily="34" charset="0"/>
                        </a:rPr>
                        <a:t>Job &amp; Career Engagement Items</a:t>
                      </a:r>
                    </a:p>
                    <a:p>
                      <a:pPr algn="ctr" fontAlgn="ctr"/>
                      <a:r>
                        <a:rPr lang="en-US" sz="1600" dirty="0" smtClean="0">
                          <a:latin typeface="Arial" pitchFamily="34" charset="0"/>
                          <a:cs typeface="Arial" pitchFamily="34" charset="0"/>
                        </a:rPr>
                        <a:t>Slide</a:t>
                      </a:r>
                      <a:r>
                        <a:rPr lang="en-US" sz="1600" baseline="0" dirty="0" smtClean="0">
                          <a:latin typeface="Arial" pitchFamily="34" charset="0"/>
                          <a:cs typeface="Arial" pitchFamily="34" charset="0"/>
                        </a:rPr>
                        <a:t> 2</a:t>
                      </a:r>
                      <a:endParaRPr lang="en-US" sz="1600" dirty="0" smtClean="0">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smtClean="0">
                          <a:solidFill>
                            <a:schemeClr val="bg1"/>
                          </a:solidFill>
                          <a:effectLst/>
                          <a:latin typeface="Arial" pitchFamily="34" charset="0"/>
                          <a:cs typeface="Arial" pitchFamily="34" charset="0"/>
                        </a:rPr>
                        <a:t>ALVSCE</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err="1" smtClean="0">
                          <a:solidFill>
                            <a:schemeClr val="bg1"/>
                          </a:solidFill>
                          <a:effectLst/>
                          <a:latin typeface="Arial" pitchFamily="34" charset="0"/>
                          <a:cs typeface="Arial" pitchFamily="34" charset="0"/>
                        </a:rPr>
                        <a:t>Koprowski</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err="1" smtClean="0">
                          <a:solidFill>
                            <a:schemeClr val="bg1"/>
                          </a:solidFill>
                          <a:effectLst/>
                          <a:latin typeface="Arial" pitchFamily="34" charset="0"/>
                          <a:cs typeface="Arial" pitchFamily="34" charset="0"/>
                        </a:rPr>
                        <a:t>Chorover</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Farrell-Poe</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Jenks</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Rahr</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328144">
                <a:tc>
                  <a:txBody>
                    <a:bodyPr/>
                    <a:lstStyle/>
                    <a:p>
                      <a:pPr algn="ctr" fontAlgn="ctr"/>
                      <a:r>
                        <a:rPr lang="en-US" sz="1500" b="1" i="0" u="none" strike="noStrike" dirty="0" smtClean="0">
                          <a:solidFill>
                            <a:srgbClr val="000000"/>
                          </a:solidFill>
                          <a:effectLst/>
                          <a:latin typeface="Arial" pitchFamily="34" charset="0"/>
                          <a:cs typeface="Arial" pitchFamily="34" charset="0"/>
                        </a:rPr>
                        <a:t>JEI</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1" i="0" u="none" strike="noStrike" smtClean="0">
                          <a:solidFill>
                            <a:srgbClr val="000000"/>
                          </a:solidFill>
                          <a:effectLst/>
                          <a:latin typeface="Arial" pitchFamily="34" charset="0"/>
                          <a:cs typeface="Arial" pitchFamily="34" charset="0"/>
                        </a:rPr>
                        <a:t>78%</a:t>
                      </a:r>
                      <a:endParaRPr lang="en-US" sz="14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81%</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92%</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67%</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68%</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100%</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extLst>
                  <a:ext uri="{0D108BD9-81ED-4DB2-BD59-A6C34878D82A}">
                    <a16:rowId xmlns:a16="http://schemas.microsoft.com/office/drawing/2014/main" val="10001"/>
                  </a:ext>
                </a:extLst>
              </a:tr>
              <a:tr h="370254">
                <a:tc>
                  <a:txBody>
                    <a:bodyPr/>
                    <a:lstStyle/>
                    <a:p>
                      <a:pPr algn="l" rtl="0" fontAlgn="ctr"/>
                      <a:r>
                        <a:rPr lang="en-US" sz="1400" b="0" i="0" u="none" strike="noStrike" smtClean="0">
                          <a:solidFill>
                            <a:srgbClr val="000000"/>
                          </a:solidFill>
                          <a:effectLst/>
                          <a:latin typeface="Arial"/>
                        </a:rPr>
                        <a:t>My job is challenging and interesting.</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89%</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481469">
                <a:tc>
                  <a:txBody>
                    <a:bodyPr/>
                    <a:lstStyle/>
                    <a:p>
                      <a:pPr algn="l" rtl="0" fontAlgn="ctr"/>
                      <a:r>
                        <a:rPr lang="en-US" sz="1400" b="0" i="0" u="none" strike="noStrike" smtClean="0">
                          <a:solidFill>
                            <a:srgbClr val="000000"/>
                          </a:solidFill>
                          <a:effectLst/>
                          <a:latin typeface="Arial"/>
                        </a:rPr>
                        <a:t>At work, I have the opportunity to utilize my skills and do what I do best.</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87%</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481469">
                <a:tc>
                  <a:txBody>
                    <a:bodyPr/>
                    <a:lstStyle/>
                    <a:p>
                      <a:pPr algn="l" rtl="0" fontAlgn="ctr"/>
                      <a:r>
                        <a:rPr lang="en-US" sz="1400" b="0" i="0" u="none" strike="noStrike" smtClean="0">
                          <a:solidFill>
                            <a:srgbClr val="000000"/>
                          </a:solidFill>
                          <a:effectLst/>
                          <a:latin typeface="Arial"/>
                        </a:rPr>
                        <a:t>My decision-making authority is sufficient for me to perform my job effectively.</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85%</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365138">
                <a:tc>
                  <a:txBody>
                    <a:bodyPr/>
                    <a:lstStyle/>
                    <a:p>
                      <a:pPr algn="l" rtl="0" fontAlgn="ctr"/>
                      <a:r>
                        <a:rPr lang="en-US" sz="1400" b="0" i="0" u="none" strike="noStrike" smtClean="0">
                          <a:solidFill>
                            <a:srgbClr val="000000"/>
                          </a:solidFill>
                          <a:effectLst/>
                          <a:latin typeface="Arial"/>
                        </a:rPr>
                        <a:t>This is a career that I love and believe in.</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84%</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57%</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481469">
                <a:tc>
                  <a:txBody>
                    <a:bodyPr/>
                    <a:lstStyle/>
                    <a:p>
                      <a:pPr algn="l" rtl="0" fontAlgn="ctr"/>
                      <a:r>
                        <a:rPr lang="en-US" sz="1400" b="0" i="0" u="none" strike="noStrike" smtClean="0">
                          <a:solidFill>
                            <a:srgbClr val="000000"/>
                          </a:solidFill>
                          <a:effectLst/>
                          <a:latin typeface="Arial"/>
                        </a:rPr>
                        <a:t>I am satisfied with the tasks and responsibilities associated with my job.</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83%</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86%</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r h="360675">
                <a:tc>
                  <a:txBody>
                    <a:bodyPr/>
                    <a:lstStyle/>
                    <a:p>
                      <a:pPr algn="l" rtl="0" fontAlgn="ctr"/>
                      <a:r>
                        <a:rPr lang="en-US" sz="1400" b="0" i="0" u="none" strike="noStrike" smtClean="0">
                          <a:solidFill>
                            <a:srgbClr val="000000"/>
                          </a:solidFill>
                          <a:effectLst/>
                          <a:latin typeface="Arial"/>
                        </a:rPr>
                        <a:t>I am satisfied with my current work schedule.</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83%</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7"/>
                  </a:ext>
                </a:extLst>
              </a:tr>
              <a:tr h="360675">
                <a:tc>
                  <a:txBody>
                    <a:bodyPr/>
                    <a:lstStyle/>
                    <a:p>
                      <a:pPr algn="l" rtl="0" fontAlgn="ctr"/>
                      <a:r>
                        <a:rPr lang="en-US" sz="1400" b="0" i="0" u="none" strike="noStrike" smtClean="0">
                          <a:solidFill>
                            <a:srgbClr val="000000"/>
                          </a:solidFill>
                          <a:effectLst/>
                          <a:latin typeface="Arial"/>
                        </a:rPr>
                        <a:t>I can fit in at work without having to change who I am.</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82%</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8"/>
                  </a:ext>
                </a:extLst>
              </a:tr>
              <a:tr h="481469">
                <a:tc>
                  <a:txBody>
                    <a:bodyPr/>
                    <a:lstStyle/>
                    <a:p>
                      <a:pPr algn="l" rtl="0" fontAlgn="ctr"/>
                      <a:r>
                        <a:rPr lang="en-US" sz="1400" b="0" i="0" u="none" strike="noStrike" smtClean="0">
                          <a:solidFill>
                            <a:srgbClr val="000000"/>
                          </a:solidFill>
                          <a:effectLst/>
                          <a:latin typeface="Arial"/>
                        </a:rPr>
                        <a:t>I have the information and resources needed to effectively get my work done.</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81%</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9"/>
                  </a:ext>
                </a:extLst>
              </a:tr>
              <a:tr h="370254">
                <a:tc>
                  <a:txBody>
                    <a:bodyPr/>
                    <a:lstStyle/>
                    <a:p>
                      <a:pPr algn="l" rtl="0" fontAlgn="ctr"/>
                      <a:r>
                        <a:rPr lang="en-US" sz="1400" b="0" i="0" u="none" strike="noStrike" smtClean="0">
                          <a:solidFill>
                            <a:srgbClr val="000000"/>
                          </a:solidFill>
                          <a:effectLst/>
                          <a:latin typeface="Arial"/>
                        </a:rPr>
                        <a:t>I fully understand my compensation plan.</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80%</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0"/>
                  </a:ext>
                </a:extLst>
              </a:tr>
              <a:tr h="481469">
                <a:tc>
                  <a:txBody>
                    <a:bodyPr/>
                    <a:lstStyle/>
                    <a:p>
                      <a:pPr algn="l" rtl="0" fontAlgn="ctr"/>
                      <a:r>
                        <a:rPr lang="en-US" sz="1400" b="0" i="0" u="none" strike="noStrike" smtClean="0">
                          <a:solidFill>
                            <a:srgbClr val="000000"/>
                          </a:solidFill>
                          <a:effectLst/>
                          <a:latin typeface="Arial"/>
                        </a:rPr>
                        <a:t>At work, I have sufficient opportunities for personal and professional growth.</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69%</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43%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71%</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1"/>
                  </a:ext>
                </a:extLst>
              </a:tr>
              <a:tr h="360675">
                <a:tc>
                  <a:txBody>
                    <a:bodyPr/>
                    <a:lstStyle/>
                    <a:p>
                      <a:pPr algn="l" rtl="0" fontAlgn="ctr"/>
                      <a:r>
                        <a:rPr lang="en-US" sz="1400" b="0" i="0" u="none" strike="noStrike" smtClean="0">
                          <a:solidFill>
                            <a:srgbClr val="000000"/>
                          </a:solidFill>
                          <a:effectLst/>
                          <a:latin typeface="Arial"/>
                        </a:rPr>
                        <a:t>I receive the training needed to perform my job effectively.</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68%</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71%</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6707342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87D7A59-36E2-48B9-B146-C1E59501F63F}" type="slidenum">
              <a:rPr lang="en-US" smtClean="0"/>
              <a:pPr/>
              <a:t>38</a:t>
            </a:fld>
            <a:endParaRPr lang="en-US" dirty="0"/>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3542869835"/>
              </p:ext>
            </p:extLst>
          </p:nvPr>
        </p:nvGraphicFramePr>
        <p:xfrm>
          <a:off x="152398" y="115418"/>
          <a:ext cx="8839202" cy="6199030"/>
        </p:xfrm>
        <a:graphic>
          <a:graphicData uri="http://schemas.openxmlformats.org/drawingml/2006/table">
            <a:tbl>
              <a:tblPr firstRow="1" bandRow="1">
                <a:tableStyleId>{5C22544A-7EE6-4342-B048-85BDC9FD1C3A}</a:tableStyleId>
              </a:tblPr>
              <a:tblGrid>
                <a:gridCol w="4687462">
                  <a:extLst>
                    <a:ext uri="{9D8B030D-6E8A-4147-A177-3AD203B41FA5}">
                      <a16:colId xmlns:a16="http://schemas.microsoft.com/office/drawing/2014/main" val="20000"/>
                    </a:ext>
                  </a:extLst>
                </a:gridCol>
                <a:gridCol w="803565">
                  <a:extLst>
                    <a:ext uri="{9D8B030D-6E8A-4147-A177-3AD203B41FA5}">
                      <a16:colId xmlns:a16="http://schemas.microsoft.com/office/drawing/2014/main" val="20001"/>
                    </a:ext>
                  </a:extLst>
                </a:gridCol>
                <a:gridCol w="669635">
                  <a:extLst>
                    <a:ext uri="{9D8B030D-6E8A-4147-A177-3AD203B41FA5}">
                      <a16:colId xmlns:a16="http://schemas.microsoft.com/office/drawing/2014/main" val="20002"/>
                    </a:ext>
                  </a:extLst>
                </a:gridCol>
                <a:gridCol w="544940">
                  <a:extLst>
                    <a:ext uri="{9D8B030D-6E8A-4147-A177-3AD203B41FA5}">
                      <a16:colId xmlns:a16="http://schemas.microsoft.com/office/drawing/2014/main" val="20003"/>
                    </a:ext>
                  </a:extLst>
                </a:gridCol>
                <a:gridCol w="685801">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838199">
                  <a:extLst>
                    <a:ext uri="{9D8B030D-6E8A-4147-A177-3AD203B41FA5}">
                      <a16:colId xmlns:a16="http://schemas.microsoft.com/office/drawing/2014/main" val="20006"/>
                    </a:ext>
                  </a:extLst>
                </a:gridCol>
              </a:tblGrid>
              <a:tr h="1209825">
                <a:tc>
                  <a:txBody>
                    <a:bodyPr/>
                    <a:lstStyle/>
                    <a:p>
                      <a:pPr algn="ctr" fontAlgn="ctr"/>
                      <a:r>
                        <a:rPr lang="en-US" sz="1600" dirty="0" smtClean="0">
                          <a:latin typeface="Arial" pitchFamily="34" charset="0"/>
                          <a:cs typeface="Arial" pitchFamily="34" charset="0"/>
                        </a:rPr>
                        <a:t>Job &amp; Career Engagement Items</a:t>
                      </a:r>
                    </a:p>
                    <a:p>
                      <a:pPr algn="ctr" fontAlgn="ctr"/>
                      <a:r>
                        <a:rPr lang="en-US" sz="1600" dirty="0" smtClean="0">
                          <a:latin typeface="Arial" pitchFamily="34" charset="0"/>
                          <a:cs typeface="Arial" pitchFamily="34" charset="0"/>
                        </a:rPr>
                        <a:t>Slide 3 </a:t>
                      </a:r>
                      <a:endParaRPr lang="en-US" sz="1600" b="0"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smtClean="0">
                          <a:solidFill>
                            <a:schemeClr val="bg1"/>
                          </a:solidFill>
                          <a:effectLst/>
                          <a:latin typeface="Arial" pitchFamily="34" charset="0"/>
                          <a:cs typeface="Arial" pitchFamily="34" charset="0"/>
                        </a:rPr>
                        <a:t>ALVSCE</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smtClean="0">
                          <a:solidFill>
                            <a:schemeClr val="bg1"/>
                          </a:solidFill>
                          <a:effectLst/>
                          <a:latin typeface="Arial" pitchFamily="34" charset="0"/>
                          <a:cs typeface="Arial" pitchFamily="34" charset="0"/>
                        </a:rPr>
                        <a:t>Staten</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Antin</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Stock</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Going</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Husman</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328144">
                <a:tc>
                  <a:txBody>
                    <a:bodyPr/>
                    <a:lstStyle/>
                    <a:p>
                      <a:pPr algn="ctr" fontAlgn="ctr"/>
                      <a:r>
                        <a:rPr lang="en-US" sz="1500" b="1" i="0" u="none" strike="noStrike" dirty="0" smtClean="0">
                          <a:solidFill>
                            <a:srgbClr val="000000"/>
                          </a:solidFill>
                          <a:effectLst/>
                          <a:latin typeface="Arial" pitchFamily="34" charset="0"/>
                          <a:cs typeface="Arial" pitchFamily="34" charset="0"/>
                        </a:rPr>
                        <a:t>JEI</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1" i="0" u="none" strike="noStrike" smtClean="0">
                          <a:solidFill>
                            <a:srgbClr val="000000"/>
                          </a:solidFill>
                          <a:effectLst/>
                          <a:latin typeface="Arial" pitchFamily="34" charset="0"/>
                          <a:cs typeface="Arial" pitchFamily="34" charset="0"/>
                        </a:rPr>
                        <a:t>78%</a:t>
                      </a:r>
                      <a:endParaRPr lang="en-US" sz="14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72%</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100%</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67%</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75%</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88%</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extLst>
                  <a:ext uri="{0D108BD9-81ED-4DB2-BD59-A6C34878D82A}">
                    <a16:rowId xmlns:a16="http://schemas.microsoft.com/office/drawing/2014/main" val="10001"/>
                  </a:ext>
                </a:extLst>
              </a:tr>
              <a:tr h="370254">
                <a:tc>
                  <a:txBody>
                    <a:bodyPr/>
                    <a:lstStyle/>
                    <a:p>
                      <a:pPr algn="l" rtl="0" fontAlgn="ctr"/>
                      <a:r>
                        <a:rPr lang="en-US" sz="1400" b="0" i="0" u="none" strike="noStrike" smtClean="0">
                          <a:solidFill>
                            <a:srgbClr val="000000"/>
                          </a:solidFill>
                          <a:effectLst/>
                          <a:latin typeface="Arial"/>
                        </a:rPr>
                        <a:t>My job is challenging and interesting.</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89%</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92%</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481469">
                <a:tc>
                  <a:txBody>
                    <a:bodyPr/>
                    <a:lstStyle/>
                    <a:p>
                      <a:pPr algn="l" rtl="0" fontAlgn="ctr"/>
                      <a:r>
                        <a:rPr lang="en-US" sz="1400" b="0" i="0" u="none" strike="noStrike" smtClean="0">
                          <a:solidFill>
                            <a:srgbClr val="000000"/>
                          </a:solidFill>
                          <a:effectLst/>
                          <a:latin typeface="Arial"/>
                        </a:rPr>
                        <a:t>At work, I have the opportunity to utilize my skills and do what I do best.</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87%</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96%</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481469">
                <a:tc>
                  <a:txBody>
                    <a:bodyPr/>
                    <a:lstStyle/>
                    <a:p>
                      <a:pPr algn="l" rtl="0" fontAlgn="ctr"/>
                      <a:r>
                        <a:rPr lang="en-US" sz="1400" b="0" i="0" u="none" strike="noStrike" smtClean="0">
                          <a:solidFill>
                            <a:srgbClr val="000000"/>
                          </a:solidFill>
                          <a:effectLst/>
                          <a:latin typeface="Arial"/>
                        </a:rPr>
                        <a:t>My decision-making authority is sufficient for me to perform my job effectively.</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85%</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88%</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365138">
                <a:tc>
                  <a:txBody>
                    <a:bodyPr/>
                    <a:lstStyle/>
                    <a:p>
                      <a:pPr algn="l" rtl="0" fontAlgn="ctr"/>
                      <a:r>
                        <a:rPr lang="en-US" sz="1400" b="0" i="0" u="none" strike="noStrike" smtClean="0">
                          <a:solidFill>
                            <a:srgbClr val="000000"/>
                          </a:solidFill>
                          <a:effectLst/>
                          <a:latin typeface="Arial"/>
                        </a:rPr>
                        <a:t>This is a career that I love and believe in.</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84%</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88%</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481469">
                <a:tc>
                  <a:txBody>
                    <a:bodyPr/>
                    <a:lstStyle/>
                    <a:p>
                      <a:pPr algn="l" rtl="0" fontAlgn="ctr"/>
                      <a:r>
                        <a:rPr lang="en-US" sz="1400" b="0" i="0" u="none" strike="noStrike" smtClean="0">
                          <a:solidFill>
                            <a:srgbClr val="000000"/>
                          </a:solidFill>
                          <a:effectLst/>
                          <a:latin typeface="Arial"/>
                        </a:rPr>
                        <a:t>I am satisfied with the tasks and responsibilities associated with my job.</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83%</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92%</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r h="360675">
                <a:tc>
                  <a:txBody>
                    <a:bodyPr/>
                    <a:lstStyle/>
                    <a:p>
                      <a:pPr algn="l" rtl="0" fontAlgn="ctr"/>
                      <a:r>
                        <a:rPr lang="en-US" sz="1400" b="0" i="0" u="none" strike="noStrike" smtClean="0">
                          <a:solidFill>
                            <a:srgbClr val="000000"/>
                          </a:solidFill>
                          <a:effectLst/>
                          <a:latin typeface="Arial"/>
                        </a:rPr>
                        <a:t>I am satisfied with my current work schedule.</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83%</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92%</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7"/>
                  </a:ext>
                </a:extLst>
              </a:tr>
              <a:tr h="360675">
                <a:tc>
                  <a:txBody>
                    <a:bodyPr/>
                    <a:lstStyle/>
                    <a:p>
                      <a:pPr algn="l" rtl="0" fontAlgn="ctr"/>
                      <a:r>
                        <a:rPr lang="en-US" sz="1400" b="0" i="0" u="none" strike="noStrike" smtClean="0">
                          <a:solidFill>
                            <a:srgbClr val="000000"/>
                          </a:solidFill>
                          <a:effectLst/>
                          <a:latin typeface="Arial"/>
                        </a:rPr>
                        <a:t>I can fit in at work without having to change who I am.</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82%</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92%</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8"/>
                  </a:ext>
                </a:extLst>
              </a:tr>
              <a:tr h="481469">
                <a:tc>
                  <a:txBody>
                    <a:bodyPr/>
                    <a:lstStyle/>
                    <a:p>
                      <a:pPr algn="l" rtl="0" fontAlgn="ctr"/>
                      <a:r>
                        <a:rPr lang="en-US" sz="1400" b="0" i="0" u="none" strike="noStrike" smtClean="0">
                          <a:solidFill>
                            <a:srgbClr val="000000"/>
                          </a:solidFill>
                          <a:effectLst/>
                          <a:latin typeface="Arial"/>
                        </a:rPr>
                        <a:t>I have the information and resources needed to effectively get my work done.</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81%</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96%</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9"/>
                  </a:ext>
                </a:extLst>
              </a:tr>
              <a:tr h="370254">
                <a:tc>
                  <a:txBody>
                    <a:bodyPr/>
                    <a:lstStyle/>
                    <a:p>
                      <a:pPr algn="l" rtl="0" fontAlgn="ctr"/>
                      <a:r>
                        <a:rPr lang="en-US" sz="1400" b="0" i="0" u="none" strike="noStrike" smtClean="0">
                          <a:solidFill>
                            <a:srgbClr val="000000"/>
                          </a:solidFill>
                          <a:effectLst/>
                          <a:latin typeface="Arial"/>
                        </a:rPr>
                        <a:t>I fully understand my compensation plan.</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80%</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96%</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0"/>
                  </a:ext>
                </a:extLst>
              </a:tr>
              <a:tr h="481469">
                <a:tc>
                  <a:txBody>
                    <a:bodyPr/>
                    <a:lstStyle/>
                    <a:p>
                      <a:pPr algn="l" rtl="0" fontAlgn="ctr"/>
                      <a:r>
                        <a:rPr lang="en-US" sz="1400" b="0" i="0" u="none" strike="noStrike" smtClean="0">
                          <a:solidFill>
                            <a:srgbClr val="000000"/>
                          </a:solidFill>
                          <a:effectLst/>
                          <a:latin typeface="Arial"/>
                        </a:rPr>
                        <a:t>At work, I have sufficient opportunities for personal and professional growth.</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69%</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58%</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1"/>
                  </a:ext>
                </a:extLst>
              </a:tr>
              <a:tr h="360675">
                <a:tc>
                  <a:txBody>
                    <a:bodyPr/>
                    <a:lstStyle/>
                    <a:p>
                      <a:pPr algn="l" rtl="0" fontAlgn="ctr"/>
                      <a:r>
                        <a:rPr lang="en-US" sz="1400" b="0" i="0" u="none" strike="noStrike" smtClean="0">
                          <a:solidFill>
                            <a:srgbClr val="000000"/>
                          </a:solidFill>
                          <a:effectLst/>
                          <a:latin typeface="Arial"/>
                        </a:rPr>
                        <a:t>I receive the training needed to perform my job effectively.</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68%</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6707342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87D7A59-36E2-48B9-B146-C1E59501F63F}" type="slidenum">
              <a:rPr lang="en-US" smtClean="0"/>
              <a:pPr/>
              <a:t>39</a:t>
            </a:fld>
            <a:endParaRPr lang="en-US" dirty="0"/>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3969508609"/>
              </p:ext>
            </p:extLst>
          </p:nvPr>
        </p:nvGraphicFramePr>
        <p:xfrm>
          <a:off x="152404" y="115418"/>
          <a:ext cx="8915397" cy="6132980"/>
        </p:xfrm>
        <a:graphic>
          <a:graphicData uri="http://schemas.openxmlformats.org/drawingml/2006/table">
            <a:tbl>
              <a:tblPr firstRow="1" bandRow="1">
                <a:tableStyleId>{5C22544A-7EE6-4342-B048-85BDC9FD1C3A}</a:tableStyleId>
              </a:tblPr>
              <a:tblGrid>
                <a:gridCol w="3809996">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609601">
                  <a:extLst>
                    <a:ext uri="{9D8B030D-6E8A-4147-A177-3AD203B41FA5}">
                      <a16:colId xmlns:a16="http://schemas.microsoft.com/office/drawing/2014/main" val="20006"/>
                    </a:ext>
                  </a:extLst>
                </a:gridCol>
              </a:tblGrid>
              <a:tr h="1336856">
                <a:tc>
                  <a:txBody>
                    <a:bodyPr/>
                    <a:lstStyle/>
                    <a:p>
                      <a:pPr algn="ctr" fontAlgn="ctr"/>
                      <a:r>
                        <a:rPr lang="en-US" sz="1600" dirty="0" smtClean="0">
                          <a:latin typeface="Arial" pitchFamily="34" charset="0"/>
                          <a:cs typeface="Arial" pitchFamily="34" charset="0"/>
                        </a:rPr>
                        <a:t>Co-Worker Engagement Items</a:t>
                      </a:r>
                    </a:p>
                    <a:p>
                      <a:pPr algn="ctr" fontAlgn="ctr"/>
                      <a:r>
                        <a:rPr lang="en-US" sz="1600" dirty="0" smtClean="0">
                          <a:latin typeface="Arial" pitchFamily="34" charset="0"/>
                          <a:cs typeface="Arial" pitchFamily="34" charset="0"/>
                        </a:rPr>
                        <a:t>Slide 1 </a:t>
                      </a:r>
                      <a:endParaRPr lang="en-US" sz="1600" b="0"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smtClean="0">
                          <a:solidFill>
                            <a:schemeClr val="bg1"/>
                          </a:solidFill>
                          <a:effectLst/>
                          <a:latin typeface="Arial" pitchFamily="34" charset="0"/>
                          <a:cs typeface="Arial" pitchFamily="34" charset="0"/>
                        </a:rPr>
                        <a:t>ALVSCE</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Tabashnik</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McDonald</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Davis</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err="1" smtClean="0">
                          <a:solidFill>
                            <a:schemeClr val="bg1"/>
                          </a:solidFill>
                          <a:effectLst/>
                          <a:latin typeface="Arial" pitchFamily="34" charset="0"/>
                          <a:cs typeface="Arial" pitchFamily="34" charset="0"/>
                        </a:rPr>
                        <a:t>Silvertooth</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err="1" smtClean="0">
                          <a:solidFill>
                            <a:schemeClr val="bg1"/>
                          </a:solidFill>
                          <a:effectLst/>
                          <a:latin typeface="Arial" pitchFamily="34" charset="0"/>
                          <a:cs typeface="Arial" pitchFamily="34" charset="0"/>
                        </a:rPr>
                        <a:t>Ratje</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362599">
                <a:tc>
                  <a:txBody>
                    <a:bodyPr/>
                    <a:lstStyle/>
                    <a:p>
                      <a:pPr algn="ctr" fontAlgn="ctr"/>
                      <a:r>
                        <a:rPr lang="en-US" sz="1500" b="1" i="0" u="none" strike="noStrike" dirty="0" smtClean="0">
                          <a:solidFill>
                            <a:srgbClr val="000000"/>
                          </a:solidFill>
                          <a:effectLst/>
                          <a:latin typeface="Arial" pitchFamily="34" charset="0"/>
                          <a:cs typeface="Arial" pitchFamily="34" charset="0"/>
                        </a:rPr>
                        <a:t>CEI</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1" i="0" u="none" strike="noStrike" smtClean="0">
                          <a:solidFill>
                            <a:srgbClr val="000000"/>
                          </a:solidFill>
                          <a:effectLst/>
                          <a:latin typeface="Arial" pitchFamily="34" charset="0"/>
                          <a:cs typeface="Arial" pitchFamily="34" charset="0"/>
                        </a:rPr>
                        <a:t>76%</a:t>
                      </a:r>
                      <a:endParaRPr lang="en-US" sz="14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85%</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57%</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100%</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78%</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100%</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extLst>
                  <a:ext uri="{0D108BD9-81ED-4DB2-BD59-A6C34878D82A}">
                    <a16:rowId xmlns:a16="http://schemas.microsoft.com/office/drawing/2014/main" val="10001"/>
                  </a:ext>
                </a:extLst>
              </a:tr>
              <a:tr h="709364">
                <a:tc>
                  <a:txBody>
                    <a:bodyPr/>
                    <a:lstStyle/>
                    <a:p>
                      <a:pPr algn="l" rtl="0" fontAlgn="ctr"/>
                      <a:r>
                        <a:rPr lang="en-US" sz="1400" b="0" i="0" u="none" strike="noStrike" smtClean="0">
                          <a:solidFill>
                            <a:srgbClr val="000000"/>
                          </a:solidFill>
                          <a:effectLst/>
                          <a:latin typeface="Arial"/>
                        </a:rPr>
                        <a:t>Most of my co-workers deliver quality work and put forth extra effort to help our organization succeed. </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81%</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532023">
                <a:tc>
                  <a:txBody>
                    <a:bodyPr/>
                    <a:lstStyle/>
                    <a:p>
                      <a:pPr algn="l" rtl="0" fontAlgn="ctr"/>
                      <a:r>
                        <a:rPr lang="en-US" sz="1400" b="0" i="0" u="none" strike="noStrike" smtClean="0">
                          <a:solidFill>
                            <a:srgbClr val="000000"/>
                          </a:solidFill>
                          <a:effectLst/>
                          <a:latin typeface="Arial"/>
                        </a:rPr>
                        <a:t>I receive the support I need to be able to succeed from most of my co-workers.</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81%</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709364">
                <a:tc>
                  <a:txBody>
                    <a:bodyPr/>
                    <a:lstStyle/>
                    <a:p>
                      <a:pPr algn="l" rtl="0" fontAlgn="ctr"/>
                      <a:r>
                        <a:rPr lang="en-US" sz="1400" b="0" i="0" u="none" strike="noStrike" dirty="0" smtClean="0">
                          <a:solidFill>
                            <a:srgbClr val="000000"/>
                          </a:solidFill>
                          <a:effectLst/>
                          <a:latin typeface="Arial"/>
                        </a:rPr>
                        <a:t>Most of my co-workers demonstrate interest and concern for my personal well being.</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80%</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85%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532023">
                <a:tc>
                  <a:txBody>
                    <a:bodyPr/>
                    <a:lstStyle/>
                    <a:p>
                      <a:pPr algn="l" rtl="0" fontAlgn="ctr"/>
                      <a:r>
                        <a:rPr lang="en-US" sz="1400" b="0" i="0" u="none" strike="noStrike" dirty="0" smtClean="0">
                          <a:solidFill>
                            <a:srgbClr val="000000"/>
                          </a:solidFill>
                          <a:effectLst/>
                          <a:latin typeface="Arial"/>
                        </a:rPr>
                        <a:t>Most of my co-workers communicate effectively with me.</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80%</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709364">
                <a:tc>
                  <a:txBody>
                    <a:bodyPr/>
                    <a:lstStyle/>
                    <a:p>
                      <a:pPr algn="l" rtl="0" fontAlgn="ctr"/>
                      <a:r>
                        <a:rPr lang="en-US" sz="1400" b="0" i="0" u="none" strike="noStrike" smtClean="0">
                          <a:solidFill>
                            <a:srgbClr val="000000"/>
                          </a:solidFill>
                          <a:effectLst/>
                          <a:latin typeface="Arial"/>
                        </a:rPr>
                        <a:t>My co-workers respect employee differences by valuing diversity and inclusion.</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75%</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92%</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r h="709364">
                <a:tc>
                  <a:txBody>
                    <a:bodyPr/>
                    <a:lstStyle/>
                    <a:p>
                      <a:pPr algn="l" rtl="0" fontAlgn="ctr"/>
                      <a:r>
                        <a:rPr lang="en-US" sz="1400" b="0" i="0" u="none" strike="noStrike" smtClean="0">
                          <a:solidFill>
                            <a:srgbClr val="000000"/>
                          </a:solidFill>
                          <a:effectLst/>
                          <a:latin typeface="Arial"/>
                        </a:rPr>
                        <a:t>While working on assigned tasks, most of my co-workers do not just participate; they seem engaged in their tasks.</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74%</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92%</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7"/>
                  </a:ext>
                </a:extLst>
              </a:tr>
              <a:tr h="532023">
                <a:tc>
                  <a:txBody>
                    <a:bodyPr/>
                    <a:lstStyle/>
                    <a:p>
                      <a:pPr algn="l" rtl="0" fontAlgn="ctr"/>
                      <a:r>
                        <a:rPr lang="en-US" sz="1400" b="0" i="0" u="none" strike="noStrike" smtClean="0">
                          <a:solidFill>
                            <a:srgbClr val="000000"/>
                          </a:solidFill>
                          <a:effectLst/>
                          <a:latin typeface="Arial"/>
                        </a:rPr>
                        <a:t>Most of my co-workers value and support my work and career goals.</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74%</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74%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84436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1000" y="381000"/>
            <a:ext cx="8229600" cy="762000"/>
          </a:xfrm>
        </p:spPr>
        <p:txBody>
          <a:bodyPr>
            <a:normAutofit/>
          </a:bodyPr>
          <a:lstStyle/>
          <a:p>
            <a:pPr marL="0" indent="0">
              <a:buNone/>
            </a:pPr>
            <a:r>
              <a:rPr lang="en-US" b="1" dirty="0" smtClean="0">
                <a:solidFill>
                  <a:srgbClr val="0C5FA9"/>
                </a:solidFill>
              </a:rPr>
              <a:t>Recommended </a:t>
            </a:r>
            <a:r>
              <a:rPr lang="en-US" b="1" i="1" dirty="0" smtClean="0">
                <a:solidFill>
                  <a:srgbClr val="0C5FA9"/>
                </a:solidFill>
              </a:rPr>
              <a:t>Targets for Action</a:t>
            </a:r>
          </a:p>
        </p:txBody>
      </p:sp>
      <p:sp>
        <p:nvSpPr>
          <p:cNvPr id="2" name="Slide Number Placeholder 1"/>
          <p:cNvSpPr>
            <a:spLocks noGrp="1"/>
          </p:cNvSpPr>
          <p:nvPr>
            <p:ph type="sldNum" sz="quarter" idx="4294967295"/>
          </p:nvPr>
        </p:nvSpPr>
        <p:spPr>
          <a:xfrm>
            <a:off x="3886200" y="5984236"/>
            <a:ext cx="1371600" cy="365125"/>
          </a:xfrm>
          <a:prstGeom prst="rect">
            <a:avLst/>
          </a:prstGeom>
        </p:spPr>
        <p:txBody>
          <a:bodyPr/>
          <a:lstStyle/>
          <a:p>
            <a:fld id="{687D7A59-36E2-48B9-B146-C1E59501F63F}" type="slidenum">
              <a:rPr lang="en-US" smtClean="0">
                <a:solidFill>
                  <a:prstClr val="black">
                    <a:tint val="75000"/>
                  </a:prstClr>
                </a:solidFill>
              </a:rPr>
              <a:pPr/>
              <a:t>4</a:t>
            </a:fld>
            <a:endParaRPr lang="en-US" dirty="0">
              <a:solidFill>
                <a:prstClr val="black">
                  <a:tint val="75000"/>
                </a:prstClr>
              </a:solidFill>
            </a:endParaRPr>
          </a:p>
        </p:txBody>
      </p:sp>
      <p:sp>
        <p:nvSpPr>
          <p:cNvPr id="6" name="Rectangle 5"/>
          <p:cNvSpPr/>
          <p:nvPr/>
        </p:nvSpPr>
        <p:spPr>
          <a:xfrm>
            <a:off x="457200" y="971043"/>
            <a:ext cx="8001000" cy="400110"/>
          </a:xfrm>
          <a:prstGeom prst="rect">
            <a:avLst/>
          </a:prstGeom>
        </p:spPr>
        <p:txBody>
          <a:bodyPr wrap="square">
            <a:spAutoFit/>
          </a:bodyPr>
          <a:lstStyle/>
          <a:p>
            <a:pPr marL="342900" indent="-342900">
              <a:buFont typeface="Arial" panose="020B0604020202020204" pitchFamily="34" charset="0"/>
              <a:buChar char="•"/>
              <a:defRPr/>
            </a:pPr>
            <a:endParaRPr lang="en-US" sz="2000" b="1" i="1" dirty="0">
              <a:solidFill>
                <a:srgbClr val="BE8300"/>
              </a:solidFill>
              <a:latin typeface="Arial" panose="020B0604020202020204" pitchFamily="34" charset="0"/>
              <a:cs typeface="Arial" panose="020B0604020202020204" pitchFamily="34" charset="0"/>
            </a:endParaRPr>
          </a:p>
        </p:txBody>
      </p:sp>
      <p:sp>
        <p:nvSpPr>
          <p:cNvPr id="5" name="TextBox 4"/>
          <p:cNvSpPr txBox="1"/>
          <p:nvPr/>
        </p:nvSpPr>
        <p:spPr>
          <a:xfrm>
            <a:off x="228600" y="971043"/>
            <a:ext cx="8686800" cy="4801314"/>
          </a:xfrm>
          <a:prstGeom prst="rect">
            <a:avLst/>
          </a:prstGeom>
          <a:noFill/>
        </p:spPr>
        <p:txBody>
          <a:bodyPr wrap="square" rtlCol="0">
            <a:spAutoFit/>
          </a:bodyPr>
          <a:lstStyle/>
          <a:p>
            <a:pPr marL="285750" indent="-285750">
              <a:buFont typeface="Arial" panose="020B0604020202020204" pitchFamily="34" charset="0"/>
              <a:buChar char="•"/>
            </a:pPr>
            <a:r>
              <a:rPr lang="en-US" sz="1700" b="1" dirty="0">
                <a:solidFill>
                  <a:srgbClr val="005C99"/>
                </a:solidFill>
                <a:latin typeface="Arial" panose="020B0604020202020204" pitchFamily="34" charset="0"/>
                <a:cs typeface="Arial" panose="020B0604020202020204" pitchFamily="34" charset="0"/>
              </a:rPr>
              <a:t>Strengthen the Connection between Employees and Senior Management –</a:t>
            </a:r>
            <a:r>
              <a:rPr lang="en-US" sz="1700" i="1" dirty="0">
                <a:solidFill>
                  <a:srgbClr val="005C99"/>
                </a:solidFill>
                <a:latin typeface="Arial" panose="020B0604020202020204" pitchFamily="34" charset="0"/>
                <a:cs typeface="Arial" panose="020B0604020202020204" pitchFamily="34" charset="0"/>
              </a:rPr>
              <a:t> Empower leaders to communicate the reasoning behind policies and ensure that they are consistently applied. Communicate frequently, respectfully, &amp; build trust by providing the “why” behind decisions made</a:t>
            </a:r>
            <a:r>
              <a:rPr lang="en-US" sz="1700" i="1" dirty="0" smtClean="0">
                <a:solidFill>
                  <a:srgbClr val="005C99"/>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1700" b="1" i="1" dirty="0">
              <a:solidFill>
                <a:srgbClr val="BE83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b="1" dirty="0" smtClean="0">
                <a:solidFill>
                  <a:srgbClr val="CC8F00"/>
                </a:solidFill>
                <a:latin typeface="Arial" panose="020B0604020202020204" pitchFamily="34" charset="0"/>
                <a:cs typeface="Arial" panose="020B0604020202020204" pitchFamily="34" charset="0"/>
              </a:rPr>
              <a:t>Clearly </a:t>
            </a:r>
            <a:r>
              <a:rPr lang="en-US" sz="1700" b="1" dirty="0">
                <a:solidFill>
                  <a:srgbClr val="CC8F00"/>
                </a:solidFill>
                <a:latin typeface="Arial" panose="020B0604020202020204" pitchFamily="34" charset="0"/>
                <a:cs typeface="Arial" panose="020B0604020202020204" pitchFamily="34" charset="0"/>
              </a:rPr>
              <a:t>Define Organizational Policies, Practices and Procedures – </a:t>
            </a:r>
            <a:r>
              <a:rPr lang="en-US" sz="1700" i="1" dirty="0">
                <a:solidFill>
                  <a:srgbClr val="CC8F00"/>
                </a:solidFill>
                <a:latin typeface="Arial" panose="020B0604020202020204" pitchFamily="34" charset="0"/>
                <a:cs typeface="Arial" panose="020B0604020202020204" pitchFamily="34" charset="0"/>
              </a:rPr>
              <a:t>Define and promote other aspects of your Employee Value Proposition (e.g., schedules, work/life balance, company brand/culture, growth and promotional opportunities)</a:t>
            </a:r>
          </a:p>
          <a:p>
            <a:pPr marL="285750" indent="-285750">
              <a:buFont typeface="Arial" panose="020B0604020202020204" pitchFamily="34" charset="0"/>
              <a:buChar char="•"/>
            </a:pPr>
            <a:endParaRPr lang="en-US" sz="1700" b="1" dirty="0" smtClean="0">
              <a:solidFill>
                <a:srgbClr val="005C9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b="1" dirty="0" smtClean="0">
                <a:solidFill>
                  <a:srgbClr val="005C99"/>
                </a:solidFill>
                <a:latin typeface="Arial" panose="020B0604020202020204" pitchFamily="34" charset="0"/>
                <a:cs typeface="Arial" panose="020B0604020202020204" pitchFamily="34" charset="0"/>
              </a:rPr>
              <a:t>Prioritize </a:t>
            </a:r>
            <a:r>
              <a:rPr lang="en-US" sz="1700" b="1" dirty="0">
                <a:solidFill>
                  <a:srgbClr val="005C99"/>
                </a:solidFill>
                <a:latin typeface="Arial" panose="020B0604020202020204" pitchFamily="34" charset="0"/>
                <a:cs typeface="Arial" panose="020B0604020202020204" pitchFamily="34" charset="0"/>
              </a:rPr>
              <a:t>Training and Development </a:t>
            </a:r>
            <a:r>
              <a:rPr lang="en-US" sz="1700" dirty="0">
                <a:solidFill>
                  <a:srgbClr val="005C99"/>
                </a:solidFill>
                <a:latin typeface="Arial" panose="020B0604020202020204" pitchFamily="34" charset="0"/>
                <a:cs typeface="Arial" panose="020B0604020202020204" pitchFamily="34" charset="0"/>
              </a:rPr>
              <a:t>–</a:t>
            </a:r>
            <a:r>
              <a:rPr lang="en-US" sz="1700" i="1" dirty="0">
                <a:solidFill>
                  <a:srgbClr val="005C99"/>
                </a:solidFill>
                <a:latin typeface="Arial" panose="020B0604020202020204" pitchFamily="34" charset="0"/>
                <a:cs typeface="Arial" panose="020B0604020202020204" pitchFamily="34" charset="0"/>
              </a:rPr>
              <a:t> Provide employees with opportunities to grow their </a:t>
            </a:r>
            <a:r>
              <a:rPr lang="en-US" sz="1700" i="1" dirty="0" smtClean="0">
                <a:solidFill>
                  <a:srgbClr val="005C99"/>
                </a:solidFill>
                <a:latin typeface="Arial" panose="020B0604020202020204" pitchFamily="34" charset="0"/>
                <a:cs typeface="Arial" panose="020B0604020202020204" pitchFamily="34" charset="0"/>
              </a:rPr>
              <a:t>skills; talk to employees to determine current gaps in training and development. </a:t>
            </a:r>
            <a:r>
              <a:rPr lang="en-US" sz="1700" i="1" dirty="0">
                <a:solidFill>
                  <a:srgbClr val="005C99"/>
                </a:solidFill>
                <a:latin typeface="Arial" panose="020B0604020202020204" pitchFamily="34" charset="0"/>
                <a:cs typeface="Arial" panose="020B0604020202020204" pitchFamily="34" charset="0"/>
              </a:rPr>
              <a:t>Provide leadership training to ensure leaders are equipped to hold difficult conversations with employees.</a:t>
            </a:r>
          </a:p>
          <a:p>
            <a:pPr marL="285750" indent="-285750">
              <a:buFont typeface="Arial" panose="020B0604020202020204" pitchFamily="34" charset="0"/>
              <a:buChar char="•"/>
            </a:pPr>
            <a:endParaRPr lang="en-US" sz="1700" b="1" dirty="0" smtClean="0">
              <a:solidFill>
                <a:srgbClr val="005C9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b="1" dirty="0">
                <a:solidFill>
                  <a:srgbClr val="CC8F00"/>
                </a:solidFill>
                <a:latin typeface="Arial" panose="020B0604020202020204" pitchFamily="34" charset="0"/>
                <a:cs typeface="Arial" panose="020B0604020202020204" pitchFamily="34" charset="0"/>
              </a:rPr>
              <a:t>Leverage the Strength of “Direct Supervisor” Relationships – </a:t>
            </a:r>
            <a:r>
              <a:rPr lang="en-US" sz="1700" i="1" dirty="0" smtClean="0">
                <a:solidFill>
                  <a:srgbClr val="CC8F00"/>
                </a:solidFill>
                <a:latin typeface="Arial" panose="020B0604020202020204" pitchFamily="34" charset="0"/>
                <a:cs typeface="Arial" panose="020B0604020202020204" pitchFamily="34" charset="0"/>
              </a:rPr>
              <a:t>Encourage leaders to have regular one-on-one conversations with employees to address development goals and reinforce organizational policies. </a:t>
            </a:r>
          </a:p>
          <a:p>
            <a:pPr marL="285750" indent="-285750">
              <a:buFont typeface="Arial" panose="020B0604020202020204" pitchFamily="34" charset="0"/>
              <a:buChar char="•"/>
            </a:pPr>
            <a:endParaRPr lang="en-US" sz="1700" b="1" i="1" dirty="0">
              <a:solidFill>
                <a:srgbClr val="CC8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01697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87D7A59-36E2-48B9-B146-C1E59501F63F}" type="slidenum">
              <a:rPr lang="en-US" smtClean="0"/>
              <a:pPr/>
              <a:t>40</a:t>
            </a:fld>
            <a:endParaRPr lang="en-US" dirty="0"/>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1727873942"/>
              </p:ext>
            </p:extLst>
          </p:nvPr>
        </p:nvGraphicFramePr>
        <p:xfrm>
          <a:off x="152404" y="115418"/>
          <a:ext cx="8915398" cy="6132980"/>
        </p:xfrm>
        <a:graphic>
          <a:graphicData uri="http://schemas.openxmlformats.org/drawingml/2006/table">
            <a:tbl>
              <a:tblPr firstRow="1" bandRow="1">
                <a:tableStyleId>{5C22544A-7EE6-4342-B048-85BDC9FD1C3A}</a:tableStyleId>
              </a:tblPr>
              <a:tblGrid>
                <a:gridCol w="3962396">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2">
                  <a:extLst>
                    <a:ext uri="{9D8B030D-6E8A-4147-A177-3AD203B41FA5}">
                      <a16:colId xmlns:a16="http://schemas.microsoft.com/office/drawing/2014/main" val="20006"/>
                    </a:ext>
                  </a:extLst>
                </a:gridCol>
              </a:tblGrid>
              <a:tr h="1336856">
                <a:tc>
                  <a:txBody>
                    <a:bodyPr/>
                    <a:lstStyle/>
                    <a:p>
                      <a:pPr algn="ctr" fontAlgn="ctr"/>
                      <a:r>
                        <a:rPr lang="en-US" sz="1600" dirty="0" smtClean="0">
                          <a:latin typeface="Arial" pitchFamily="34" charset="0"/>
                          <a:cs typeface="Arial" pitchFamily="34" charset="0"/>
                        </a:rPr>
                        <a:t>Co-Worker Engagement Items</a:t>
                      </a:r>
                    </a:p>
                    <a:p>
                      <a:pPr algn="ctr" fontAlgn="ctr"/>
                      <a:r>
                        <a:rPr lang="en-US" sz="1600" dirty="0" smtClean="0">
                          <a:latin typeface="Arial" pitchFamily="34" charset="0"/>
                          <a:cs typeface="Arial" pitchFamily="34" charset="0"/>
                        </a:rPr>
                        <a:t>Slide 2 </a:t>
                      </a:r>
                      <a:endParaRPr lang="en-US" sz="1600" b="0"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smtClean="0">
                          <a:solidFill>
                            <a:schemeClr val="bg1"/>
                          </a:solidFill>
                          <a:effectLst/>
                          <a:latin typeface="Arial" pitchFamily="34" charset="0"/>
                          <a:cs typeface="Arial" pitchFamily="34" charset="0"/>
                        </a:rPr>
                        <a:t>ALVSCE</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err="1" smtClean="0">
                          <a:solidFill>
                            <a:schemeClr val="bg1"/>
                          </a:solidFill>
                          <a:effectLst/>
                          <a:latin typeface="Arial" pitchFamily="34" charset="0"/>
                          <a:cs typeface="Arial" pitchFamily="34" charset="0"/>
                        </a:rPr>
                        <a:t>Koprowski</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Chorover</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Farrell-Poe</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Jenks</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Rahr</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362599">
                <a:tc>
                  <a:txBody>
                    <a:bodyPr/>
                    <a:lstStyle/>
                    <a:p>
                      <a:pPr algn="ctr" fontAlgn="ctr"/>
                      <a:r>
                        <a:rPr lang="en-US" sz="1500" b="1" i="0" u="none" strike="noStrike" dirty="0" smtClean="0">
                          <a:solidFill>
                            <a:srgbClr val="000000"/>
                          </a:solidFill>
                          <a:effectLst/>
                          <a:latin typeface="Arial" pitchFamily="34" charset="0"/>
                          <a:cs typeface="Arial" pitchFamily="34" charset="0"/>
                        </a:rPr>
                        <a:t>CEI</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1" i="0" u="none" strike="noStrike" smtClean="0">
                          <a:solidFill>
                            <a:srgbClr val="000000"/>
                          </a:solidFill>
                          <a:effectLst/>
                          <a:latin typeface="Arial" pitchFamily="34" charset="0"/>
                          <a:cs typeface="Arial" pitchFamily="34" charset="0"/>
                        </a:rPr>
                        <a:t>76%</a:t>
                      </a:r>
                      <a:endParaRPr lang="en-US" sz="14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65%</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84%</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67%</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65%</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100%</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extLst>
                  <a:ext uri="{0D108BD9-81ED-4DB2-BD59-A6C34878D82A}">
                    <a16:rowId xmlns:a16="http://schemas.microsoft.com/office/drawing/2014/main" val="10001"/>
                  </a:ext>
                </a:extLst>
              </a:tr>
              <a:tr h="709364">
                <a:tc>
                  <a:txBody>
                    <a:bodyPr/>
                    <a:lstStyle/>
                    <a:p>
                      <a:pPr algn="l" rtl="0" fontAlgn="ctr"/>
                      <a:r>
                        <a:rPr lang="en-US" sz="1400" b="0" i="0" u="none" strike="noStrike" smtClean="0">
                          <a:solidFill>
                            <a:srgbClr val="000000"/>
                          </a:solidFill>
                          <a:effectLst/>
                          <a:latin typeface="Arial"/>
                        </a:rPr>
                        <a:t>Most of my co-workers deliver quality work and put forth extra effort to help our organization succeed. </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81%</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532023">
                <a:tc>
                  <a:txBody>
                    <a:bodyPr/>
                    <a:lstStyle/>
                    <a:p>
                      <a:pPr algn="l" rtl="0" fontAlgn="ctr"/>
                      <a:r>
                        <a:rPr lang="en-US" sz="1400" b="0" i="0" u="none" strike="noStrike" smtClean="0">
                          <a:solidFill>
                            <a:srgbClr val="000000"/>
                          </a:solidFill>
                          <a:effectLst/>
                          <a:latin typeface="Arial"/>
                        </a:rPr>
                        <a:t>I receive the support I need to be able to succeed from most of my co-workers.</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81%</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709364">
                <a:tc>
                  <a:txBody>
                    <a:bodyPr/>
                    <a:lstStyle/>
                    <a:p>
                      <a:pPr algn="l" rtl="0" fontAlgn="ctr"/>
                      <a:r>
                        <a:rPr lang="en-US" sz="1400" b="0" i="0" u="none" strike="noStrike" dirty="0" smtClean="0">
                          <a:solidFill>
                            <a:srgbClr val="000000"/>
                          </a:solidFill>
                          <a:effectLst/>
                          <a:latin typeface="Arial"/>
                        </a:rPr>
                        <a:t>Most of my co-workers demonstrate interest and concern for my personal well being.</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80%</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71%</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532023">
                <a:tc>
                  <a:txBody>
                    <a:bodyPr/>
                    <a:lstStyle/>
                    <a:p>
                      <a:pPr algn="l" rtl="0" fontAlgn="ctr"/>
                      <a:r>
                        <a:rPr lang="en-US" sz="1400" b="0" i="0" u="none" strike="noStrike" dirty="0" smtClean="0">
                          <a:solidFill>
                            <a:srgbClr val="000000"/>
                          </a:solidFill>
                          <a:effectLst/>
                          <a:latin typeface="Arial"/>
                        </a:rPr>
                        <a:t>Most of my co-workers communicate effectively with me.</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80%</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709364">
                <a:tc>
                  <a:txBody>
                    <a:bodyPr/>
                    <a:lstStyle/>
                    <a:p>
                      <a:pPr algn="l" rtl="0" fontAlgn="ctr"/>
                      <a:r>
                        <a:rPr lang="en-US" sz="1400" b="0" i="0" u="none" strike="noStrike" smtClean="0">
                          <a:solidFill>
                            <a:srgbClr val="000000"/>
                          </a:solidFill>
                          <a:effectLst/>
                          <a:latin typeface="Arial"/>
                        </a:rPr>
                        <a:t>My co-workers respect employee differences by valuing diversity and inclusion.</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75%</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86%</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r h="709364">
                <a:tc>
                  <a:txBody>
                    <a:bodyPr/>
                    <a:lstStyle/>
                    <a:p>
                      <a:pPr algn="l" rtl="0" fontAlgn="ctr"/>
                      <a:r>
                        <a:rPr lang="en-US" sz="1400" b="0" i="0" u="none" strike="noStrike" smtClean="0">
                          <a:solidFill>
                            <a:srgbClr val="000000"/>
                          </a:solidFill>
                          <a:effectLst/>
                          <a:latin typeface="Arial"/>
                        </a:rPr>
                        <a:t>While working on assigned tasks, most of my co-workers do not just participate; they seem engaged in their tasks.</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74%</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7"/>
                  </a:ext>
                </a:extLst>
              </a:tr>
              <a:tr h="532023">
                <a:tc>
                  <a:txBody>
                    <a:bodyPr/>
                    <a:lstStyle/>
                    <a:p>
                      <a:pPr algn="l" rtl="0" fontAlgn="ctr"/>
                      <a:r>
                        <a:rPr lang="en-US" sz="1400" b="0" i="0" u="none" strike="noStrike" smtClean="0">
                          <a:solidFill>
                            <a:srgbClr val="000000"/>
                          </a:solidFill>
                          <a:effectLst/>
                          <a:latin typeface="Arial"/>
                        </a:rPr>
                        <a:t>Most of my co-workers value and support my work and career goals.</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74%</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57%</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287199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87D7A59-36E2-48B9-B146-C1E59501F63F}" type="slidenum">
              <a:rPr lang="en-US" smtClean="0"/>
              <a:pPr/>
              <a:t>41</a:t>
            </a:fld>
            <a:endParaRPr lang="en-US" dirty="0"/>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4187075798"/>
              </p:ext>
            </p:extLst>
          </p:nvPr>
        </p:nvGraphicFramePr>
        <p:xfrm>
          <a:off x="152404" y="115418"/>
          <a:ext cx="8915397" cy="6132980"/>
        </p:xfrm>
        <a:graphic>
          <a:graphicData uri="http://schemas.openxmlformats.org/drawingml/2006/table">
            <a:tbl>
              <a:tblPr firstRow="1" bandRow="1">
                <a:tableStyleId>{5C22544A-7EE6-4342-B048-85BDC9FD1C3A}</a:tableStyleId>
              </a:tblPr>
              <a:tblGrid>
                <a:gridCol w="4727869">
                  <a:extLst>
                    <a:ext uri="{9D8B030D-6E8A-4147-A177-3AD203B41FA5}">
                      <a16:colId xmlns:a16="http://schemas.microsoft.com/office/drawing/2014/main" val="20000"/>
                    </a:ext>
                  </a:extLst>
                </a:gridCol>
                <a:gridCol w="810493">
                  <a:extLst>
                    <a:ext uri="{9D8B030D-6E8A-4147-A177-3AD203B41FA5}">
                      <a16:colId xmlns:a16="http://schemas.microsoft.com/office/drawing/2014/main" val="20001"/>
                    </a:ext>
                  </a:extLst>
                </a:gridCol>
                <a:gridCol w="675407">
                  <a:extLst>
                    <a:ext uri="{9D8B030D-6E8A-4147-A177-3AD203B41FA5}">
                      <a16:colId xmlns:a16="http://schemas.microsoft.com/office/drawing/2014/main" val="20002"/>
                    </a:ext>
                  </a:extLst>
                </a:gridCol>
                <a:gridCol w="568027">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838201">
                  <a:extLst>
                    <a:ext uri="{9D8B030D-6E8A-4147-A177-3AD203B41FA5}">
                      <a16:colId xmlns:a16="http://schemas.microsoft.com/office/drawing/2014/main" val="20006"/>
                    </a:ext>
                  </a:extLst>
                </a:gridCol>
              </a:tblGrid>
              <a:tr h="1336856">
                <a:tc>
                  <a:txBody>
                    <a:bodyPr/>
                    <a:lstStyle/>
                    <a:p>
                      <a:pPr algn="ctr" fontAlgn="ctr"/>
                      <a:r>
                        <a:rPr lang="en-US" sz="1600" dirty="0" smtClean="0">
                          <a:latin typeface="Arial" pitchFamily="34" charset="0"/>
                          <a:cs typeface="Arial" pitchFamily="34" charset="0"/>
                        </a:rPr>
                        <a:t>Co-Worker Engagement Items</a:t>
                      </a:r>
                    </a:p>
                    <a:p>
                      <a:pPr algn="ctr" fontAlgn="ctr"/>
                      <a:r>
                        <a:rPr lang="en-US" sz="1600" dirty="0" smtClean="0">
                          <a:latin typeface="Arial" pitchFamily="34" charset="0"/>
                          <a:cs typeface="Arial" pitchFamily="34" charset="0"/>
                        </a:rPr>
                        <a:t>Slide 3</a:t>
                      </a:r>
                      <a:endParaRPr lang="en-US" sz="1600" b="0"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smtClean="0">
                          <a:solidFill>
                            <a:schemeClr val="bg1"/>
                          </a:solidFill>
                          <a:effectLst/>
                          <a:latin typeface="Arial" pitchFamily="34" charset="0"/>
                          <a:cs typeface="Arial" pitchFamily="34" charset="0"/>
                        </a:rPr>
                        <a:t>ALVSCE</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dirty="0" smtClean="0">
                          <a:solidFill>
                            <a:schemeClr val="bg1"/>
                          </a:solidFill>
                          <a:effectLst/>
                          <a:latin typeface="Arial" pitchFamily="34" charset="0"/>
                          <a:cs typeface="Arial" pitchFamily="34" charset="0"/>
                        </a:rPr>
                        <a:t>Staten</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Antin</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Stock</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Going</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500" b="1" i="0" u="none" strike="noStrike" smtClean="0">
                          <a:solidFill>
                            <a:schemeClr val="bg1"/>
                          </a:solidFill>
                          <a:effectLst/>
                          <a:latin typeface="Arial" pitchFamily="34" charset="0"/>
                          <a:cs typeface="Arial" pitchFamily="34" charset="0"/>
                        </a:rPr>
                        <a:t>Husman</a:t>
                      </a:r>
                      <a:endParaRPr lang="en-US" sz="15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362599">
                <a:tc>
                  <a:txBody>
                    <a:bodyPr/>
                    <a:lstStyle/>
                    <a:p>
                      <a:pPr algn="ctr" fontAlgn="ctr"/>
                      <a:r>
                        <a:rPr lang="en-US" sz="1500" b="1" i="0" u="none" strike="noStrike" dirty="0" smtClean="0">
                          <a:solidFill>
                            <a:srgbClr val="000000"/>
                          </a:solidFill>
                          <a:effectLst/>
                          <a:latin typeface="Arial" pitchFamily="34" charset="0"/>
                          <a:cs typeface="Arial" pitchFamily="34" charset="0"/>
                        </a:rPr>
                        <a:t>CEI</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1" i="0" u="none" strike="noStrike" smtClean="0">
                          <a:solidFill>
                            <a:srgbClr val="000000"/>
                          </a:solidFill>
                          <a:effectLst/>
                          <a:latin typeface="Arial" pitchFamily="34" charset="0"/>
                          <a:cs typeface="Arial" pitchFamily="34" charset="0"/>
                        </a:rPr>
                        <a:t>76%</a:t>
                      </a:r>
                      <a:endParaRPr lang="en-US" sz="14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89%</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100%</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72%</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83%</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67%</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extLst>
                  <a:ext uri="{0D108BD9-81ED-4DB2-BD59-A6C34878D82A}">
                    <a16:rowId xmlns:a16="http://schemas.microsoft.com/office/drawing/2014/main" val="10001"/>
                  </a:ext>
                </a:extLst>
              </a:tr>
              <a:tr h="709364">
                <a:tc>
                  <a:txBody>
                    <a:bodyPr/>
                    <a:lstStyle/>
                    <a:p>
                      <a:pPr algn="l" rtl="0" fontAlgn="ctr"/>
                      <a:r>
                        <a:rPr lang="en-US" sz="1400" b="0" i="0" u="none" strike="noStrike" smtClean="0">
                          <a:solidFill>
                            <a:srgbClr val="000000"/>
                          </a:solidFill>
                          <a:effectLst/>
                          <a:latin typeface="Arial"/>
                        </a:rPr>
                        <a:t>Most of my co-workers deliver quality work and put forth extra effort to help our organization succeed. </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81%</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71%</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532023">
                <a:tc>
                  <a:txBody>
                    <a:bodyPr/>
                    <a:lstStyle/>
                    <a:p>
                      <a:pPr algn="l" rtl="0" fontAlgn="ctr"/>
                      <a:r>
                        <a:rPr lang="en-US" sz="1400" b="0" i="0" u="none" strike="noStrike" smtClean="0">
                          <a:solidFill>
                            <a:srgbClr val="000000"/>
                          </a:solidFill>
                          <a:effectLst/>
                          <a:latin typeface="Arial"/>
                        </a:rPr>
                        <a:t>I receive the support I need to be able to succeed from most of my co-workers.</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81%</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709364">
                <a:tc>
                  <a:txBody>
                    <a:bodyPr/>
                    <a:lstStyle/>
                    <a:p>
                      <a:pPr algn="l" rtl="0" fontAlgn="ctr"/>
                      <a:r>
                        <a:rPr lang="en-US" sz="1400" b="0" i="0" u="none" strike="noStrike" dirty="0" smtClean="0">
                          <a:solidFill>
                            <a:srgbClr val="000000"/>
                          </a:solidFill>
                          <a:effectLst/>
                          <a:latin typeface="Arial"/>
                        </a:rPr>
                        <a:t>Most of my co-workers demonstrate interest and concern for my personal well being.</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80%</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71%</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532023">
                <a:tc>
                  <a:txBody>
                    <a:bodyPr/>
                    <a:lstStyle/>
                    <a:p>
                      <a:pPr algn="l" rtl="0" fontAlgn="ctr"/>
                      <a:r>
                        <a:rPr lang="en-US" sz="1400" b="0" i="0" u="none" strike="noStrike" dirty="0" smtClean="0">
                          <a:solidFill>
                            <a:srgbClr val="000000"/>
                          </a:solidFill>
                          <a:effectLst/>
                          <a:latin typeface="Arial"/>
                        </a:rPr>
                        <a:t>Most of my co-workers communicate effectively with me.</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80%</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88%</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709364">
                <a:tc>
                  <a:txBody>
                    <a:bodyPr/>
                    <a:lstStyle/>
                    <a:p>
                      <a:pPr algn="l" rtl="0" fontAlgn="ctr"/>
                      <a:r>
                        <a:rPr lang="en-US" sz="1400" b="0" i="0" u="none" strike="noStrike" smtClean="0">
                          <a:solidFill>
                            <a:srgbClr val="000000"/>
                          </a:solidFill>
                          <a:effectLst/>
                          <a:latin typeface="Arial"/>
                        </a:rPr>
                        <a:t>My co-workers respect employee differences by valuing diversity and inclusion.</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75%</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58%</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r h="709364">
                <a:tc>
                  <a:txBody>
                    <a:bodyPr/>
                    <a:lstStyle/>
                    <a:p>
                      <a:pPr algn="l" rtl="0" fontAlgn="ctr"/>
                      <a:r>
                        <a:rPr lang="en-US" sz="1400" b="0" i="0" u="none" strike="noStrike" smtClean="0">
                          <a:solidFill>
                            <a:srgbClr val="000000"/>
                          </a:solidFill>
                          <a:effectLst/>
                          <a:latin typeface="Arial"/>
                        </a:rPr>
                        <a:t>While working on assigned tasks, most of my co-workers do not just participate; they seem engaged in their tasks.</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74%</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75%</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7"/>
                  </a:ext>
                </a:extLst>
              </a:tr>
              <a:tr h="532023">
                <a:tc>
                  <a:txBody>
                    <a:bodyPr/>
                    <a:lstStyle/>
                    <a:p>
                      <a:pPr algn="l" rtl="0" fontAlgn="ctr"/>
                      <a:r>
                        <a:rPr lang="en-US" sz="1400" b="0" i="0" u="none" strike="noStrike" smtClean="0">
                          <a:solidFill>
                            <a:srgbClr val="000000"/>
                          </a:solidFill>
                          <a:effectLst/>
                          <a:latin typeface="Arial"/>
                        </a:rPr>
                        <a:t>Most of my co-workers value and support my work and career goals.</a:t>
                      </a:r>
                      <a:endParaRPr lang="en-US" sz="1400" b="0" i="0" u="none" strike="noStrike" dirty="0">
                        <a:solidFill>
                          <a:srgbClr val="000000"/>
                        </a:solidFill>
                        <a:effectLst/>
                        <a:latin typeface="Arial"/>
                      </a:endParaRPr>
                    </a:p>
                  </a:txBody>
                  <a:tcPr marL="228600" marR="0" marT="0" marB="0" anchor="ctr"/>
                </a:tc>
                <a:tc>
                  <a:txBody>
                    <a:bodyPr/>
                    <a:lstStyle/>
                    <a:p>
                      <a:pPr algn="ctr" rtl="0" fontAlgn="ctr"/>
                      <a:r>
                        <a:rPr lang="en-US" sz="1400" b="1" i="0" u="none" strike="noStrike" smtClean="0">
                          <a:solidFill>
                            <a:srgbClr val="000000"/>
                          </a:solidFill>
                          <a:effectLst/>
                          <a:latin typeface="Arial"/>
                        </a:rPr>
                        <a:t>74%</a:t>
                      </a:r>
                      <a:endParaRPr lang="en-US" sz="1400" b="1"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62%</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287199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87D7A59-36E2-48B9-B146-C1E59501F63F}" type="slidenum">
              <a:rPr lang="en-US" smtClean="0"/>
              <a:pPr/>
              <a:t>42</a:t>
            </a:fld>
            <a:endParaRPr lang="en-US" dirty="0"/>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2513635306"/>
              </p:ext>
            </p:extLst>
          </p:nvPr>
        </p:nvGraphicFramePr>
        <p:xfrm>
          <a:off x="76198" y="115417"/>
          <a:ext cx="8991601" cy="6409599"/>
        </p:xfrm>
        <a:graphic>
          <a:graphicData uri="http://schemas.openxmlformats.org/drawingml/2006/table">
            <a:tbl>
              <a:tblPr firstRow="1" bandRow="1">
                <a:tableStyleId>{5C22544A-7EE6-4342-B048-85BDC9FD1C3A}</a:tableStyleId>
              </a:tblPr>
              <a:tblGrid>
                <a:gridCol w="4343402">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533399">
                  <a:extLst>
                    <a:ext uri="{9D8B030D-6E8A-4147-A177-3AD203B41FA5}">
                      <a16:colId xmlns:a16="http://schemas.microsoft.com/office/drawing/2014/main" val="20006"/>
                    </a:ext>
                  </a:extLst>
                </a:gridCol>
              </a:tblGrid>
              <a:tr h="798983">
                <a:tc>
                  <a:txBody>
                    <a:bodyPr/>
                    <a:lstStyle/>
                    <a:p>
                      <a:pPr algn="ctr" fontAlgn="ctr"/>
                      <a:r>
                        <a:rPr lang="en-US" sz="1400" dirty="0" smtClean="0">
                          <a:latin typeface="Arial" pitchFamily="34" charset="0"/>
                          <a:cs typeface="Arial" pitchFamily="34" charset="0"/>
                        </a:rPr>
                        <a:t>Leader Engagement Items </a:t>
                      </a:r>
                    </a:p>
                    <a:p>
                      <a:pPr algn="ctr" fontAlgn="ctr"/>
                      <a:r>
                        <a:rPr lang="en-US" sz="1400" dirty="0" smtClean="0">
                          <a:latin typeface="Arial" pitchFamily="34" charset="0"/>
                          <a:cs typeface="Arial" pitchFamily="34" charset="0"/>
                        </a:rPr>
                        <a:t>Slide</a:t>
                      </a:r>
                      <a:r>
                        <a:rPr lang="en-US" sz="1400" baseline="0" dirty="0" smtClean="0">
                          <a:latin typeface="Arial" pitchFamily="34" charset="0"/>
                          <a:cs typeface="Arial" pitchFamily="34" charset="0"/>
                        </a:rPr>
                        <a:t> 1</a:t>
                      </a:r>
                      <a:endParaRPr lang="en-US" sz="1400" b="0"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smtClean="0">
                          <a:solidFill>
                            <a:schemeClr val="bg1"/>
                          </a:solidFill>
                          <a:effectLst/>
                          <a:latin typeface="Arial" pitchFamily="34" charset="0"/>
                          <a:cs typeface="Arial" pitchFamily="34" charset="0"/>
                        </a:rPr>
                        <a:t>ALVSCE</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err="1" smtClean="0">
                          <a:solidFill>
                            <a:schemeClr val="bg1"/>
                          </a:solidFill>
                          <a:effectLst/>
                          <a:latin typeface="Arial" pitchFamily="34" charset="0"/>
                          <a:cs typeface="Arial" pitchFamily="34" charset="0"/>
                        </a:rPr>
                        <a:t>Tabashnik</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smtClean="0">
                          <a:solidFill>
                            <a:schemeClr val="bg1"/>
                          </a:solidFill>
                          <a:effectLst/>
                          <a:latin typeface="Arial" pitchFamily="34" charset="0"/>
                          <a:cs typeface="Arial" pitchFamily="34" charset="0"/>
                        </a:rPr>
                        <a:t>McDonald</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smtClean="0">
                          <a:solidFill>
                            <a:schemeClr val="bg1"/>
                          </a:solidFill>
                          <a:effectLst/>
                          <a:latin typeface="Arial" pitchFamily="34" charset="0"/>
                          <a:cs typeface="Arial" pitchFamily="34" charset="0"/>
                        </a:rPr>
                        <a:t>Davis</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err="1" smtClean="0">
                          <a:solidFill>
                            <a:schemeClr val="bg1"/>
                          </a:solidFill>
                          <a:effectLst/>
                          <a:latin typeface="Arial" pitchFamily="34" charset="0"/>
                          <a:cs typeface="Arial" pitchFamily="34" charset="0"/>
                        </a:rPr>
                        <a:t>Silvertooth</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err="1" smtClean="0">
                          <a:solidFill>
                            <a:schemeClr val="bg1"/>
                          </a:solidFill>
                          <a:effectLst/>
                          <a:latin typeface="Arial" pitchFamily="34" charset="0"/>
                          <a:cs typeface="Arial" pitchFamily="34" charset="0"/>
                        </a:rPr>
                        <a:t>Ratje</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304800">
                <a:tc>
                  <a:txBody>
                    <a:bodyPr/>
                    <a:lstStyle/>
                    <a:p>
                      <a:pPr algn="ctr" fontAlgn="ctr"/>
                      <a:r>
                        <a:rPr lang="en-US" sz="1500" b="1" i="0" u="none" strike="noStrike" dirty="0" smtClean="0">
                          <a:solidFill>
                            <a:srgbClr val="000000"/>
                          </a:solidFill>
                          <a:effectLst/>
                          <a:latin typeface="Arial" pitchFamily="34" charset="0"/>
                          <a:cs typeface="Arial" pitchFamily="34" charset="0"/>
                        </a:rPr>
                        <a:t>LEI</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1" i="0" u="none" strike="noStrike" smtClean="0">
                          <a:solidFill>
                            <a:srgbClr val="000000"/>
                          </a:solidFill>
                          <a:effectLst/>
                          <a:latin typeface="Arial" pitchFamily="34" charset="0"/>
                          <a:cs typeface="Arial" pitchFamily="34" charset="0"/>
                        </a:rPr>
                        <a:t>73%</a:t>
                      </a:r>
                      <a:endParaRPr lang="en-US" sz="14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100%</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61%</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80%</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dirty="0" smtClean="0">
                          <a:solidFill>
                            <a:srgbClr val="000000"/>
                          </a:solidFill>
                          <a:effectLst/>
                          <a:latin typeface="Arial" pitchFamily="34" charset="0"/>
                          <a:cs typeface="Arial" pitchFamily="34" charset="0"/>
                        </a:rPr>
                        <a:t>70%</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100%</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extLst>
                  <a:ext uri="{0D108BD9-81ED-4DB2-BD59-A6C34878D82A}">
                    <a16:rowId xmlns:a16="http://schemas.microsoft.com/office/drawing/2014/main" val="10001"/>
                  </a:ext>
                </a:extLst>
              </a:tr>
              <a:tr h="492227">
                <a:tc>
                  <a:txBody>
                    <a:bodyPr/>
                    <a:lstStyle/>
                    <a:p>
                      <a:pPr algn="l" rtl="0" fontAlgn="ctr"/>
                      <a:r>
                        <a:rPr lang="en-US" sz="1250" b="0" i="0" u="none" strike="noStrike" dirty="0" smtClean="0">
                          <a:solidFill>
                            <a:srgbClr val="000000"/>
                          </a:solidFill>
                          <a:effectLst/>
                          <a:latin typeface="Arial"/>
                        </a:rPr>
                        <a:t>My leader provides me flexibility and choice in how I do my work.</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88%</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96%</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86%</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89%</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92%</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479492">
                <a:tc>
                  <a:txBody>
                    <a:bodyPr/>
                    <a:lstStyle/>
                    <a:p>
                      <a:pPr algn="l" rtl="0" fontAlgn="ctr"/>
                      <a:r>
                        <a:rPr lang="en-US" sz="1250" b="0" i="0" u="none" strike="noStrike" dirty="0" smtClean="0">
                          <a:solidFill>
                            <a:srgbClr val="000000"/>
                          </a:solidFill>
                          <a:effectLst/>
                          <a:latin typeface="Arial"/>
                        </a:rPr>
                        <a:t>My leader recognizes my efforts and achievements and wants me to be successful.</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dirty="0" smtClean="0">
                          <a:solidFill>
                            <a:srgbClr val="000000"/>
                          </a:solidFill>
                          <a:effectLst/>
                          <a:latin typeface="Arial"/>
                        </a:rPr>
                        <a:t>83%</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479492">
                <a:tc>
                  <a:txBody>
                    <a:bodyPr/>
                    <a:lstStyle/>
                    <a:p>
                      <a:pPr algn="l" rtl="0" fontAlgn="ctr"/>
                      <a:r>
                        <a:rPr lang="en-US" sz="1250" b="0" i="0" u="none" strike="noStrike" dirty="0" smtClean="0">
                          <a:solidFill>
                            <a:srgbClr val="000000"/>
                          </a:solidFill>
                          <a:effectLst/>
                          <a:latin typeface="Arial"/>
                        </a:rPr>
                        <a:t>My leader tells the truth and meets commitments. Does what he/she says he/she will do.</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dirty="0" smtClean="0">
                          <a:solidFill>
                            <a:srgbClr val="000000"/>
                          </a:solidFill>
                          <a:effectLst/>
                          <a:latin typeface="Arial"/>
                        </a:rPr>
                        <a:t>82%</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75%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78%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485426">
                <a:tc>
                  <a:txBody>
                    <a:bodyPr/>
                    <a:lstStyle/>
                    <a:p>
                      <a:pPr algn="l" rtl="0" fontAlgn="ctr"/>
                      <a:r>
                        <a:rPr lang="en-US" sz="1250" b="0" i="0" u="none" strike="noStrike" dirty="0" smtClean="0">
                          <a:solidFill>
                            <a:srgbClr val="000000"/>
                          </a:solidFill>
                          <a:effectLst/>
                          <a:latin typeface="Arial"/>
                        </a:rPr>
                        <a:t>My leader is someone I can trust. </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82%</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79%</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76%</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479492">
                <a:tc>
                  <a:txBody>
                    <a:bodyPr/>
                    <a:lstStyle/>
                    <a:p>
                      <a:pPr algn="l" rtl="0" fontAlgn="ctr"/>
                      <a:r>
                        <a:rPr lang="en-US" sz="1250" b="0" i="0" u="none" strike="noStrike" smtClean="0">
                          <a:solidFill>
                            <a:srgbClr val="000000"/>
                          </a:solidFill>
                          <a:effectLst/>
                          <a:latin typeface="Arial"/>
                        </a:rPr>
                        <a:t>My leader recognizes and takes into account my work/life balance needs.</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81%</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92%</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86%</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92%</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r h="479492">
                <a:tc>
                  <a:txBody>
                    <a:bodyPr/>
                    <a:lstStyle/>
                    <a:p>
                      <a:pPr algn="l" rtl="0" fontAlgn="ctr"/>
                      <a:r>
                        <a:rPr lang="en-US" sz="1250" b="0" i="0" u="none" strike="noStrike" dirty="0" smtClean="0">
                          <a:solidFill>
                            <a:srgbClr val="000000"/>
                          </a:solidFill>
                          <a:effectLst/>
                          <a:latin typeface="Arial"/>
                        </a:rPr>
                        <a:t>My leader listens when I have suggestions on how to do things better.</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80%</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82%</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60%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7"/>
                  </a:ext>
                </a:extLst>
              </a:tr>
              <a:tr h="479492">
                <a:tc>
                  <a:txBody>
                    <a:bodyPr/>
                    <a:lstStyle/>
                    <a:p>
                      <a:pPr algn="l" rtl="0" fontAlgn="ctr"/>
                      <a:r>
                        <a:rPr lang="en-US" sz="1250" b="0" i="0" u="none" strike="noStrike" smtClean="0">
                          <a:solidFill>
                            <a:srgbClr val="000000"/>
                          </a:solidFill>
                          <a:effectLst/>
                          <a:latin typeface="Arial"/>
                        </a:rPr>
                        <a:t>My leader is caring and concerned for me as an individual.</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79%</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96%</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73%</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8"/>
                  </a:ext>
                </a:extLst>
              </a:tr>
              <a:tr h="479492">
                <a:tc>
                  <a:txBody>
                    <a:bodyPr/>
                    <a:lstStyle/>
                    <a:p>
                      <a:pPr algn="l" rtl="0" fontAlgn="ctr"/>
                      <a:r>
                        <a:rPr lang="en-US" sz="1250" b="0" i="0" u="none" strike="noStrike" smtClean="0">
                          <a:solidFill>
                            <a:srgbClr val="000000"/>
                          </a:solidFill>
                          <a:effectLst/>
                          <a:latin typeface="Arial"/>
                        </a:rPr>
                        <a:t>My leader is interested in having only the best qualified people added to the team.</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dirty="0" smtClean="0">
                          <a:solidFill>
                            <a:srgbClr val="000000"/>
                          </a:solidFill>
                          <a:effectLst/>
                          <a:latin typeface="Arial"/>
                        </a:rPr>
                        <a:t>79%</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79%</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92%</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9"/>
                  </a:ext>
                </a:extLst>
              </a:tr>
              <a:tr h="492227">
                <a:tc>
                  <a:txBody>
                    <a:bodyPr/>
                    <a:lstStyle/>
                    <a:p>
                      <a:pPr algn="l" rtl="0" fontAlgn="ctr"/>
                      <a:r>
                        <a:rPr lang="en-US" sz="1250" b="0" i="0" u="none" strike="noStrike" smtClean="0">
                          <a:solidFill>
                            <a:srgbClr val="000000"/>
                          </a:solidFill>
                          <a:effectLst/>
                          <a:latin typeface="Arial"/>
                        </a:rPr>
                        <a:t>My leader creates an inclusive environment that values and respects employee differences.</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78%</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96%</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75%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0"/>
                  </a:ext>
                </a:extLst>
              </a:tr>
              <a:tr h="479492">
                <a:tc>
                  <a:txBody>
                    <a:bodyPr/>
                    <a:lstStyle/>
                    <a:p>
                      <a:pPr algn="l" rtl="0" fontAlgn="ctr"/>
                      <a:r>
                        <a:rPr lang="en-US" sz="1250" b="0" i="0" u="none" strike="noStrike" smtClean="0">
                          <a:solidFill>
                            <a:srgbClr val="000000"/>
                          </a:solidFill>
                          <a:effectLst/>
                          <a:latin typeface="Arial"/>
                        </a:rPr>
                        <a:t>My leader believes an engaged and stable workforce is important for organizational success.</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77%</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75%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73%</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1"/>
                  </a:ext>
                </a:extLst>
              </a:tr>
              <a:tr h="479492">
                <a:tc>
                  <a:txBody>
                    <a:bodyPr/>
                    <a:lstStyle/>
                    <a:p>
                      <a:pPr algn="l" rtl="0" fontAlgn="ctr"/>
                      <a:r>
                        <a:rPr lang="en-US" sz="1250" b="0" i="0" u="none" strike="noStrike" smtClean="0">
                          <a:solidFill>
                            <a:srgbClr val="000000"/>
                          </a:solidFill>
                          <a:effectLst/>
                          <a:latin typeface="Arial"/>
                        </a:rPr>
                        <a:t>My leader clearly communicates expectations and the reasons behind changing priorities.</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77%</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71%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83%</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9341924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87D7A59-36E2-48B9-B146-C1E59501F63F}" type="slidenum">
              <a:rPr lang="en-US" smtClean="0"/>
              <a:pPr/>
              <a:t>43</a:t>
            </a:fld>
            <a:endParaRPr lang="en-US" dirty="0"/>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3669182292"/>
              </p:ext>
            </p:extLst>
          </p:nvPr>
        </p:nvGraphicFramePr>
        <p:xfrm>
          <a:off x="76195" y="115418"/>
          <a:ext cx="8991604" cy="6662640"/>
        </p:xfrm>
        <a:graphic>
          <a:graphicData uri="http://schemas.openxmlformats.org/drawingml/2006/table">
            <a:tbl>
              <a:tblPr firstRow="1" bandRow="1">
                <a:tableStyleId>{5C22544A-7EE6-4342-B048-85BDC9FD1C3A}</a:tableStyleId>
              </a:tblPr>
              <a:tblGrid>
                <a:gridCol w="4343405">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533399">
                  <a:extLst>
                    <a:ext uri="{9D8B030D-6E8A-4147-A177-3AD203B41FA5}">
                      <a16:colId xmlns:a16="http://schemas.microsoft.com/office/drawing/2014/main" val="20006"/>
                    </a:ext>
                  </a:extLst>
                </a:gridCol>
              </a:tblGrid>
              <a:tr h="798982">
                <a:tc>
                  <a:txBody>
                    <a:bodyPr/>
                    <a:lstStyle/>
                    <a:p>
                      <a:pPr algn="ctr" fontAlgn="ctr"/>
                      <a:r>
                        <a:rPr lang="en-US" sz="1400" dirty="0" smtClean="0">
                          <a:latin typeface="Arial" pitchFamily="34" charset="0"/>
                          <a:cs typeface="Arial" pitchFamily="34" charset="0"/>
                        </a:rPr>
                        <a:t>Leader Engagement Items </a:t>
                      </a:r>
                    </a:p>
                    <a:p>
                      <a:pPr algn="ctr" fontAlgn="ctr"/>
                      <a:r>
                        <a:rPr lang="en-US" sz="1400" dirty="0" smtClean="0">
                          <a:latin typeface="Arial" pitchFamily="34" charset="0"/>
                          <a:cs typeface="Arial" pitchFamily="34" charset="0"/>
                        </a:rPr>
                        <a:t>Slide 2</a:t>
                      </a:r>
                      <a:endParaRPr lang="en-US" sz="1400" b="0"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smtClean="0">
                          <a:solidFill>
                            <a:schemeClr val="bg1"/>
                          </a:solidFill>
                          <a:effectLst/>
                          <a:latin typeface="Arial" pitchFamily="34" charset="0"/>
                          <a:cs typeface="Arial" pitchFamily="34" charset="0"/>
                        </a:rPr>
                        <a:t>ALVSCE</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err="1" smtClean="0">
                          <a:solidFill>
                            <a:schemeClr val="bg1"/>
                          </a:solidFill>
                          <a:effectLst/>
                          <a:latin typeface="Arial" pitchFamily="34" charset="0"/>
                          <a:cs typeface="Arial" pitchFamily="34" charset="0"/>
                        </a:rPr>
                        <a:t>Tabashnik</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smtClean="0">
                          <a:solidFill>
                            <a:schemeClr val="bg1"/>
                          </a:solidFill>
                          <a:effectLst/>
                          <a:latin typeface="Arial" pitchFamily="34" charset="0"/>
                          <a:cs typeface="Arial" pitchFamily="34" charset="0"/>
                        </a:rPr>
                        <a:t>McDonald</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smtClean="0">
                          <a:solidFill>
                            <a:schemeClr val="bg1"/>
                          </a:solidFill>
                          <a:effectLst/>
                          <a:latin typeface="Arial" pitchFamily="34" charset="0"/>
                          <a:cs typeface="Arial" pitchFamily="34" charset="0"/>
                        </a:rPr>
                        <a:t>Davis</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err="1" smtClean="0">
                          <a:solidFill>
                            <a:schemeClr val="bg1"/>
                          </a:solidFill>
                          <a:effectLst/>
                          <a:latin typeface="Arial" pitchFamily="34" charset="0"/>
                          <a:cs typeface="Arial" pitchFamily="34" charset="0"/>
                        </a:rPr>
                        <a:t>Silvertooth</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err="1" smtClean="0">
                          <a:solidFill>
                            <a:schemeClr val="bg1"/>
                          </a:solidFill>
                          <a:effectLst/>
                          <a:latin typeface="Arial" pitchFamily="34" charset="0"/>
                          <a:cs typeface="Arial" pitchFamily="34" charset="0"/>
                        </a:rPr>
                        <a:t>Ratje</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304800">
                <a:tc>
                  <a:txBody>
                    <a:bodyPr/>
                    <a:lstStyle/>
                    <a:p>
                      <a:pPr algn="ctr" fontAlgn="ctr"/>
                      <a:r>
                        <a:rPr lang="en-US" sz="1500" b="1" i="0" u="none" strike="noStrike" dirty="0" smtClean="0">
                          <a:solidFill>
                            <a:srgbClr val="000000"/>
                          </a:solidFill>
                          <a:effectLst/>
                          <a:latin typeface="Arial" pitchFamily="34" charset="0"/>
                          <a:cs typeface="Arial" pitchFamily="34" charset="0"/>
                        </a:rPr>
                        <a:t>LEI</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1" i="0" u="none" strike="noStrike" smtClean="0">
                          <a:solidFill>
                            <a:srgbClr val="000000"/>
                          </a:solidFill>
                          <a:effectLst/>
                          <a:latin typeface="Arial" pitchFamily="34" charset="0"/>
                          <a:cs typeface="Arial" pitchFamily="34" charset="0"/>
                        </a:rPr>
                        <a:t>73%</a:t>
                      </a:r>
                      <a:endParaRPr lang="en-US" sz="14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100%</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61%</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80%</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dirty="0" smtClean="0">
                          <a:solidFill>
                            <a:srgbClr val="000000"/>
                          </a:solidFill>
                          <a:effectLst/>
                          <a:latin typeface="Arial" pitchFamily="34" charset="0"/>
                          <a:cs typeface="Arial" pitchFamily="34" charset="0"/>
                        </a:rPr>
                        <a:t>70%</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100%</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extLst>
                  <a:ext uri="{0D108BD9-81ED-4DB2-BD59-A6C34878D82A}">
                    <a16:rowId xmlns:a16="http://schemas.microsoft.com/office/drawing/2014/main" val="10001"/>
                  </a:ext>
                </a:extLst>
              </a:tr>
              <a:tr h="494765">
                <a:tc>
                  <a:txBody>
                    <a:bodyPr/>
                    <a:lstStyle/>
                    <a:p>
                      <a:pPr algn="l" rtl="0" fontAlgn="ctr"/>
                      <a:r>
                        <a:rPr lang="en-US" sz="1250" b="0" i="0" u="none" strike="noStrike" dirty="0" smtClean="0">
                          <a:solidFill>
                            <a:srgbClr val="000000"/>
                          </a:solidFill>
                          <a:effectLst/>
                          <a:latin typeface="Arial"/>
                        </a:rPr>
                        <a:t>My leader is concerned with a new team member's fit with the organization's values, goals, and practices, as well as how likely they are to stay with the organization.</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dirty="0" smtClean="0">
                          <a:solidFill>
                            <a:srgbClr val="000000"/>
                          </a:solidFill>
                          <a:effectLst/>
                          <a:latin typeface="Arial"/>
                        </a:rPr>
                        <a:t>75%</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92%</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50%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73%</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83%</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494765">
                <a:tc>
                  <a:txBody>
                    <a:bodyPr/>
                    <a:lstStyle/>
                    <a:p>
                      <a:pPr algn="l" rtl="0" fontAlgn="ctr"/>
                      <a:r>
                        <a:rPr lang="en-US" sz="1250" b="0" i="0" u="none" strike="noStrike" dirty="0" smtClean="0">
                          <a:solidFill>
                            <a:srgbClr val="000000"/>
                          </a:solidFill>
                          <a:effectLst/>
                          <a:latin typeface="Arial"/>
                        </a:rPr>
                        <a:t>My leader helps me feel empowered and creates an environment that encourages decision-making.</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75%</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92%</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40%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74%</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92%</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618457">
                <a:tc>
                  <a:txBody>
                    <a:bodyPr/>
                    <a:lstStyle/>
                    <a:p>
                      <a:pPr algn="l" rtl="0" fontAlgn="ctr"/>
                      <a:r>
                        <a:rPr lang="en-US" sz="1250" b="0" i="0" u="none" strike="noStrike" dirty="0" smtClean="0">
                          <a:solidFill>
                            <a:srgbClr val="000000"/>
                          </a:solidFill>
                          <a:effectLst/>
                          <a:latin typeface="Arial"/>
                        </a:rPr>
                        <a:t>My leader supports high goals, keeps me informed of progress, and emphasizes how my work contributes to organizational success.</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74%</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96%</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57%</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92%</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371074">
                <a:tc>
                  <a:txBody>
                    <a:bodyPr/>
                    <a:lstStyle/>
                    <a:p>
                      <a:pPr algn="l" rtl="0" fontAlgn="ctr"/>
                      <a:r>
                        <a:rPr lang="en-US" sz="1250" b="0" i="0" u="none" strike="noStrike" dirty="0" smtClean="0">
                          <a:solidFill>
                            <a:srgbClr val="000000"/>
                          </a:solidFill>
                          <a:effectLst/>
                          <a:latin typeface="Arial"/>
                        </a:rPr>
                        <a:t>The feedback my leader provides me helps me improve my performance.</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73%</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64%</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92%</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618457">
                <a:tc>
                  <a:txBody>
                    <a:bodyPr/>
                    <a:lstStyle/>
                    <a:p>
                      <a:pPr algn="l" rtl="0" fontAlgn="ctr"/>
                      <a:r>
                        <a:rPr lang="en-US" sz="1250" b="0" i="0" u="none" strike="noStrike" dirty="0" smtClean="0">
                          <a:solidFill>
                            <a:srgbClr val="000000"/>
                          </a:solidFill>
                          <a:effectLst/>
                          <a:latin typeface="Arial"/>
                        </a:rPr>
                        <a:t>My leader makes work challenging and satisfying by encouraging fun and provides as much choice as possible regarding work activities.</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dirty="0" smtClean="0">
                          <a:solidFill>
                            <a:srgbClr val="000000"/>
                          </a:solidFill>
                          <a:effectLst/>
                          <a:latin typeface="Arial"/>
                        </a:rPr>
                        <a:t>69%</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92%</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57%</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75%</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r h="371074">
                <a:tc>
                  <a:txBody>
                    <a:bodyPr/>
                    <a:lstStyle/>
                    <a:p>
                      <a:pPr algn="l" rtl="0" fontAlgn="ctr"/>
                      <a:r>
                        <a:rPr lang="en-US" sz="1250" b="0" i="0" u="none" strike="noStrike" dirty="0" smtClean="0">
                          <a:solidFill>
                            <a:srgbClr val="000000"/>
                          </a:solidFill>
                          <a:effectLst/>
                          <a:latin typeface="Arial"/>
                        </a:rPr>
                        <a:t>My leader holds team members appropriately accountable for performance.</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dirty="0" smtClean="0">
                          <a:solidFill>
                            <a:srgbClr val="000000"/>
                          </a:solidFill>
                          <a:effectLst/>
                          <a:latin typeface="Arial"/>
                        </a:rPr>
                        <a:t>68%</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92%</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64%</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92%</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7"/>
                  </a:ext>
                </a:extLst>
              </a:tr>
              <a:tr h="371074">
                <a:tc>
                  <a:txBody>
                    <a:bodyPr/>
                    <a:lstStyle/>
                    <a:p>
                      <a:pPr algn="l" rtl="0" fontAlgn="ctr"/>
                      <a:r>
                        <a:rPr lang="en-US" sz="1250" b="0" i="0" u="none" strike="noStrike" smtClean="0">
                          <a:solidFill>
                            <a:srgbClr val="000000"/>
                          </a:solidFill>
                          <a:effectLst/>
                          <a:latin typeface="Arial"/>
                        </a:rPr>
                        <a:t>My leader increases my desire to come to work and do my best.</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dirty="0" smtClean="0">
                          <a:solidFill>
                            <a:srgbClr val="000000"/>
                          </a:solidFill>
                          <a:effectLst/>
                          <a:latin typeface="Arial"/>
                        </a:rPr>
                        <a:t>68%</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84%</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63%</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83%</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8"/>
                  </a:ext>
                </a:extLst>
              </a:tr>
              <a:tr h="618457">
                <a:tc>
                  <a:txBody>
                    <a:bodyPr/>
                    <a:lstStyle/>
                    <a:p>
                      <a:pPr algn="l" rtl="0" fontAlgn="ctr"/>
                      <a:r>
                        <a:rPr lang="en-US" sz="1250" b="0" i="0" u="none" strike="noStrike" smtClean="0">
                          <a:solidFill>
                            <a:srgbClr val="000000"/>
                          </a:solidFill>
                          <a:effectLst/>
                          <a:latin typeface="Arial"/>
                        </a:rPr>
                        <a:t>My leader is an effective coach and motivator who enables me to achieve the career and professional objectives I have set.</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dirty="0" smtClean="0">
                          <a:solidFill>
                            <a:srgbClr val="000000"/>
                          </a:solidFill>
                          <a:effectLst/>
                          <a:latin typeface="Arial"/>
                        </a:rPr>
                        <a:t>68%</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88%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61%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63%</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83%</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9"/>
                  </a:ext>
                </a:extLst>
              </a:tr>
              <a:tr h="494765">
                <a:tc>
                  <a:txBody>
                    <a:bodyPr/>
                    <a:lstStyle/>
                    <a:p>
                      <a:pPr algn="l" rtl="0" fontAlgn="ctr"/>
                      <a:r>
                        <a:rPr lang="en-US" sz="1250" b="0" i="0" u="none" strike="noStrike" smtClean="0">
                          <a:solidFill>
                            <a:srgbClr val="000000"/>
                          </a:solidFill>
                          <a:effectLst/>
                          <a:latin typeface="Arial"/>
                        </a:rPr>
                        <a:t>My leader adapts his/her communication and coaching style to effectively relate to diverse audiences.</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65%</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76%</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64%</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20%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61%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92%</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0"/>
                  </a:ext>
                </a:extLst>
              </a:tr>
              <a:tr h="371074">
                <a:tc>
                  <a:txBody>
                    <a:bodyPr/>
                    <a:lstStyle/>
                    <a:p>
                      <a:pPr algn="l" rtl="0" fontAlgn="ctr"/>
                      <a:r>
                        <a:rPr lang="en-US" sz="1250" b="0" i="0" u="none" strike="noStrike" smtClean="0">
                          <a:solidFill>
                            <a:srgbClr val="000000"/>
                          </a:solidFill>
                          <a:effectLst/>
                          <a:latin typeface="Arial"/>
                        </a:rPr>
                        <a:t>My leader identifies top performers and creates ways to engage and retain them.</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59%</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50%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53%</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92%</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1"/>
                  </a:ext>
                </a:extLst>
              </a:tr>
              <a:tr h="618457">
                <a:tc>
                  <a:txBody>
                    <a:bodyPr/>
                    <a:lstStyle/>
                    <a:p>
                      <a:pPr algn="l" rtl="0" fontAlgn="ctr"/>
                      <a:r>
                        <a:rPr lang="en-US" sz="1250" b="0" i="0" u="none" strike="noStrike" smtClean="0">
                          <a:solidFill>
                            <a:srgbClr val="000000"/>
                          </a:solidFill>
                          <a:effectLst/>
                          <a:latin typeface="Arial"/>
                        </a:rPr>
                        <a:t>My leader is aware of team members who may be thinking of leaving and takes appropriate action to encourage them to stay.</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44%</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32%</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40%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40%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50%</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5275057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87D7A59-36E2-48B9-B146-C1E59501F63F}" type="slidenum">
              <a:rPr lang="en-US" smtClean="0"/>
              <a:pPr/>
              <a:t>44</a:t>
            </a:fld>
            <a:endParaRPr lang="en-US" dirty="0"/>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1974133340"/>
              </p:ext>
            </p:extLst>
          </p:nvPr>
        </p:nvGraphicFramePr>
        <p:xfrm>
          <a:off x="76197" y="115417"/>
          <a:ext cx="8991602" cy="6409599"/>
        </p:xfrm>
        <a:graphic>
          <a:graphicData uri="http://schemas.openxmlformats.org/drawingml/2006/table">
            <a:tbl>
              <a:tblPr firstRow="1" bandRow="1">
                <a:tableStyleId>{5C22544A-7EE6-4342-B048-85BDC9FD1C3A}</a:tableStyleId>
              </a:tblPr>
              <a:tblGrid>
                <a:gridCol w="4572003">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932875">
                  <a:extLst>
                    <a:ext uri="{9D8B030D-6E8A-4147-A177-3AD203B41FA5}">
                      <a16:colId xmlns:a16="http://schemas.microsoft.com/office/drawing/2014/main" val="20002"/>
                    </a:ext>
                  </a:extLst>
                </a:gridCol>
                <a:gridCol w="895925">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533399">
                  <a:extLst>
                    <a:ext uri="{9D8B030D-6E8A-4147-A177-3AD203B41FA5}">
                      <a16:colId xmlns:a16="http://schemas.microsoft.com/office/drawing/2014/main" val="20006"/>
                    </a:ext>
                  </a:extLst>
                </a:gridCol>
              </a:tblGrid>
              <a:tr h="798983">
                <a:tc>
                  <a:txBody>
                    <a:bodyPr/>
                    <a:lstStyle/>
                    <a:p>
                      <a:pPr algn="ctr" fontAlgn="ctr"/>
                      <a:r>
                        <a:rPr lang="en-US" sz="1400" dirty="0" smtClean="0">
                          <a:latin typeface="Arial" pitchFamily="34" charset="0"/>
                          <a:cs typeface="Arial" pitchFamily="34" charset="0"/>
                        </a:rPr>
                        <a:t>Leader Engagement Items </a:t>
                      </a:r>
                    </a:p>
                    <a:p>
                      <a:pPr algn="ctr" fontAlgn="ctr"/>
                      <a:r>
                        <a:rPr lang="en-US" sz="1400" dirty="0" smtClean="0">
                          <a:latin typeface="Arial" pitchFamily="34" charset="0"/>
                          <a:cs typeface="Arial" pitchFamily="34" charset="0"/>
                        </a:rPr>
                        <a:t>Slide</a:t>
                      </a:r>
                      <a:r>
                        <a:rPr lang="en-US" sz="1400" baseline="0" dirty="0" smtClean="0">
                          <a:latin typeface="Arial" pitchFamily="34" charset="0"/>
                          <a:cs typeface="Arial" pitchFamily="34" charset="0"/>
                        </a:rPr>
                        <a:t> 3</a:t>
                      </a:r>
                      <a:endParaRPr lang="en-US" sz="1400" b="0"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smtClean="0">
                          <a:solidFill>
                            <a:schemeClr val="bg1"/>
                          </a:solidFill>
                          <a:effectLst/>
                          <a:latin typeface="Arial" pitchFamily="34" charset="0"/>
                          <a:cs typeface="Arial" pitchFamily="34" charset="0"/>
                        </a:rPr>
                        <a:t>ALVSCE</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err="1" smtClean="0">
                          <a:solidFill>
                            <a:schemeClr val="bg1"/>
                          </a:solidFill>
                          <a:effectLst/>
                          <a:latin typeface="Arial" pitchFamily="34" charset="0"/>
                          <a:cs typeface="Arial" pitchFamily="34" charset="0"/>
                        </a:rPr>
                        <a:t>Koprowski</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err="1" smtClean="0">
                          <a:solidFill>
                            <a:schemeClr val="bg1"/>
                          </a:solidFill>
                          <a:effectLst/>
                          <a:latin typeface="Arial" pitchFamily="34" charset="0"/>
                          <a:cs typeface="Arial" pitchFamily="34" charset="0"/>
                        </a:rPr>
                        <a:t>Chorover</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smtClean="0">
                          <a:solidFill>
                            <a:schemeClr val="bg1"/>
                          </a:solidFill>
                          <a:effectLst/>
                          <a:latin typeface="Arial" pitchFamily="34" charset="0"/>
                          <a:cs typeface="Arial" pitchFamily="34" charset="0"/>
                        </a:rPr>
                        <a:t>Farrell-Poe</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smtClean="0">
                          <a:solidFill>
                            <a:schemeClr val="bg1"/>
                          </a:solidFill>
                          <a:effectLst/>
                          <a:latin typeface="Arial" pitchFamily="34" charset="0"/>
                          <a:cs typeface="Arial" pitchFamily="34" charset="0"/>
                        </a:rPr>
                        <a:t>Jenks</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err="1" smtClean="0">
                          <a:solidFill>
                            <a:schemeClr val="bg1"/>
                          </a:solidFill>
                          <a:effectLst/>
                          <a:latin typeface="Arial" pitchFamily="34" charset="0"/>
                          <a:cs typeface="Arial" pitchFamily="34" charset="0"/>
                        </a:rPr>
                        <a:t>Rahr</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304800">
                <a:tc>
                  <a:txBody>
                    <a:bodyPr/>
                    <a:lstStyle/>
                    <a:p>
                      <a:pPr algn="ctr" fontAlgn="ctr"/>
                      <a:r>
                        <a:rPr lang="en-US" sz="1500" b="1" i="0" u="none" strike="noStrike" dirty="0" smtClean="0">
                          <a:solidFill>
                            <a:srgbClr val="000000"/>
                          </a:solidFill>
                          <a:effectLst/>
                          <a:latin typeface="Arial" pitchFamily="34" charset="0"/>
                          <a:cs typeface="Arial" pitchFamily="34" charset="0"/>
                        </a:rPr>
                        <a:t>LEI</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1" i="0" u="none" strike="noStrike" smtClean="0">
                          <a:solidFill>
                            <a:srgbClr val="000000"/>
                          </a:solidFill>
                          <a:effectLst/>
                          <a:latin typeface="Arial" pitchFamily="34" charset="0"/>
                          <a:cs typeface="Arial" pitchFamily="34" charset="0"/>
                        </a:rPr>
                        <a:t>73%</a:t>
                      </a:r>
                      <a:endParaRPr lang="en-US" sz="14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85%</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83%</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88%</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58%</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100%</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extLst>
                  <a:ext uri="{0D108BD9-81ED-4DB2-BD59-A6C34878D82A}">
                    <a16:rowId xmlns:a16="http://schemas.microsoft.com/office/drawing/2014/main" val="10001"/>
                  </a:ext>
                </a:extLst>
              </a:tr>
              <a:tr h="492227">
                <a:tc>
                  <a:txBody>
                    <a:bodyPr/>
                    <a:lstStyle/>
                    <a:p>
                      <a:pPr algn="l" rtl="0" fontAlgn="ctr"/>
                      <a:r>
                        <a:rPr lang="en-US" sz="1250" b="0" i="0" u="none" strike="noStrike" dirty="0" smtClean="0">
                          <a:solidFill>
                            <a:srgbClr val="000000"/>
                          </a:solidFill>
                          <a:effectLst/>
                          <a:latin typeface="Arial"/>
                        </a:rPr>
                        <a:t>My leader provides me flexibility and choice in how I do my work.</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88%</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93%</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96%</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479492">
                <a:tc>
                  <a:txBody>
                    <a:bodyPr/>
                    <a:lstStyle/>
                    <a:p>
                      <a:pPr algn="l" rtl="0" fontAlgn="ctr"/>
                      <a:r>
                        <a:rPr lang="en-US" sz="1250" b="0" i="0" u="none" strike="noStrike" dirty="0" smtClean="0">
                          <a:solidFill>
                            <a:srgbClr val="000000"/>
                          </a:solidFill>
                          <a:effectLst/>
                          <a:latin typeface="Arial"/>
                        </a:rPr>
                        <a:t>My leader recognizes my efforts and achievements and wants me to be successful.</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83%</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89%</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96%</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479492">
                <a:tc>
                  <a:txBody>
                    <a:bodyPr/>
                    <a:lstStyle/>
                    <a:p>
                      <a:pPr algn="l" rtl="0" fontAlgn="ctr"/>
                      <a:r>
                        <a:rPr lang="en-US" sz="1250" b="0" i="0" u="none" strike="noStrike" dirty="0" smtClean="0">
                          <a:solidFill>
                            <a:srgbClr val="000000"/>
                          </a:solidFill>
                          <a:effectLst/>
                          <a:latin typeface="Arial"/>
                        </a:rPr>
                        <a:t>My leader tells the truth and meets commitments. Does what he/she says he/she will do.</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dirty="0" smtClean="0">
                          <a:solidFill>
                            <a:srgbClr val="000000"/>
                          </a:solidFill>
                          <a:effectLst/>
                          <a:latin typeface="Arial"/>
                        </a:rPr>
                        <a:t>82%</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89%</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96%</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485426">
                <a:tc>
                  <a:txBody>
                    <a:bodyPr/>
                    <a:lstStyle/>
                    <a:p>
                      <a:pPr algn="l" rtl="0" fontAlgn="ctr"/>
                      <a:r>
                        <a:rPr lang="en-US" sz="1250" b="0" i="0" u="none" strike="noStrike" dirty="0" smtClean="0">
                          <a:solidFill>
                            <a:srgbClr val="000000"/>
                          </a:solidFill>
                          <a:effectLst/>
                          <a:latin typeface="Arial"/>
                        </a:rPr>
                        <a:t>My leader is someone I can trust. </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82%</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89%</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96%</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479492">
                <a:tc>
                  <a:txBody>
                    <a:bodyPr/>
                    <a:lstStyle/>
                    <a:p>
                      <a:pPr algn="l" rtl="0" fontAlgn="ctr"/>
                      <a:r>
                        <a:rPr lang="en-US" sz="1250" b="0" i="0" u="none" strike="noStrike" dirty="0" smtClean="0">
                          <a:solidFill>
                            <a:srgbClr val="000000"/>
                          </a:solidFill>
                          <a:effectLst/>
                          <a:latin typeface="Arial"/>
                        </a:rPr>
                        <a:t>My leader recognizes and takes into account my work/life balance needs.</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81%</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55%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r h="479492">
                <a:tc>
                  <a:txBody>
                    <a:bodyPr/>
                    <a:lstStyle/>
                    <a:p>
                      <a:pPr algn="l" rtl="0" fontAlgn="ctr"/>
                      <a:r>
                        <a:rPr lang="en-US" sz="1250" b="0" i="0" u="none" strike="noStrike" dirty="0" smtClean="0">
                          <a:solidFill>
                            <a:srgbClr val="000000"/>
                          </a:solidFill>
                          <a:effectLst/>
                          <a:latin typeface="Arial"/>
                        </a:rPr>
                        <a:t>My leader listens when I have suggestions on how to do things better.</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80%</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89%</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61%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7"/>
                  </a:ext>
                </a:extLst>
              </a:tr>
              <a:tr h="479492">
                <a:tc>
                  <a:txBody>
                    <a:bodyPr/>
                    <a:lstStyle/>
                    <a:p>
                      <a:pPr algn="l" rtl="0" fontAlgn="ctr"/>
                      <a:r>
                        <a:rPr lang="en-US" sz="1250" b="0" i="0" u="none" strike="noStrike" dirty="0" smtClean="0">
                          <a:solidFill>
                            <a:srgbClr val="000000"/>
                          </a:solidFill>
                          <a:effectLst/>
                          <a:latin typeface="Arial"/>
                        </a:rPr>
                        <a:t>My leader is caring and concerned for me as an individual.</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79%</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89%</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92%</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71%</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8"/>
                  </a:ext>
                </a:extLst>
              </a:tr>
              <a:tr h="479492">
                <a:tc>
                  <a:txBody>
                    <a:bodyPr/>
                    <a:lstStyle/>
                    <a:p>
                      <a:pPr algn="l" rtl="0" fontAlgn="ctr"/>
                      <a:r>
                        <a:rPr lang="en-US" sz="1250" b="0" i="0" u="none" strike="noStrike" dirty="0" smtClean="0">
                          <a:solidFill>
                            <a:srgbClr val="000000"/>
                          </a:solidFill>
                          <a:effectLst/>
                          <a:latin typeface="Arial"/>
                        </a:rPr>
                        <a:t>My leader is interested in having only the best qualified people added to the team.</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79%</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78%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9"/>
                  </a:ext>
                </a:extLst>
              </a:tr>
              <a:tr h="492227">
                <a:tc>
                  <a:txBody>
                    <a:bodyPr/>
                    <a:lstStyle/>
                    <a:p>
                      <a:pPr algn="l" rtl="0" fontAlgn="ctr"/>
                      <a:r>
                        <a:rPr lang="en-US" sz="1250" b="0" i="0" u="none" strike="noStrike" dirty="0" smtClean="0">
                          <a:solidFill>
                            <a:srgbClr val="000000"/>
                          </a:solidFill>
                          <a:effectLst/>
                          <a:latin typeface="Arial"/>
                        </a:rPr>
                        <a:t>My leader creates an inclusive environment that values and respects employee differences.</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78%</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85%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92%</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55%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86%</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0"/>
                  </a:ext>
                </a:extLst>
              </a:tr>
              <a:tr h="479492">
                <a:tc>
                  <a:txBody>
                    <a:bodyPr/>
                    <a:lstStyle/>
                    <a:p>
                      <a:pPr algn="l" rtl="0" fontAlgn="ctr"/>
                      <a:r>
                        <a:rPr lang="en-US" sz="1250" b="0" i="0" u="none" strike="noStrike" dirty="0" smtClean="0">
                          <a:solidFill>
                            <a:srgbClr val="000000"/>
                          </a:solidFill>
                          <a:effectLst/>
                          <a:latin typeface="Arial"/>
                        </a:rPr>
                        <a:t>My leader believes an engaged and stable workforce is important for organizational success.</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77%</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58%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86%</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1"/>
                  </a:ext>
                </a:extLst>
              </a:tr>
              <a:tr h="479492">
                <a:tc>
                  <a:txBody>
                    <a:bodyPr/>
                    <a:lstStyle/>
                    <a:p>
                      <a:pPr algn="l" rtl="0" fontAlgn="ctr"/>
                      <a:r>
                        <a:rPr lang="en-US" sz="1250" b="0" i="0" u="none" strike="noStrike" smtClean="0">
                          <a:solidFill>
                            <a:srgbClr val="000000"/>
                          </a:solidFill>
                          <a:effectLst/>
                          <a:latin typeface="Arial"/>
                        </a:rPr>
                        <a:t>My leader clearly communicates expectations and the reasons behind changing priorities.</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77%</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96%</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8948333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87D7A59-36E2-48B9-B146-C1E59501F63F}" type="slidenum">
              <a:rPr lang="en-US" smtClean="0"/>
              <a:pPr/>
              <a:t>45</a:t>
            </a:fld>
            <a:endParaRPr lang="en-US" dirty="0"/>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3851670863"/>
              </p:ext>
            </p:extLst>
          </p:nvPr>
        </p:nvGraphicFramePr>
        <p:xfrm>
          <a:off x="76196" y="115418"/>
          <a:ext cx="8991603" cy="6662640"/>
        </p:xfrm>
        <a:graphic>
          <a:graphicData uri="http://schemas.openxmlformats.org/drawingml/2006/table">
            <a:tbl>
              <a:tblPr firstRow="1" bandRow="1">
                <a:tableStyleId>{5C22544A-7EE6-4342-B048-85BDC9FD1C3A}</a:tableStyleId>
              </a:tblPr>
              <a:tblGrid>
                <a:gridCol w="4572004">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932875">
                  <a:extLst>
                    <a:ext uri="{9D8B030D-6E8A-4147-A177-3AD203B41FA5}">
                      <a16:colId xmlns:a16="http://schemas.microsoft.com/office/drawing/2014/main" val="20002"/>
                    </a:ext>
                  </a:extLst>
                </a:gridCol>
                <a:gridCol w="895925">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533399">
                  <a:extLst>
                    <a:ext uri="{9D8B030D-6E8A-4147-A177-3AD203B41FA5}">
                      <a16:colId xmlns:a16="http://schemas.microsoft.com/office/drawing/2014/main" val="20006"/>
                    </a:ext>
                  </a:extLst>
                </a:gridCol>
              </a:tblGrid>
              <a:tr h="798982">
                <a:tc>
                  <a:txBody>
                    <a:bodyPr/>
                    <a:lstStyle/>
                    <a:p>
                      <a:pPr algn="ctr" fontAlgn="ctr"/>
                      <a:r>
                        <a:rPr lang="en-US" sz="1400" dirty="0" smtClean="0">
                          <a:latin typeface="Arial" pitchFamily="34" charset="0"/>
                          <a:cs typeface="Arial" pitchFamily="34" charset="0"/>
                        </a:rPr>
                        <a:t>Leader Engagement Items </a:t>
                      </a:r>
                    </a:p>
                    <a:p>
                      <a:pPr algn="ctr" fontAlgn="ctr"/>
                      <a:r>
                        <a:rPr lang="en-US" sz="1400" dirty="0" smtClean="0">
                          <a:latin typeface="Arial" pitchFamily="34" charset="0"/>
                          <a:cs typeface="Arial" pitchFamily="34" charset="0"/>
                        </a:rPr>
                        <a:t>Slide 4</a:t>
                      </a:r>
                      <a:endParaRPr lang="en-US" sz="1400" b="0"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smtClean="0">
                          <a:solidFill>
                            <a:schemeClr val="bg1"/>
                          </a:solidFill>
                          <a:effectLst/>
                          <a:latin typeface="Arial" pitchFamily="34" charset="0"/>
                          <a:cs typeface="Arial" pitchFamily="34" charset="0"/>
                        </a:rPr>
                        <a:t>ALVSCE</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err="1" smtClean="0">
                          <a:solidFill>
                            <a:schemeClr val="bg1"/>
                          </a:solidFill>
                          <a:effectLst/>
                          <a:latin typeface="Arial" pitchFamily="34" charset="0"/>
                          <a:cs typeface="Arial" pitchFamily="34" charset="0"/>
                        </a:rPr>
                        <a:t>Koprowski</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err="1" smtClean="0">
                          <a:solidFill>
                            <a:schemeClr val="bg1"/>
                          </a:solidFill>
                          <a:effectLst/>
                          <a:latin typeface="Arial" pitchFamily="34" charset="0"/>
                          <a:cs typeface="Arial" pitchFamily="34" charset="0"/>
                        </a:rPr>
                        <a:t>Chorover</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smtClean="0">
                          <a:solidFill>
                            <a:schemeClr val="bg1"/>
                          </a:solidFill>
                          <a:effectLst/>
                          <a:latin typeface="Arial" pitchFamily="34" charset="0"/>
                          <a:cs typeface="Arial" pitchFamily="34" charset="0"/>
                        </a:rPr>
                        <a:t>Farrell-Poe</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smtClean="0">
                          <a:solidFill>
                            <a:schemeClr val="bg1"/>
                          </a:solidFill>
                          <a:effectLst/>
                          <a:latin typeface="Arial" pitchFamily="34" charset="0"/>
                          <a:cs typeface="Arial" pitchFamily="34" charset="0"/>
                        </a:rPr>
                        <a:t>Jenks</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err="1" smtClean="0">
                          <a:solidFill>
                            <a:schemeClr val="bg1"/>
                          </a:solidFill>
                          <a:effectLst/>
                          <a:latin typeface="Arial" pitchFamily="34" charset="0"/>
                          <a:cs typeface="Arial" pitchFamily="34" charset="0"/>
                        </a:rPr>
                        <a:t>Rahr</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304800">
                <a:tc>
                  <a:txBody>
                    <a:bodyPr/>
                    <a:lstStyle/>
                    <a:p>
                      <a:pPr algn="ctr" fontAlgn="ctr"/>
                      <a:r>
                        <a:rPr lang="en-US" sz="1500" b="1" i="0" u="none" strike="noStrike" dirty="0" smtClean="0">
                          <a:solidFill>
                            <a:srgbClr val="000000"/>
                          </a:solidFill>
                          <a:effectLst/>
                          <a:latin typeface="Arial" pitchFamily="34" charset="0"/>
                          <a:cs typeface="Arial" pitchFamily="34" charset="0"/>
                        </a:rPr>
                        <a:t>LEI</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1" i="0" u="none" strike="noStrike" smtClean="0">
                          <a:solidFill>
                            <a:srgbClr val="000000"/>
                          </a:solidFill>
                          <a:effectLst/>
                          <a:latin typeface="Arial" pitchFamily="34" charset="0"/>
                          <a:cs typeface="Arial" pitchFamily="34" charset="0"/>
                        </a:rPr>
                        <a:t>73%</a:t>
                      </a:r>
                      <a:endParaRPr lang="en-US" sz="14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dirty="0" smtClean="0">
                          <a:solidFill>
                            <a:srgbClr val="000000"/>
                          </a:solidFill>
                          <a:effectLst/>
                          <a:latin typeface="Arial" pitchFamily="34" charset="0"/>
                          <a:cs typeface="Arial" pitchFamily="34" charset="0"/>
                        </a:rPr>
                        <a:t>85%</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83%</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88%</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58%</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100%</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extLst>
                  <a:ext uri="{0D108BD9-81ED-4DB2-BD59-A6C34878D82A}">
                    <a16:rowId xmlns:a16="http://schemas.microsoft.com/office/drawing/2014/main" val="10001"/>
                  </a:ext>
                </a:extLst>
              </a:tr>
              <a:tr h="494765">
                <a:tc>
                  <a:txBody>
                    <a:bodyPr/>
                    <a:lstStyle/>
                    <a:p>
                      <a:pPr algn="l" rtl="0" fontAlgn="ctr"/>
                      <a:r>
                        <a:rPr lang="en-US" sz="1250" b="0" i="0" u="none" strike="noStrike" dirty="0" smtClean="0">
                          <a:solidFill>
                            <a:srgbClr val="000000"/>
                          </a:solidFill>
                          <a:effectLst/>
                          <a:latin typeface="Arial"/>
                        </a:rPr>
                        <a:t>My leader is concerned with a new team member's fit with the organization's values, goals, and practices, as well as how likely they are to stay with the organization.</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dirty="0" smtClean="0">
                          <a:solidFill>
                            <a:srgbClr val="000000"/>
                          </a:solidFill>
                          <a:effectLst/>
                          <a:latin typeface="Arial"/>
                        </a:rPr>
                        <a:t>75%</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85%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96%</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55%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494765">
                <a:tc>
                  <a:txBody>
                    <a:bodyPr/>
                    <a:lstStyle/>
                    <a:p>
                      <a:pPr algn="l" rtl="0" fontAlgn="ctr"/>
                      <a:r>
                        <a:rPr lang="en-US" sz="1250" b="0" i="0" u="none" strike="noStrike" dirty="0" smtClean="0">
                          <a:solidFill>
                            <a:srgbClr val="000000"/>
                          </a:solidFill>
                          <a:effectLst/>
                          <a:latin typeface="Arial"/>
                        </a:rPr>
                        <a:t>My leader helps me feel empowered and creates an environment that encourages decision-making.</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75%</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81%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58%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618457">
                <a:tc>
                  <a:txBody>
                    <a:bodyPr/>
                    <a:lstStyle/>
                    <a:p>
                      <a:pPr algn="l" rtl="0" fontAlgn="ctr"/>
                      <a:r>
                        <a:rPr lang="en-US" sz="1250" b="0" i="0" u="none" strike="noStrike" dirty="0" smtClean="0">
                          <a:solidFill>
                            <a:srgbClr val="000000"/>
                          </a:solidFill>
                          <a:effectLst/>
                          <a:latin typeface="Arial"/>
                        </a:rPr>
                        <a:t>My leader supports high goals, keeps me informed of progress, and emphasizes how my work contributes to organizational success.</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dirty="0" smtClean="0">
                          <a:solidFill>
                            <a:srgbClr val="000000"/>
                          </a:solidFill>
                          <a:effectLst/>
                          <a:latin typeface="Arial"/>
                        </a:rPr>
                        <a:t>74%</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85%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86%</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371074">
                <a:tc>
                  <a:txBody>
                    <a:bodyPr/>
                    <a:lstStyle/>
                    <a:p>
                      <a:pPr algn="l" rtl="0" fontAlgn="ctr"/>
                      <a:r>
                        <a:rPr lang="en-US" sz="1250" b="0" i="0" u="none" strike="noStrike" smtClean="0">
                          <a:solidFill>
                            <a:srgbClr val="000000"/>
                          </a:solidFill>
                          <a:effectLst/>
                          <a:latin typeface="Arial"/>
                        </a:rPr>
                        <a:t>The feedback my leader provides me helps me improve my performance.</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dirty="0" smtClean="0">
                          <a:solidFill>
                            <a:srgbClr val="000000"/>
                          </a:solidFill>
                          <a:effectLst/>
                          <a:latin typeface="Arial"/>
                        </a:rPr>
                        <a:t>73%</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85%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83%</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57%</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618457">
                <a:tc>
                  <a:txBody>
                    <a:bodyPr/>
                    <a:lstStyle/>
                    <a:p>
                      <a:pPr algn="l" rtl="0" fontAlgn="ctr"/>
                      <a:r>
                        <a:rPr lang="en-US" sz="1250" b="0" i="0" u="none" strike="noStrike" dirty="0" smtClean="0">
                          <a:solidFill>
                            <a:srgbClr val="000000"/>
                          </a:solidFill>
                          <a:effectLst/>
                          <a:latin typeface="Arial"/>
                        </a:rPr>
                        <a:t>My leader makes work challenging and satisfying by encouraging fun and provides as much choice as possible regarding work activities.</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69%</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81%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67%</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58%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r h="371074">
                <a:tc>
                  <a:txBody>
                    <a:bodyPr/>
                    <a:lstStyle/>
                    <a:p>
                      <a:pPr algn="l" rtl="0" fontAlgn="ctr"/>
                      <a:r>
                        <a:rPr lang="en-US" sz="1250" b="0" i="0" u="none" strike="noStrike" smtClean="0">
                          <a:solidFill>
                            <a:srgbClr val="000000"/>
                          </a:solidFill>
                          <a:effectLst/>
                          <a:latin typeface="Arial"/>
                        </a:rPr>
                        <a:t>My leader holds team members appropriately accountable for performance.</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68%</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78%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79%</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75%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58%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71%</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7"/>
                  </a:ext>
                </a:extLst>
              </a:tr>
              <a:tr h="371074">
                <a:tc>
                  <a:txBody>
                    <a:bodyPr/>
                    <a:lstStyle/>
                    <a:p>
                      <a:pPr algn="l" rtl="0" fontAlgn="ctr"/>
                      <a:r>
                        <a:rPr lang="en-US" sz="1250" b="0" i="0" u="none" strike="noStrike" smtClean="0">
                          <a:solidFill>
                            <a:srgbClr val="000000"/>
                          </a:solidFill>
                          <a:effectLst/>
                          <a:latin typeface="Arial"/>
                        </a:rPr>
                        <a:t>My leader increases my desire to come to work and do my best.</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68%</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67%</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88%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58%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86%</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8"/>
                  </a:ext>
                </a:extLst>
              </a:tr>
              <a:tr h="618457">
                <a:tc>
                  <a:txBody>
                    <a:bodyPr/>
                    <a:lstStyle/>
                    <a:p>
                      <a:pPr algn="l" rtl="0" fontAlgn="ctr"/>
                      <a:r>
                        <a:rPr lang="en-US" sz="1250" b="0" i="0" u="none" strike="noStrike" smtClean="0">
                          <a:solidFill>
                            <a:srgbClr val="000000"/>
                          </a:solidFill>
                          <a:effectLst/>
                          <a:latin typeface="Arial"/>
                        </a:rPr>
                        <a:t>My leader is an effective coach and motivator who enables me to achieve the career and professional objectives I have set.</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68%</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61%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71%</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9"/>
                  </a:ext>
                </a:extLst>
              </a:tr>
              <a:tr h="494765">
                <a:tc>
                  <a:txBody>
                    <a:bodyPr/>
                    <a:lstStyle/>
                    <a:p>
                      <a:pPr algn="l" rtl="0" fontAlgn="ctr"/>
                      <a:r>
                        <a:rPr lang="en-US" sz="1250" b="0" i="0" u="none" strike="noStrike" smtClean="0">
                          <a:solidFill>
                            <a:srgbClr val="000000"/>
                          </a:solidFill>
                          <a:effectLst/>
                          <a:latin typeface="Arial"/>
                        </a:rPr>
                        <a:t>My leader adapts his/her communication and coaching style to effectively relate to diverse audiences.</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65%</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63%</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79%</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52%</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71%</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0"/>
                  </a:ext>
                </a:extLst>
              </a:tr>
              <a:tr h="371074">
                <a:tc>
                  <a:txBody>
                    <a:bodyPr/>
                    <a:lstStyle/>
                    <a:p>
                      <a:pPr algn="l" rtl="0" fontAlgn="ctr"/>
                      <a:r>
                        <a:rPr lang="en-US" sz="1250" b="0" i="0" u="none" strike="noStrike" smtClean="0">
                          <a:solidFill>
                            <a:srgbClr val="000000"/>
                          </a:solidFill>
                          <a:effectLst/>
                          <a:latin typeface="Arial"/>
                        </a:rPr>
                        <a:t>My leader identifies top performers and creates ways to engage and retain them.</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59%</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59%</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79%</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62%</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48%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57%</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1"/>
                  </a:ext>
                </a:extLst>
              </a:tr>
              <a:tr h="618457">
                <a:tc>
                  <a:txBody>
                    <a:bodyPr/>
                    <a:lstStyle/>
                    <a:p>
                      <a:pPr algn="l" rtl="0" fontAlgn="ctr"/>
                      <a:r>
                        <a:rPr lang="en-US" sz="1250" b="0" i="0" u="none" strike="noStrike" dirty="0" smtClean="0">
                          <a:solidFill>
                            <a:srgbClr val="000000"/>
                          </a:solidFill>
                          <a:effectLst/>
                          <a:latin typeface="Arial"/>
                        </a:rPr>
                        <a:t>My leader is aware of team members who may be thinking of leaving and takes appropriate action to encourage them to stay.</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44%</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56%</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54%</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50%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35%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57%</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3872744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87D7A59-36E2-48B9-B146-C1E59501F63F}" type="slidenum">
              <a:rPr lang="en-US" smtClean="0"/>
              <a:pPr/>
              <a:t>46</a:t>
            </a:fld>
            <a:endParaRPr lang="en-US" dirty="0"/>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1628682377"/>
              </p:ext>
            </p:extLst>
          </p:nvPr>
        </p:nvGraphicFramePr>
        <p:xfrm>
          <a:off x="76197" y="115417"/>
          <a:ext cx="8991602" cy="6409599"/>
        </p:xfrm>
        <a:graphic>
          <a:graphicData uri="http://schemas.openxmlformats.org/drawingml/2006/table">
            <a:tbl>
              <a:tblPr firstRow="1" bandRow="1">
                <a:tableStyleId>{5C22544A-7EE6-4342-B048-85BDC9FD1C3A}</a:tableStyleId>
              </a:tblPr>
              <a:tblGrid>
                <a:gridCol w="4768278">
                  <a:extLst>
                    <a:ext uri="{9D8B030D-6E8A-4147-A177-3AD203B41FA5}">
                      <a16:colId xmlns:a16="http://schemas.microsoft.com/office/drawing/2014/main" val="20000"/>
                    </a:ext>
                  </a:extLst>
                </a:gridCol>
                <a:gridCol w="817419">
                  <a:extLst>
                    <a:ext uri="{9D8B030D-6E8A-4147-A177-3AD203B41FA5}">
                      <a16:colId xmlns:a16="http://schemas.microsoft.com/office/drawing/2014/main" val="20001"/>
                    </a:ext>
                  </a:extLst>
                </a:gridCol>
                <a:gridCol w="681181">
                  <a:extLst>
                    <a:ext uri="{9D8B030D-6E8A-4147-A177-3AD203B41FA5}">
                      <a16:colId xmlns:a16="http://schemas.microsoft.com/office/drawing/2014/main" val="20002"/>
                    </a:ext>
                  </a:extLst>
                </a:gridCol>
                <a:gridCol w="681181">
                  <a:extLst>
                    <a:ext uri="{9D8B030D-6E8A-4147-A177-3AD203B41FA5}">
                      <a16:colId xmlns:a16="http://schemas.microsoft.com/office/drawing/2014/main" val="20003"/>
                    </a:ext>
                  </a:extLst>
                </a:gridCol>
                <a:gridCol w="681181">
                  <a:extLst>
                    <a:ext uri="{9D8B030D-6E8A-4147-A177-3AD203B41FA5}">
                      <a16:colId xmlns:a16="http://schemas.microsoft.com/office/drawing/2014/main" val="20004"/>
                    </a:ext>
                  </a:extLst>
                </a:gridCol>
                <a:gridCol w="600363">
                  <a:extLst>
                    <a:ext uri="{9D8B030D-6E8A-4147-A177-3AD203B41FA5}">
                      <a16:colId xmlns:a16="http://schemas.microsoft.com/office/drawing/2014/main" val="20005"/>
                    </a:ext>
                  </a:extLst>
                </a:gridCol>
                <a:gridCol w="761999">
                  <a:extLst>
                    <a:ext uri="{9D8B030D-6E8A-4147-A177-3AD203B41FA5}">
                      <a16:colId xmlns:a16="http://schemas.microsoft.com/office/drawing/2014/main" val="20006"/>
                    </a:ext>
                  </a:extLst>
                </a:gridCol>
              </a:tblGrid>
              <a:tr h="798983">
                <a:tc>
                  <a:txBody>
                    <a:bodyPr/>
                    <a:lstStyle/>
                    <a:p>
                      <a:pPr algn="ctr" fontAlgn="ctr"/>
                      <a:r>
                        <a:rPr lang="en-US" sz="1400" dirty="0" smtClean="0">
                          <a:latin typeface="Arial" pitchFamily="34" charset="0"/>
                          <a:cs typeface="Arial" pitchFamily="34" charset="0"/>
                        </a:rPr>
                        <a:t>Leader Engagement Items </a:t>
                      </a:r>
                    </a:p>
                    <a:p>
                      <a:pPr algn="ctr" fontAlgn="ctr"/>
                      <a:r>
                        <a:rPr lang="en-US" sz="1400" dirty="0" smtClean="0">
                          <a:latin typeface="Arial" pitchFamily="34" charset="0"/>
                          <a:cs typeface="Arial" pitchFamily="34" charset="0"/>
                        </a:rPr>
                        <a:t>Slide</a:t>
                      </a:r>
                      <a:r>
                        <a:rPr lang="en-US" sz="1400" baseline="0" dirty="0" smtClean="0">
                          <a:latin typeface="Arial" pitchFamily="34" charset="0"/>
                          <a:cs typeface="Arial" pitchFamily="34" charset="0"/>
                        </a:rPr>
                        <a:t> 5</a:t>
                      </a:r>
                      <a:endParaRPr lang="en-US" sz="1400" b="0"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smtClean="0">
                          <a:solidFill>
                            <a:schemeClr val="bg1"/>
                          </a:solidFill>
                          <a:effectLst/>
                          <a:latin typeface="Arial" pitchFamily="34" charset="0"/>
                          <a:cs typeface="Arial" pitchFamily="34" charset="0"/>
                        </a:rPr>
                        <a:t>ALVSCE</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smtClean="0">
                          <a:solidFill>
                            <a:schemeClr val="bg1"/>
                          </a:solidFill>
                          <a:effectLst/>
                          <a:latin typeface="Arial" pitchFamily="34" charset="0"/>
                          <a:cs typeface="Arial" pitchFamily="34" charset="0"/>
                        </a:rPr>
                        <a:t>Staten</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err="1" smtClean="0">
                          <a:solidFill>
                            <a:schemeClr val="bg1"/>
                          </a:solidFill>
                          <a:effectLst/>
                          <a:latin typeface="Arial" pitchFamily="34" charset="0"/>
                          <a:cs typeface="Arial" pitchFamily="34" charset="0"/>
                        </a:rPr>
                        <a:t>Antin</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smtClean="0">
                          <a:solidFill>
                            <a:schemeClr val="bg1"/>
                          </a:solidFill>
                          <a:effectLst/>
                          <a:latin typeface="Arial" pitchFamily="34" charset="0"/>
                          <a:cs typeface="Arial" pitchFamily="34" charset="0"/>
                        </a:rPr>
                        <a:t>Stock</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smtClean="0">
                          <a:solidFill>
                            <a:schemeClr val="bg1"/>
                          </a:solidFill>
                          <a:effectLst/>
                          <a:latin typeface="Arial" pitchFamily="34" charset="0"/>
                          <a:cs typeface="Arial" pitchFamily="34" charset="0"/>
                        </a:rPr>
                        <a:t>Going</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err="1" smtClean="0">
                          <a:solidFill>
                            <a:schemeClr val="bg1"/>
                          </a:solidFill>
                          <a:effectLst/>
                          <a:latin typeface="Arial" pitchFamily="34" charset="0"/>
                          <a:cs typeface="Arial" pitchFamily="34" charset="0"/>
                        </a:rPr>
                        <a:t>Husman</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304800">
                <a:tc>
                  <a:txBody>
                    <a:bodyPr/>
                    <a:lstStyle/>
                    <a:p>
                      <a:pPr algn="ctr" fontAlgn="ctr"/>
                      <a:r>
                        <a:rPr lang="en-US" sz="1500" b="1" i="0" u="none" strike="noStrike" dirty="0" smtClean="0">
                          <a:solidFill>
                            <a:srgbClr val="000000"/>
                          </a:solidFill>
                          <a:effectLst/>
                          <a:latin typeface="Arial" pitchFamily="34" charset="0"/>
                          <a:cs typeface="Arial" pitchFamily="34" charset="0"/>
                        </a:rPr>
                        <a:t>LEI</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1" i="0" u="none" strike="noStrike" smtClean="0">
                          <a:solidFill>
                            <a:srgbClr val="000000"/>
                          </a:solidFill>
                          <a:effectLst/>
                          <a:latin typeface="Arial" pitchFamily="34" charset="0"/>
                          <a:cs typeface="Arial" pitchFamily="34" charset="0"/>
                        </a:rPr>
                        <a:t>73%</a:t>
                      </a:r>
                      <a:endParaRPr lang="en-US" sz="14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75%</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100%</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69%</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77%</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61%</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extLst>
                  <a:ext uri="{0D108BD9-81ED-4DB2-BD59-A6C34878D82A}">
                    <a16:rowId xmlns:a16="http://schemas.microsoft.com/office/drawing/2014/main" val="10001"/>
                  </a:ext>
                </a:extLst>
              </a:tr>
              <a:tr h="492227">
                <a:tc>
                  <a:txBody>
                    <a:bodyPr/>
                    <a:lstStyle/>
                    <a:p>
                      <a:pPr algn="l" rtl="0" fontAlgn="ctr"/>
                      <a:r>
                        <a:rPr lang="en-US" sz="1250" b="0" i="0" u="none" strike="noStrike" dirty="0" smtClean="0">
                          <a:solidFill>
                            <a:srgbClr val="000000"/>
                          </a:solidFill>
                          <a:effectLst/>
                          <a:latin typeface="Arial"/>
                        </a:rPr>
                        <a:t>My leader provides me flexibility and choice in how I do my work.</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88%</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94%</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89%</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87%</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479492">
                <a:tc>
                  <a:txBody>
                    <a:bodyPr/>
                    <a:lstStyle/>
                    <a:p>
                      <a:pPr algn="l" rtl="0" fontAlgn="ctr"/>
                      <a:r>
                        <a:rPr lang="en-US" sz="1250" b="0" i="0" u="none" strike="noStrike" dirty="0" smtClean="0">
                          <a:solidFill>
                            <a:srgbClr val="000000"/>
                          </a:solidFill>
                          <a:effectLst/>
                          <a:latin typeface="Arial"/>
                        </a:rPr>
                        <a:t>My leader recognizes my efforts and achievements and wants me to be successful.</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83%</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82%</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83%</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479492">
                <a:tc>
                  <a:txBody>
                    <a:bodyPr/>
                    <a:lstStyle/>
                    <a:p>
                      <a:pPr algn="l" rtl="0" fontAlgn="ctr"/>
                      <a:r>
                        <a:rPr lang="en-US" sz="1250" b="0" i="0" u="none" strike="noStrike" dirty="0" smtClean="0">
                          <a:solidFill>
                            <a:srgbClr val="000000"/>
                          </a:solidFill>
                          <a:effectLst/>
                          <a:latin typeface="Arial"/>
                        </a:rPr>
                        <a:t>My leader tells the truth and meets commitments. Does what he/she says he/she will do.</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dirty="0" smtClean="0">
                          <a:solidFill>
                            <a:srgbClr val="000000"/>
                          </a:solidFill>
                          <a:effectLst/>
                          <a:latin typeface="Arial"/>
                        </a:rPr>
                        <a:t>82%</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74%</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485426">
                <a:tc>
                  <a:txBody>
                    <a:bodyPr/>
                    <a:lstStyle/>
                    <a:p>
                      <a:pPr algn="l" rtl="0" fontAlgn="ctr"/>
                      <a:r>
                        <a:rPr lang="en-US" sz="1250" b="0" i="0" u="none" strike="noStrike" dirty="0" smtClean="0">
                          <a:solidFill>
                            <a:srgbClr val="000000"/>
                          </a:solidFill>
                          <a:effectLst/>
                          <a:latin typeface="Arial"/>
                        </a:rPr>
                        <a:t>My leader is someone I can trust. </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82%</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83%</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479492">
                <a:tc>
                  <a:txBody>
                    <a:bodyPr/>
                    <a:lstStyle/>
                    <a:p>
                      <a:pPr algn="l" rtl="0" fontAlgn="ctr"/>
                      <a:r>
                        <a:rPr lang="en-US" sz="1250" b="0" i="0" u="none" strike="noStrike" dirty="0" smtClean="0">
                          <a:solidFill>
                            <a:srgbClr val="000000"/>
                          </a:solidFill>
                          <a:effectLst/>
                          <a:latin typeface="Arial"/>
                        </a:rPr>
                        <a:t>My leader recognizes and takes into account my work/life balance needs.</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dirty="0" smtClean="0">
                          <a:solidFill>
                            <a:srgbClr val="000000"/>
                          </a:solidFill>
                          <a:effectLst/>
                          <a:latin typeface="Arial"/>
                        </a:rPr>
                        <a:t>81%</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88%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86%</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77%</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87%</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r h="479492">
                <a:tc>
                  <a:txBody>
                    <a:bodyPr/>
                    <a:lstStyle/>
                    <a:p>
                      <a:pPr algn="l" rtl="0" fontAlgn="ctr"/>
                      <a:r>
                        <a:rPr lang="en-US" sz="1250" b="0" i="0" u="none" strike="noStrike" smtClean="0">
                          <a:solidFill>
                            <a:srgbClr val="000000"/>
                          </a:solidFill>
                          <a:effectLst/>
                          <a:latin typeface="Arial"/>
                        </a:rPr>
                        <a:t>My leader listens when I have suggestions on how to do things better.</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80%</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94%</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74%</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7"/>
                  </a:ext>
                </a:extLst>
              </a:tr>
              <a:tr h="479492">
                <a:tc>
                  <a:txBody>
                    <a:bodyPr/>
                    <a:lstStyle/>
                    <a:p>
                      <a:pPr algn="l" rtl="0" fontAlgn="ctr"/>
                      <a:r>
                        <a:rPr lang="en-US" sz="1250" b="0" i="0" u="none" strike="noStrike" smtClean="0">
                          <a:solidFill>
                            <a:srgbClr val="000000"/>
                          </a:solidFill>
                          <a:effectLst/>
                          <a:latin typeface="Arial"/>
                        </a:rPr>
                        <a:t>My leader is caring and concerned for me as an individual.</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79%</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82%</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78%</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8"/>
                  </a:ext>
                </a:extLst>
              </a:tr>
              <a:tr h="479492">
                <a:tc>
                  <a:txBody>
                    <a:bodyPr/>
                    <a:lstStyle/>
                    <a:p>
                      <a:pPr algn="l" rtl="0" fontAlgn="ctr"/>
                      <a:r>
                        <a:rPr lang="en-US" sz="1250" b="0" i="0" u="none" strike="noStrike" smtClean="0">
                          <a:solidFill>
                            <a:srgbClr val="000000"/>
                          </a:solidFill>
                          <a:effectLst/>
                          <a:latin typeface="Arial"/>
                        </a:rPr>
                        <a:t>My leader is interested in having only the best qualified people added to the team.</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79%</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69%</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86%</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61%</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9"/>
                  </a:ext>
                </a:extLst>
              </a:tr>
              <a:tr h="492227">
                <a:tc>
                  <a:txBody>
                    <a:bodyPr/>
                    <a:lstStyle/>
                    <a:p>
                      <a:pPr algn="l" rtl="0" fontAlgn="ctr"/>
                      <a:r>
                        <a:rPr lang="en-US" sz="1250" b="0" i="0" u="none" strike="noStrike" smtClean="0">
                          <a:solidFill>
                            <a:srgbClr val="000000"/>
                          </a:solidFill>
                          <a:effectLst/>
                          <a:latin typeface="Arial"/>
                        </a:rPr>
                        <a:t>My leader creates an inclusive environment that values and respects employee differences.</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78%</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91%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65%</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0"/>
                  </a:ext>
                </a:extLst>
              </a:tr>
              <a:tr h="479492">
                <a:tc>
                  <a:txBody>
                    <a:bodyPr/>
                    <a:lstStyle/>
                    <a:p>
                      <a:pPr algn="l" rtl="0" fontAlgn="ctr"/>
                      <a:r>
                        <a:rPr lang="en-US" sz="1250" b="0" i="0" u="none" strike="noStrike" smtClean="0">
                          <a:solidFill>
                            <a:srgbClr val="000000"/>
                          </a:solidFill>
                          <a:effectLst/>
                          <a:latin typeface="Arial"/>
                        </a:rPr>
                        <a:t>My leader believes an engaged and stable workforce is important for organizational success.</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77%</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94%</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67%</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82%</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78%</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1"/>
                  </a:ext>
                </a:extLst>
              </a:tr>
              <a:tr h="479492">
                <a:tc>
                  <a:txBody>
                    <a:bodyPr/>
                    <a:lstStyle/>
                    <a:p>
                      <a:pPr algn="l" rtl="0" fontAlgn="ctr"/>
                      <a:r>
                        <a:rPr lang="en-US" sz="1250" b="0" i="0" u="none" strike="noStrike" dirty="0" smtClean="0">
                          <a:solidFill>
                            <a:srgbClr val="000000"/>
                          </a:solidFill>
                          <a:effectLst/>
                          <a:latin typeface="Arial"/>
                        </a:rPr>
                        <a:t>My leader clearly communicates expectations and the reasons behind changing priorities.</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77%</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72%</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73%</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78%</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6734588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87D7A59-36E2-48B9-B146-C1E59501F63F}" type="slidenum">
              <a:rPr lang="en-US" smtClean="0"/>
              <a:pPr/>
              <a:t>47</a:t>
            </a:fld>
            <a:endParaRPr lang="en-US" dirty="0"/>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1055859562"/>
              </p:ext>
            </p:extLst>
          </p:nvPr>
        </p:nvGraphicFramePr>
        <p:xfrm>
          <a:off x="76196" y="115418"/>
          <a:ext cx="8991603" cy="6652714"/>
        </p:xfrm>
        <a:graphic>
          <a:graphicData uri="http://schemas.openxmlformats.org/drawingml/2006/table">
            <a:tbl>
              <a:tblPr firstRow="1" bandRow="1">
                <a:tableStyleId>{5C22544A-7EE6-4342-B048-85BDC9FD1C3A}</a:tableStyleId>
              </a:tblPr>
              <a:tblGrid>
                <a:gridCol w="4768278">
                  <a:extLst>
                    <a:ext uri="{9D8B030D-6E8A-4147-A177-3AD203B41FA5}">
                      <a16:colId xmlns:a16="http://schemas.microsoft.com/office/drawing/2014/main" val="20000"/>
                    </a:ext>
                  </a:extLst>
                </a:gridCol>
                <a:gridCol w="817420">
                  <a:extLst>
                    <a:ext uri="{9D8B030D-6E8A-4147-A177-3AD203B41FA5}">
                      <a16:colId xmlns:a16="http://schemas.microsoft.com/office/drawing/2014/main" val="20001"/>
                    </a:ext>
                  </a:extLst>
                </a:gridCol>
                <a:gridCol w="681181">
                  <a:extLst>
                    <a:ext uri="{9D8B030D-6E8A-4147-A177-3AD203B41FA5}">
                      <a16:colId xmlns:a16="http://schemas.microsoft.com/office/drawing/2014/main" val="20002"/>
                    </a:ext>
                  </a:extLst>
                </a:gridCol>
                <a:gridCol w="681181">
                  <a:extLst>
                    <a:ext uri="{9D8B030D-6E8A-4147-A177-3AD203B41FA5}">
                      <a16:colId xmlns:a16="http://schemas.microsoft.com/office/drawing/2014/main" val="20003"/>
                    </a:ext>
                  </a:extLst>
                </a:gridCol>
                <a:gridCol w="681181">
                  <a:extLst>
                    <a:ext uri="{9D8B030D-6E8A-4147-A177-3AD203B41FA5}">
                      <a16:colId xmlns:a16="http://schemas.microsoft.com/office/drawing/2014/main" val="20004"/>
                    </a:ext>
                  </a:extLst>
                </a:gridCol>
                <a:gridCol w="600363">
                  <a:extLst>
                    <a:ext uri="{9D8B030D-6E8A-4147-A177-3AD203B41FA5}">
                      <a16:colId xmlns:a16="http://schemas.microsoft.com/office/drawing/2014/main" val="20005"/>
                    </a:ext>
                  </a:extLst>
                </a:gridCol>
                <a:gridCol w="761999">
                  <a:extLst>
                    <a:ext uri="{9D8B030D-6E8A-4147-A177-3AD203B41FA5}">
                      <a16:colId xmlns:a16="http://schemas.microsoft.com/office/drawing/2014/main" val="20006"/>
                    </a:ext>
                  </a:extLst>
                </a:gridCol>
              </a:tblGrid>
              <a:tr h="798982">
                <a:tc>
                  <a:txBody>
                    <a:bodyPr/>
                    <a:lstStyle/>
                    <a:p>
                      <a:pPr algn="ctr" fontAlgn="ctr"/>
                      <a:r>
                        <a:rPr lang="en-US" sz="1400" dirty="0" smtClean="0">
                          <a:latin typeface="Arial" pitchFamily="34" charset="0"/>
                          <a:cs typeface="Arial" pitchFamily="34" charset="0"/>
                        </a:rPr>
                        <a:t>Leader Engagement Items </a:t>
                      </a:r>
                    </a:p>
                    <a:p>
                      <a:pPr algn="ctr" fontAlgn="ctr"/>
                      <a:r>
                        <a:rPr lang="en-US" sz="1400" dirty="0" smtClean="0">
                          <a:latin typeface="Arial" pitchFamily="34" charset="0"/>
                          <a:cs typeface="Arial" pitchFamily="34" charset="0"/>
                        </a:rPr>
                        <a:t>Slide 6</a:t>
                      </a:r>
                      <a:endParaRPr lang="en-US" sz="1400" b="0"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smtClean="0">
                          <a:solidFill>
                            <a:schemeClr val="bg1"/>
                          </a:solidFill>
                          <a:effectLst/>
                          <a:latin typeface="Arial" pitchFamily="34" charset="0"/>
                          <a:cs typeface="Arial" pitchFamily="34" charset="0"/>
                        </a:rPr>
                        <a:t>ALVSCE</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smtClean="0">
                          <a:solidFill>
                            <a:schemeClr val="bg1"/>
                          </a:solidFill>
                          <a:effectLst/>
                          <a:latin typeface="Arial" pitchFamily="34" charset="0"/>
                          <a:cs typeface="Arial" pitchFamily="34" charset="0"/>
                        </a:rPr>
                        <a:t>Staten</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err="1" smtClean="0">
                          <a:solidFill>
                            <a:schemeClr val="bg1"/>
                          </a:solidFill>
                          <a:effectLst/>
                          <a:latin typeface="Arial" pitchFamily="34" charset="0"/>
                          <a:cs typeface="Arial" pitchFamily="34" charset="0"/>
                        </a:rPr>
                        <a:t>Antin</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smtClean="0">
                          <a:solidFill>
                            <a:schemeClr val="bg1"/>
                          </a:solidFill>
                          <a:effectLst/>
                          <a:latin typeface="Arial" pitchFamily="34" charset="0"/>
                          <a:cs typeface="Arial" pitchFamily="34" charset="0"/>
                        </a:rPr>
                        <a:t>Stock</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smtClean="0">
                          <a:solidFill>
                            <a:schemeClr val="bg1"/>
                          </a:solidFill>
                          <a:effectLst/>
                          <a:latin typeface="Arial" pitchFamily="34" charset="0"/>
                          <a:cs typeface="Arial" pitchFamily="34" charset="0"/>
                        </a:rPr>
                        <a:t>Going</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tc>
                  <a:txBody>
                    <a:bodyPr/>
                    <a:lstStyle/>
                    <a:p>
                      <a:pPr algn="ctr" fontAlgn="ctr"/>
                      <a:r>
                        <a:rPr lang="en-US" sz="1400" b="1" i="0" u="none" strike="noStrike" dirty="0" err="1" smtClean="0">
                          <a:solidFill>
                            <a:schemeClr val="bg1"/>
                          </a:solidFill>
                          <a:effectLst/>
                          <a:latin typeface="Arial" pitchFamily="34" charset="0"/>
                          <a:cs typeface="Arial" pitchFamily="34" charset="0"/>
                        </a:rPr>
                        <a:t>Husman</a:t>
                      </a:r>
                      <a:endParaRPr lang="en-US" sz="1400" b="1" i="0" u="none" strike="noStrike" dirty="0">
                        <a:solidFill>
                          <a:schemeClr val="bg1"/>
                        </a:solidFill>
                        <a:effectLst/>
                        <a:latin typeface="Arial" pitchFamily="34" charset="0"/>
                        <a:cs typeface="Arial" pitchFamily="34" charset="0"/>
                      </a:endParaRPr>
                    </a:p>
                  </a:txBody>
                  <a:tcPr marL="8248" marR="8248" marT="8179"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304800">
                <a:tc>
                  <a:txBody>
                    <a:bodyPr/>
                    <a:lstStyle/>
                    <a:p>
                      <a:pPr algn="ctr" fontAlgn="ctr"/>
                      <a:r>
                        <a:rPr lang="en-US" sz="1500" b="1" i="0" u="none" strike="noStrike" dirty="0" smtClean="0">
                          <a:solidFill>
                            <a:srgbClr val="000000"/>
                          </a:solidFill>
                          <a:effectLst/>
                          <a:latin typeface="Arial" pitchFamily="34" charset="0"/>
                          <a:cs typeface="Arial" pitchFamily="34" charset="0"/>
                        </a:rPr>
                        <a:t>LEI</a:t>
                      </a:r>
                      <a:endParaRPr lang="en-US" sz="15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1" i="0" u="none" strike="noStrike" smtClean="0">
                          <a:solidFill>
                            <a:srgbClr val="000000"/>
                          </a:solidFill>
                          <a:effectLst/>
                          <a:latin typeface="Arial" pitchFamily="34" charset="0"/>
                          <a:cs typeface="Arial" pitchFamily="34" charset="0"/>
                        </a:rPr>
                        <a:t>73%</a:t>
                      </a:r>
                      <a:endParaRPr lang="en-US" sz="1400" b="1"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75%</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100%</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69%</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77%</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tc>
                  <a:txBody>
                    <a:bodyPr/>
                    <a:lstStyle/>
                    <a:p>
                      <a:pPr algn="ctr" fontAlgn="ctr"/>
                      <a:r>
                        <a:rPr lang="en-US" sz="1400" b="0" i="0" u="none" strike="noStrike" smtClean="0">
                          <a:solidFill>
                            <a:srgbClr val="000000"/>
                          </a:solidFill>
                          <a:effectLst/>
                          <a:latin typeface="Arial" pitchFamily="34" charset="0"/>
                          <a:cs typeface="Arial" pitchFamily="34" charset="0"/>
                        </a:rPr>
                        <a:t>61%</a:t>
                      </a:r>
                      <a:endParaRPr lang="en-US" sz="1400" b="0" i="0" u="none" strike="noStrike" dirty="0">
                        <a:solidFill>
                          <a:srgbClr val="000000"/>
                        </a:solidFill>
                        <a:effectLst/>
                        <a:latin typeface="Arial" pitchFamily="34" charset="0"/>
                        <a:cs typeface="Arial" pitchFamily="34" charset="0"/>
                      </a:endParaRPr>
                    </a:p>
                  </a:txBody>
                  <a:tcPr marL="9607" marR="9607" marT="9525" marB="0" anchor="ctr">
                    <a:solidFill>
                      <a:srgbClr val="EAB200"/>
                    </a:solidFill>
                  </a:tcPr>
                </a:tc>
                <a:extLst>
                  <a:ext uri="{0D108BD9-81ED-4DB2-BD59-A6C34878D82A}">
                    <a16:rowId xmlns:a16="http://schemas.microsoft.com/office/drawing/2014/main" val="10001"/>
                  </a:ext>
                </a:extLst>
              </a:tr>
              <a:tr h="494765">
                <a:tc>
                  <a:txBody>
                    <a:bodyPr/>
                    <a:lstStyle/>
                    <a:p>
                      <a:pPr algn="l" rtl="0" fontAlgn="ctr"/>
                      <a:r>
                        <a:rPr lang="en-US" sz="1250" b="0" i="0" u="none" strike="noStrike" dirty="0" smtClean="0">
                          <a:solidFill>
                            <a:srgbClr val="000000"/>
                          </a:solidFill>
                          <a:effectLst/>
                          <a:latin typeface="Arial"/>
                        </a:rPr>
                        <a:t>My leader is concerned with a new team member's fit with the organization's values, goals, and practices, as well as how likely they are to stay with the organization.</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75%</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94%</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82%</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65%</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494765">
                <a:tc>
                  <a:txBody>
                    <a:bodyPr/>
                    <a:lstStyle/>
                    <a:p>
                      <a:pPr algn="l" rtl="0" fontAlgn="ctr"/>
                      <a:r>
                        <a:rPr lang="en-US" sz="1250" b="0" i="0" u="none" strike="noStrike" dirty="0" smtClean="0">
                          <a:solidFill>
                            <a:srgbClr val="000000"/>
                          </a:solidFill>
                          <a:effectLst/>
                          <a:latin typeface="Arial"/>
                        </a:rPr>
                        <a:t>My leader helps me feel empowered and creates an environment that encourages decision-making.</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75%</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91%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65%</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618457">
                <a:tc>
                  <a:txBody>
                    <a:bodyPr/>
                    <a:lstStyle/>
                    <a:p>
                      <a:pPr algn="l" rtl="0" fontAlgn="ctr"/>
                      <a:r>
                        <a:rPr lang="en-US" sz="1250" b="0" i="0" u="none" strike="noStrike" dirty="0" smtClean="0">
                          <a:solidFill>
                            <a:srgbClr val="000000"/>
                          </a:solidFill>
                          <a:effectLst/>
                          <a:latin typeface="Arial"/>
                        </a:rPr>
                        <a:t>My leader supports high goals, keeps me informed of progress, and emphasizes how my work contributes to organizational success.</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74%</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77%</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74%</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371074">
                <a:tc>
                  <a:txBody>
                    <a:bodyPr/>
                    <a:lstStyle/>
                    <a:p>
                      <a:pPr algn="l" rtl="0" fontAlgn="ctr"/>
                      <a:r>
                        <a:rPr lang="en-US" sz="1250" b="0" i="0" u="none" strike="noStrike" dirty="0" smtClean="0">
                          <a:solidFill>
                            <a:srgbClr val="000000"/>
                          </a:solidFill>
                          <a:effectLst/>
                          <a:latin typeface="Arial"/>
                        </a:rPr>
                        <a:t>The feedback my leader provides me helps me improve my performance.</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73%</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75%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59%</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70%</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618457">
                <a:tc>
                  <a:txBody>
                    <a:bodyPr/>
                    <a:lstStyle/>
                    <a:p>
                      <a:pPr algn="l" rtl="0" fontAlgn="ctr"/>
                      <a:r>
                        <a:rPr lang="en-US" sz="1250" b="0" i="0" u="none" strike="noStrike" dirty="0" smtClean="0">
                          <a:solidFill>
                            <a:srgbClr val="000000"/>
                          </a:solidFill>
                          <a:effectLst/>
                          <a:latin typeface="Arial"/>
                        </a:rPr>
                        <a:t>My leader makes work challenging and satisfying by encouraging fun and provides as much choice as possible regarding work activities.</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69%</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67%</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86%</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57%</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r h="371074">
                <a:tc>
                  <a:txBody>
                    <a:bodyPr/>
                    <a:lstStyle/>
                    <a:p>
                      <a:pPr algn="l" rtl="0" fontAlgn="ctr"/>
                      <a:r>
                        <a:rPr lang="en-US" sz="1250" b="0" i="0" u="none" strike="noStrike" dirty="0" smtClean="0">
                          <a:solidFill>
                            <a:srgbClr val="000000"/>
                          </a:solidFill>
                          <a:effectLst/>
                          <a:latin typeface="Arial"/>
                        </a:rPr>
                        <a:t>My leader holds team members appropriately accountable for performance.</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68%</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62%</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67%</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59%</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61%</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7"/>
                  </a:ext>
                </a:extLst>
              </a:tr>
              <a:tr h="371074">
                <a:tc>
                  <a:txBody>
                    <a:bodyPr/>
                    <a:lstStyle/>
                    <a:p>
                      <a:pPr algn="l" rtl="0" fontAlgn="ctr"/>
                      <a:r>
                        <a:rPr lang="en-US" sz="1250" b="0" i="0" u="none" strike="noStrike" dirty="0" smtClean="0">
                          <a:solidFill>
                            <a:srgbClr val="000000"/>
                          </a:solidFill>
                          <a:effectLst/>
                          <a:latin typeface="Arial"/>
                        </a:rPr>
                        <a:t>My leader increases my desire to come to work and do my best.</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68%</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69%</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70%</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8"/>
                  </a:ext>
                </a:extLst>
              </a:tr>
              <a:tr h="618457">
                <a:tc>
                  <a:txBody>
                    <a:bodyPr/>
                    <a:lstStyle/>
                    <a:p>
                      <a:pPr algn="l" rtl="0" fontAlgn="ctr"/>
                      <a:r>
                        <a:rPr lang="en-US" sz="1250" b="0" i="0" u="none" strike="noStrike" dirty="0" smtClean="0">
                          <a:solidFill>
                            <a:srgbClr val="000000"/>
                          </a:solidFill>
                          <a:effectLst/>
                          <a:latin typeface="Arial"/>
                        </a:rPr>
                        <a:t>My leader is an effective coach and motivator who enables me to achieve the career and professional objectives I have set.</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dirty="0" smtClean="0">
                          <a:solidFill>
                            <a:srgbClr val="000000"/>
                          </a:solidFill>
                          <a:effectLst/>
                          <a:latin typeface="Arial"/>
                        </a:rPr>
                        <a:t>68%</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69%</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69%</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59%</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65%</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9"/>
                  </a:ext>
                </a:extLst>
              </a:tr>
              <a:tr h="494765">
                <a:tc>
                  <a:txBody>
                    <a:bodyPr/>
                    <a:lstStyle/>
                    <a:p>
                      <a:pPr algn="l" rtl="0" fontAlgn="ctr"/>
                      <a:r>
                        <a:rPr lang="en-US" sz="1250" b="0" i="0" u="none" strike="noStrike" smtClean="0">
                          <a:solidFill>
                            <a:srgbClr val="000000"/>
                          </a:solidFill>
                          <a:effectLst/>
                          <a:latin typeface="Arial"/>
                        </a:rPr>
                        <a:t>My leader adapts his/her communication and coaching style to effectively relate to diverse audiences.</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dirty="0" smtClean="0">
                          <a:solidFill>
                            <a:srgbClr val="000000"/>
                          </a:solidFill>
                          <a:effectLst/>
                          <a:latin typeface="Arial"/>
                        </a:rPr>
                        <a:t>65%</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81%</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64%</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59%</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65%</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0"/>
                  </a:ext>
                </a:extLst>
              </a:tr>
              <a:tr h="371074">
                <a:tc>
                  <a:txBody>
                    <a:bodyPr/>
                    <a:lstStyle/>
                    <a:p>
                      <a:pPr algn="l" rtl="0" fontAlgn="ctr"/>
                      <a:r>
                        <a:rPr lang="en-US" sz="1250" b="0" i="0" u="none" strike="noStrike" smtClean="0">
                          <a:solidFill>
                            <a:srgbClr val="000000"/>
                          </a:solidFill>
                          <a:effectLst/>
                          <a:latin typeface="Arial"/>
                        </a:rPr>
                        <a:t>My leader identifies top performers and creates ways to engage and retain them.</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59%</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62%</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100%</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58%</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77%</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52%</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1"/>
                  </a:ext>
                </a:extLst>
              </a:tr>
              <a:tr h="618457">
                <a:tc>
                  <a:txBody>
                    <a:bodyPr/>
                    <a:lstStyle/>
                    <a:p>
                      <a:pPr algn="l" rtl="0" fontAlgn="ctr"/>
                      <a:r>
                        <a:rPr lang="en-US" sz="1250" b="0" i="0" u="none" strike="noStrike" smtClean="0">
                          <a:solidFill>
                            <a:srgbClr val="000000"/>
                          </a:solidFill>
                          <a:effectLst/>
                          <a:latin typeface="Arial"/>
                        </a:rPr>
                        <a:t>My leader is aware of team members who may be thinking of leaving and takes appropriate action to encourage them to stay.</a:t>
                      </a:r>
                      <a:endParaRPr lang="en-US" sz="1250" b="0" i="0" u="none" strike="noStrike" dirty="0">
                        <a:solidFill>
                          <a:srgbClr val="000000"/>
                        </a:solidFill>
                        <a:effectLst/>
                        <a:latin typeface="Arial"/>
                      </a:endParaRPr>
                    </a:p>
                  </a:txBody>
                  <a:tcPr marL="228600" marR="0" marT="0" marB="0" anchor="ctr"/>
                </a:tc>
                <a:tc>
                  <a:txBody>
                    <a:bodyPr/>
                    <a:lstStyle/>
                    <a:p>
                      <a:pPr algn="ctr" rtl="0" fontAlgn="ctr"/>
                      <a:r>
                        <a:rPr lang="en-US" sz="1250" b="1" i="0" u="none" strike="noStrike" smtClean="0">
                          <a:solidFill>
                            <a:srgbClr val="000000"/>
                          </a:solidFill>
                          <a:effectLst/>
                          <a:latin typeface="Arial"/>
                        </a:rPr>
                        <a:t>44%</a:t>
                      </a:r>
                      <a:endParaRPr lang="en-US" sz="1250" b="1"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44%</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75%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44%</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smtClean="0">
                          <a:solidFill>
                            <a:srgbClr val="000000"/>
                          </a:solidFill>
                          <a:effectLst/>
                          <a:latin typeface="Arial"/>
                        </a:rPr>
                        <a:t>55%</a:t>
                      </a:r>
                      <a:endParaRPr lang="en-US" sz="1250" b="0" i="0" u="none" strike="noStrike" dirty="0">
                        <a:solidFill>
                          <a:srgbClr val="000000"/>
                        </a:solidFill>
                        <a:effectLst/>
                        <a:latin typeface="Arial"/>
                      </a:endParaRPr>
                    </a:p>
                  </a:txBody>
                  <a:tcPr marL="0" marR="0" marT="0" marB="0" anchor="ctr"/>
                </a:tc>
                <a:tc>
                  <a:txBody>
                    <a:bodyPr/>
                    <a:lstStyle/>
                    <a:p>
                      <a:pPr algn="ctr" rtl="0" fontAlgn="ctr"/>
                      <a:r>
                        <a:rPr lang="en-US" sz="1250" b="0" i="0" u="none" strike="noStrike" dirty="0" smtClean="0">
                          <a:solidFill>
                            <a:srgbClr val="000000"/>
                          </a:solidFill>
                          <a:effectLst/>
                          <a:latin typeface="Arial"/>
                        </a:rPr>
                        <a:t>48%</a:t>
                      </a:r>
                      <a:endParaRPr lang="en-US" sz="125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6250892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87D7A59-36E2-48B9-B146-C1E59501F63F}" type="slidenum">
              <a:rPr lang="en-US" smtClean="0"/>
              <a:pPr/>
              <a:t>48</a:t>
            </a:fld>
            <a:endParaRPr lang="en-US" dirty="0"/>
          </a:p>
        </p:txBody>
      </p:sp>
      <p:sp>
        <p:nvSpPr>
          <p:cNvPr id="3" name="Text Placeholder 2"/>
          <p:cNvSpPr>
            <a:spLocks noGrp="1"/>
          </p:cNvSpPr>
          <p:nvPr>
            <p:ph type="body" sz="quarter" idx="13"/>
          </p:nvPr>
        </p:nvSpPr>
        <p:spPr>
          <a:xfrm>
            <a:off x="228600" y="76200"/>
            <a:ext cx="6629400" cy="523875"/>
          </a:xfrm>
        </p:spPr>
        <p:txBody>
          <a:bodyPr/>
          <a:lstStyle/>
          <a:p>
            <a:r>
              <a:rPr lang="en-US" sz="3200" smtClean="0">
                <a:latin typeface="Arial" pitchFamily="34" charset="0"/>
                <a:cs typeface="Arial" pitchFamily="34" charset="0"/>
              </a:rPr>
              <a:t>AREA</a:t>
            </a:r>
            <a:endParaRPr lang="en-US" sz="3200" dirty="0">
              <a:latin typeface="Arial" pitchFamily="34" charset="0"/>
              <a:cs typeface="Arial" pitchFamily="34" charset="0"/>
            </a:endParaRP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307269155"/>
              </p:ext>
            </p:extLst>
          </p:nvPr>
        </p:nvGraphicFramePr>
        <p:xfrm>
          <a:off x="152400" y="762000"/>
          <a:ext cx="8890001" cy="5031374"/>
        </p:xfrm>
        <a:graphic>
          <a:graphicData uri="http://schemas.openxmlformats.org/drawingml/2006/table">
            <a:tbl>
              <a:tblPr firstRow="1" firstCol="1" bandRow="1">
                <a:tableStyleId>{5C22544A-7EE6-4342-B048-85BDC9FD1C3A}</a:tableStyleId>
              </a:tblPr>
              <a:tblGrid>
                <a:gridCol w="1289450">
                  <a:extLst>
                    <a:ext uri="{9D8B030D-6E8A-4147-A177-3AD203B41FA5}">
                      <a16:colId xmlns:a16="http://schemas.microsoft.com/office/drawing/2014/main" val="20000"/>
                    </a:ext>
                  </a:extLst>
                </a:gridCol>
                <a:gridCol w="1085793">
                  <a:extLst>
                    <a:ext uri="{9D8B030D-6E8A-4147-A177-3AD203B41FA5}">
                      <a16:colId xmlns:a16="http://schemas.microsoft.com/office/drawing/2014/main" val="20001"/>
                    </a:ext>
                  </a:extLst>
                </a:gridCol>
                <a:gridCol w="1085793">
                  <a:extLst>
                    <a:ext uri="{9D8B030D-6E8A-4147-A177-3AD203B41FA5}">
                      <a16:colId xmlns:a16="http://schemas.microsoft.com/office/drawing/2014/main" val="20002"/>
                    </a:ext>
                  </a:extLst>
                </a:gridCol>
                <a:gridCol w="1085793">
                  <a:extLst>
                    <a:ext uri="{9D8B030D-6E8A-4147-A177-3AD203B41FA5}">
                      <a16:colId xmlns:a16="http://schemas.microsoft.com/office/drawing/2014/main" val="20003"/>
                    </a:ext>
                  </a:extLst>
                </a:gridCol>
                <a:gridCol w="1085793">
                  <a:extLst>
                    <a:ext uri="{9D8B030D-6E8A-4147-A177-3AD203B41FA5}">
                      <a16:colId xmlns:a16="http://schemas.microsoft.com/office/drawing/2014/main" val="20004"/>
                    </a:ext>
                  </a:extLst>
                </a:gridCol>
                <a:gridCol w="1085793">
                  <a:extLst>
                    <a:ext uri="{9D8B030D-6E8A-4147-A177-3AD203B41FA5}">
                      <a16:colId xmlns:a16="http://schemas.microsoft.com/office/drawing/2014/main" val="20005"/>
                    </a:ext>
                  </a:extLst>
                </a:gridCol>
                <a:gridCol w="1085793">
                  <a:extLst>
                    <a:ext uri="{9D8B030D-6E8A-4147-A177-3AD203B41FA5}">
                      <a16:colId xmlns:a16="http://schemas.microsoft.com/office/drawing/2014/main" val="20006"/>
                    </a:ext>
                  </a:extLst>
                </a:gridCol>
                <a:gridCol w="1085793">
                  <a:extLst>
                    <a:ext uri="{9D8B030D-6E8A-4147-A177-3AD203B41FA5}">
                      <a16:colId xmlns:a16="http://schemas.microsoft.com/office/drawing/2014/main" val="20007"/>
                    </a:ext>
                  </a:extLst>
                </a:gridCol>
              </a:tblGrid>
              <a:tr h="1752600">
                <a:tc>
                  <a:txBody>
                    <a:bodyPr/>
                    <a:lstStyle/>
                    <a:p>
                      <a:pPr algn="l" fontAlgn="ctr"/>
                      <a:r>
                        <a:rPr lang="en-US" sz="1400" u="none" strike="noStrike" dirty="0" smtClean="0">
                          <a:effectLst/>
                          <a:latin typeface="Arial" pitchFamily="34" charset="0"/>
                          <a:cs typeface="Arial" pitchFamily="34" charset="0"/>
                        </a:rPr>
                        <a:t>Attribute</a:t>
                      </a:r>
                      <a:endParaRPr lang="en-US" sz="1400" b="1" i="0" u="none" strike="noStrike" dirty="0">
                        <a:solidFill>
                          <a:srgbClr val="000000"/>
                        </a:solidFill>
                        <a:effectLst/>
                        <a:latin typeface="Arial" pitchFamily="34" charset="0"/>
                        <a:cs typeface="Arial" pitchFamily="34" charset="0"/>
                      </a:endParaRPr>
                    </a:p>
                  </a:txBody>
                  <a:tcPr marL="91034" marR="91034" marT="44824" marB="44824"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Organization </a:t>
                      </a:r>
                      <a:r>
                        <a:rPr lang="en-US" sz="1100" u="none" strike="noStrike" dirty="0" smtClean="0">
                          <a:effectLst/>
                          <a:latin typeface="Arial" pitchFamily="34" charset="0"/>
                          <a:cs typeface="Arial" pitchFamily="34" charset="0"/>
                        </a:rPr>
                        <a:t>Engagement</a:t>
                      </a: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Job &amp; Career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Co-Worker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Leader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Overall Favorable Satisfaction</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Intent to Stay </a:t>
                      </a:r>
                      <a:r>
                        <a:rPr lang="en-US" sz="1100" u="none" strike="noStrike" dirty="0" smtClean="0">
                          <a:effectLst/>
                          <a:latin typeface="Arial" pitchFamily="34" charset="0"/>
                          <a:cs typeface="Arial" pitchFamily="34" charset="0"/>
                        </a:rPr>
                        <a:t>(High)</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b="1" i="0" u="none" strike="noStrike" dirty="0" smtClean="0">
                          <a:solidFill>
                            <a:schemeClr val="bg1"/>
                          </a:solidFill>
                          <a:effectLst/>
                          <a:latin typeface="Arial" pitchFamily="34" charset="0"/>
                          <a:cs typeface="Arial" pitchFamily="34" charset="0"/>
                        </a:rPr>
                        <a:t>Employee Net Promoter</a:t>
                      </a:r>
                      <a:r>
                        <a:rPr lang="en-US" sz="1100" b="1" i="0" u="none" strike="noStrike" baseline="0" dirty="0" smtClean="0">
                          <a:solidFill>
                            <a:schemeClr val="bg1"/>
                          </a:solidFill>
                          <a:effectLst/>
                          <a:latin typeface="Arial" pitchFamily="34" charset="0"/>
                          <a:cs typeface="Arial" pitchFamily="34" charset="0"/>
                        </a:rPr>
                        <a:t> Score </a:t>
                      </a:r>
                    </a:p>
                    <a:p>
                      <a:pPr algn="ctr" fontAlgn="ctr"/>
                      <a:r>
                        <a:rPr lang="en-US" sz="1100" b="1" i="0" u="none" strike="noStrike" baseline="0" dirty="0" smtClean="0">
                          <a:solidFill>
                            <a:schemeClr val="bg1"/>
                          </a:solidFill>
                          <a:effectLst/>
                          <a:latin typeface="Arial" pitchFamily="34" charset="0"/>
                          <a:cs typeface="Arial" pitchFamily="34" charset="0"/>
                        </a:rPr>
                        <a:t>(ENPS)</a:t>
                      </a:r>
                      <a:endParaRPr lang="en-US" sz="1100" b="1" i="0" u="none" strike="noStrike" dirty="0">
                        <a:solidFill>
                          <a:schemeClr val="bg1"/>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1639387">
                <a:tc>
                  <a:txBody>
                    <a:bodyPr/>
                    <a:lstStyle/>
                    <a:p>
                      <a:r>
                        <a:rPr lang="en-US" sz="1400" smtClean="0">
                          <a:latin typeface="Arial" pitchFamily="34" charset="0"/>
                          <a:cs typeface="Arial" pitchFamily="34" charset="0"/>
                        </a:rPr>
                        <a:t>In Tucson Area (313)</a:t>
                      </a:r>
                      <a:endParaRPr lang="en-US" sz="1400" dirty="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64%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26</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1"/>
                  </a:ext>
                </a:extLst>
              </a:tr>
              <a:tr h="16393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Outside Tucson Area (175)</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65%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75%</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75%</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69%</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75%</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31%</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23</a:t>
                      </a:r>
                      <a:endParaRPr lang="en-US" sz="1400" b="0" i="0" u="none" strike="noStrike" dirty="0">
                        <a:solidFill>
                          <a:srgbClr val="FF0000"/>
                        </a:solidFill>
                        <a:effectLst/>
                        <a:latin typeface="Arial"/>
                      </a:endParaRPr>
                    </a:p>
                  </a:txBody>
                  <a:tcPr marL="0" marR="0" marT="0" marB="0" anchor="ctr"/>
                </a:tc>
                <a:extLst>
                  <a:ext uri="{0D108BD9-81ED-4DB2-BD59-A6C34878D82A}">
                    <a16:rowId xmlns:a16="http://schemas.microsoft.com/office/drawing/2014/main" val="10002"/>
                  </a:ext>
                </a:extLst>
              </a:tr>
            </a:tbl>
          </a:graphicData>
        </a:graphic>
      </p:graphicFrame>
      <p:sp>
        <p:nvSpPr>
          <p:cNvPr id="5" name="TextBox 4"/>
          <p:cNvSpPr txBox="1"/>
          <p:nvPr/>
        </p:nvSpPr>
        <p:spPr>
          <a:xfrm>
            <a:off x="4800600" y="152402"/>
            <a:ext cx="4194958" cy="307777"/>
          </a:xfrm>
          <a:prstGeom prst="rect">
            <a:avLst/>
          </a:prstGeom>
          <a:noFill/>
        </p:spPr>
        <p:txBody>
          <a:bodyPr wrap="square" rtlCol="0">
            <a:spAutoFit/>
          </a:bodyPr>
          <a:lstStyle/>
          <a:p>
            <a:r>
              <a:rPr lang="en-US" sz="1400" dirty="0" smtClean="0">
                <a:solidFill>
                  <a:prstClr val="black"/>
                </a:solidFill>
                <a:latin typeface="Arial" pitchFamily="34" charset="0"/>
                <a:cs typeface="Arial" pitchFamily="34" charset="0"/>
              </a:rPr>
              <a:t>Scores in </a:t>
            </a:r>
            <a:r>
              <a:rPr lang="en-US" sz="1400" dirty="0" smtClean="0">
                <a:solidFill>
                  <a:srgbClr val="FF0000"/>
                </a:solidFill>
                <a:latin typeface="Arial" pitchFamily="34" charset="0"/>
                <a:cs typeface="Arial" pitchFamily="34" charset="0"/>
              </a:rPr>
              <a:t>Red </a:t>
            </a:r>
            <a:r>
              <a:rPr lang="en-US" sz="1400" dirty="0" smtClean="0">
                <a:latin typeface="Arial" pitchFamily="34" charset="0"/>
                <a:cs typeface="Arial" pitchFamily="34" charset="0"/>
              </a:rPr>
              <a:t>are below the organization’s score </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9994335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87D7A59-36E2-48B9-B146-C1E59501F63F}" type="slidenum">
              <a:rPr lang="en-US" smtClean="0"/>
              <a:pPr/>
              <a:t>49</a:t>
            </a:fld>
            <a:endParaRPr lang="en-US" dirty="0"/>
          </a:p>
        </p:txBody>
      </p:sp>
      <p:sp>
        <p:nvSpPr>
          <p:cNvPr id="3" name="Text Placeholder 2"/>
          <p:cNvSpPr>
            <a:spLocks noGrp="1"/>
          </p:cNvSpPr>
          <p:nvPr>
            <p:ph type="body" sz="quarter" idx="13"/>
          </p:nvPr>
        </p:nvSpPr>
        <p:spPr>
          <a:xfrm>
            <a:off x="228600" y="76200"/>
            <a:ext cx="6629400" cy="523875"/>
          </a:xfrm>
        </p:spPr>
        <p:txBody>
          <a:bodyPr/>
          <a:lstStyle/>
          <a:p>
            <a:r>
              <a:rPr lang="en-US" sz="3200" smtClean="0">
                <a:latin typeface="Arial" pitchFamily="34" charset="0"/>
                <a:cs typeface="Arial" pitchFamily="34" charset="0"/>
              </a:rPr>
              <a:t>UA TOTAL FTE</a:t>
            </a:r>
            <a:endParaRPr lang="en-US" sz="3200" dirty="0">
              <a:latin typeface="Arial" pitchFamily="34" charset="0"/>
              <a:cs typeface="Arial" pitchFamily="34" charset="0"/>
            </a:endParaRP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864049858"/>
              </p:ext>
            </p:extLst>
          </p:nvPr>
        </p:nvGraphicFramePr>
        <p:xfrm>
          <a:off x="152400" y="762000"/>
          <a:ext cx="8890001" cy="5791205"/>
        </p:xfrm>
        <a:graphic>
          <a:graphicData uri="http://schemas.openxmlformats.org/drawingml/2006/table">
            <a:tbl>
              <a:tblPr firstRow="1" firstCol="1" bandRow="1">
                <a:tableStyleId>{5C22544A-7EE6-4342-B048-85BDC9FD1C3A}</a:tableStyleId>
              </a:tblPr>
              <a:tblGrid>
                <a:gridCol w="1289450">
                  <a:extLst>
                    <a:ext uri="{9D8B030D-6E8A-4147-A177-3AD203B41FA5}">
                      <a16:colId xmlns:a16="http://schemas.microsoft.com/office/drawing/2014/main" val="20000"/>
                    </a:ext>
                  </a:extLst>
                </a:gridCol>
                <a:gridCol w="1085793">
                  <a:extLst>
                    <a:ext uri="{9D8B030D-6E8A-4147-A177-3AD203B41FA5}">
                      <a16:colId xmlns:a16="http://schemas.microsoft.com/office/drawing/2014/main" val="20001"/>
                    </a:ext>
                  </a:extLst>
                </a:gridCol>
                <a:gridCol w="1085793">
                  <a:extLst>
                    <a:ext uri="{9D8B030D-6E8A-4147-A177-3AD203B41FA5}">
                      <a16:colId xmlns:a16="http://schemas.microsoft.com/office/drawing/2014/main" val="20002"/>
                    </a:ext>
                  </a:extLst>
                </a:gridCol>
                <a:gridCol w="1085793">
                  <a:extLst>
                    <a:ext uri="{9D8B030D-6E8A-4147-A177-3AD203B41FA5}">
                      <a16:colId xmlns:a16="http://schemas.microsoft.com/office/drawing/2014/main" val="20003"/>
                    </a:ext>
                  </a:extLst>
                </a:gridCol>
                <a:gridCol w="1085793">
                  <a:extLst>
                    <a:ext uri="{9D8B030D-6E8A-4147-A177-3AD203B41FA5}">
                      <a16:colId xmlns:a16="http://schemas.microsoft.com/office/drawing/2014/main" val="20004"/>
                    </a:ext>
                  </a:extLst>
                </a:gridCol>
                <a:gridCol w="1085793">
                  <a:extLst>
                    <a:ext uri="{9D8B030D-6E8A-4147-A177-3AD203B41FA5}">
                      <a16:colId xmlns:a16="http://schemas.microsoft.com/office/drawing/2014/main" val="20005"/>
                    </a:ext>
                  </a:extLst>
                </a:gridCol>
                <a:gridCol w="1085793">
                  <a:extLst>
                    <a:ext uri="{9D8B030D-6E8A-4147-A177-3AD203B41FA5}">
                      <a16:colId xmlns:a16="http://schemas.microsoft.com/office/drawing/2014/main" val="20006"/>
                    </a:ext>
                  </a:extLst>
                </a:gridCol>
                <a:gridCol w="1085793">
                  <a:extLst>
                    <a:ext uri="{9D8B030D-6E8A-4147-A177-3AD203B41FA5}">
                      <a16:colId xmlns:a16="http://schemas.microsoft.com/office/drawing/2014/main" val="20007"/>
                    </a:ext>
                  </a:extLst>
                </a:gridCol>
              </a:tblGrid>
              <a:tr h="1040165">
                <a:tc>
                  <a:txBody>
                    <a:bodyPr/>
                    <a:lstStyle/>
                    <a:p>
                      <a:pPr algn="l" fontAlgn="ctr"/>
                      <a:r>
                        <a:rPr lang="en-US" sz="1400" u="none" strike="noStrike" dirty="0" smtClean="0">
                          <a:effectLst/>
                          <a:latin typeface="Arial" pitchFamily="34" charset="0"/>
                          <a:cs typeface="Arial" pitchFamily="34" charset="0"/>
                        </a:rPr>
                        <a:t>Attribute</a:t>
                      </a:r>
                      <a:endParaRPr lang="en-US" sz="1400" b="1" i="0" u="none" strike="noStrike" dirty="0">
                        <a:solidFill>
                          <a:srgbClr val="000000"/>
                        </a:solidFill>
                        <a:effectLst/>
                        <a:latin typeface="Arial" pitchFamily="34" charset="0"/>
                        <a:cs typeface="Arial" pitchFamily="34" charset="0"/>
                      </a:endParaRPr>
                    </a:p>
                  </a:txBody>
                  <a:tcPr marL="91034" marR="91034" marT="44824" marB="44824"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Organization </a:t>
                      </a:r>
                      <a:r>
                        <a:rPr lang="en-US" sz="1100" u="none" strike="noStrike" dirty="0" smtClean="0">
                          <a:effectLst/>
                          <a:latin typeface="Arial" pitchFamily="34" charset="0"/>
                          <a:cs typeface="Arial" pitchFamily="34" charset="0"/>
                        </a:rPr>
                        <a:t>Engagement</a:t>
                      </a: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Job &amp; Career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Co-Worker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Leader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Overall Favorable Satisfaction</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Intent to Stay </a:t>
                      </a:r>
                      <a:r>
                        <a:rPr lang="en-US" sz="1100" u="none" strike="noStrike" dirty="0" smtClean="0">
                          <a:effectLst/>
                          <a:latin typeface="Arial" pitchFamily="34" charset="0"/>
                          <a:cs typeface="Arial" pitchFamily="34" charset="0"/>
                        </a:rPr>
                        <a:t>(High)</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b="1" i="0" u="none" strike="noStrike" dirty="0" smtClean="0">
                          <a:solidFill>
                            <a:schemeClr val="bg1"/>
                          </a:solidFill>
                          <a:effectLst/>
                          <a:latin typeface="Arial" pitchFamily="34" charset="0"/>
                          <a:cs typeface="Arial" pitchFamily="34" charset="0"/>
                        </a:rPr>
                        <a:t>Employee Net Promoter</a:t>
                      </a:r>
                      <a:r>
                        <a:rPr lang="en-US" sz="1100" b="1" i="0" u="none" strike="noStrike" baseline="0" dirty="0" smtClean="0">
                          <a:solidFill>
                            <a:schemeClr val="bg1"/>
                          </a:solidFill>
                          <a:effectLst/>
                          <a:latin typeface="Arial" pitchFamily="34" charset="0"/>
                          <a:cs typeface="Arial" pitchFamily="34" charset="0"/>
                        </a:rPr>
                        <a:t> Score </a:t>
                      </a:r>
                    </a:p>
                    <a:p>
                      <a:pPr algn="ctr" fontAlgn="ctr"/>
                      <a:r>
                        <a:rPr lang="en-US" sz="1100" b="1" i="0" u="none" strike="noStrike" baseline="0" dirty="0" smtClean="0">
                          <a:solidFill>
                            <a:schemeClr val="bg1"/>
                          </a:solidFill>
                          <a:effectLst/>
                          <a:latin typeface="Arial" pitchFamily="34" charset="0"/>
                          <a:cs typeface="Arial" pitchFamily="34" charset="0"/>
                        </a:rPr>
                        <a:t>(ENPS)</a:t>
                      </a:r>
                      <a:endParaRPr lang="en-US" sz="1100" b="1" i="0" u="none" strike="noStrike" dirty="0">
                        <a:solidFill>
                          <a:schemeClr val="bg1"/>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678720">
                <a:tc>
                  <a:txBody>
                    <a:bodyPr/>
                    <a:lstStyle/>
                    <a:p>
                      <a:r>
                        <a:rPr lang="en-US" sz="1400" smtClean="0">
                          <a:latin typeface="Arial" pitchFamily="34" charset="0"/>
                          <a:cs typeface="Arial" pitchFamily="34" charset="0"/>
                        </a:rPr>
                        <a:t>0.5 (25)</a:t>
                      </a:r>
                      <a:endParaRPr lang="en-US" sz="1400" dirty="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72%</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84%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28%</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48</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1"/>
                  </a:ext>
                </a:extLst>
              </a:tr>
              <a:tr h="678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0.6 (5)</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678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0.7 (3)</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67%</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67%</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0</a:t>
                      </a:r>
                      <a:endParaRPr lang="en-US" sz="1400" b="0" i="0" u="none" strike="noStrike" dirty="0">
                        <a:solidFill>
                          <a:srgbClr val="FF0000"/>
                        </a:solidFill>
                        <a:effectLst/>
                        <a:latin typeface="Arial"/>
                      </a:endParaRPr>
                    </a:p>
                  </a:txBody>
                  <a:tcPr marL="0" marR="0" marT="0" marB="0" anchor="ctr"/>
                </a:tc>
                <a:extLst>
                  <a:ext uri="{0D108BD9-81ED-4DB2-BD59-A6C34878D82A}">
                    <a16:rowId xmlns:a16="http://schemas.microsoft.com/office/drawing/2014/main" val="10003"/>
                  </a:ext>
                </a:extLst>
              </a:tr>
              <a:tr h="678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0.75 (28)</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75%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71%</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43</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678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0.8 (6)</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678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0.875 (3)</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33%</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0%</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r h="678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1 (406)</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dirty="0" smtClean="0">
                          <a:solidFill>
                            <a:srgbClr val="FF0000"/>
                          </a:solidFill>
                          <a:effectLst/>
                          <a:latin typeface="Arial"/>
                        </a:rPr>
                        <a:t>62%</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77%</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74%</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71%</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75%</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21</a:t>
                      </a:r>
                      <a:endParaRPr lang="en-US" sz="1400" b="0" i="0" u="none" strike="noStrike" dirty="0">
                        <a:solidFill>
                          <a:srgbClr val="FF0000"/>
                        </a:solidFill>
                        <a:effectLst/>
                        <a:latin typeface="Arial"/>
                      </a:endParaRPr>
                    </a:p>
                  </a:txBody>
                  <a:tcPr marL="0" marR="0" marT="0" marB="0" anchor="ctr"/>
                </a:tc>
                <a:extLst>
                  <a:ext uri="{0D108BD9-81ED-4DB2-BD59-A6C34878D82A}">
                    <a16:rowId xmlns:a16="http://schemas.microsoft.com/office/drawing/2014/main" val="10007"/>
                  </a:ext>
                </a:extLst>
              </a:tr>
            </a:tbl>
          </a:graphicData>
        </a:graphic>
      </p:graphicFrame>
      <p:sp>
        <p:nvSpPr>
          <p:cNvPr id="5" name="TextBox 4"/>
          <p:cNvSpPr txBox="1"/>
          <p:nvPr/>
        </p:nvSpPr>
        <p:spPr>
          <a:xfrm>
            <a:off x="4800600" y="152402"/>
            <a:ext cx="4194958" cy="307777"/>
          </a:xfrm>
          <a:prstGeom prst="rect">
            <a:avLst/>
          </a:prstGeom>
          <a:noFill/>
        </p:spPr>
        <p:txBody>
          <a:bodyPr wrap="square" rtlCol="0">
            <a:spAutoFit/>
          </a:bodyPr>
          <a:lstStyle/>
          <a:p>
            <a:r>
              <a:rPr lang="en-US" sz="1400" dirty="0" smtClean="0">
                <a:solidFill>
                  <a:prstClr val="black"/>
                </a:solidFill>
                <a:latin typeface="Arial" pitchFamily="34" charset="0"/>
                <a:cs typeface="Arial" pitchFamily="34" charset="0"/>
              </a:rPr>
              <a:t>Scores in </a:t>
            </a:r>
            <a:r>
              <a:rPr lang="en-US" sz="1400" dirty="0" smtClean="0">
                <a:solidFill>
                  <a:srgbClr val="FF0000"/>
                </a:solidFill>
                <a:latin typeface="Arial" pitchFamily="34" charset="0"/>
                <a:cs typeface="Arial" pitchFamily="34" charset="0"/>
              </a:rPr>
              <a:t>Red </a:t>
            </a:r>
            <a:r>
              <a:rPr lang="en-US" sz="1400" dirty="0" smtClean="0">
                <a:latin typeface="Arial" pitchFamily="34" charset="0"/>
                <a:cs typeface="Arial" pitchFamily="34" charset="0"/>
              </a:rPr>
              <a:t>are below the organization’s score </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3601780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599144429"/>
              </p:ext>
            </p:extLst>
          </p:nvPr>
        </p:nvGraphicFramePr>
        <p:xfrm>
          <a:off x="4720244" y="2216258"/>
          <a:ext cx="4114800" cy="3894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4720244" y="1615980"/>
            <a:ext cx="4114800" cy="533400"/>
          </a:xfrm>
          <a:prstGeom prst="roundRect">
            <a:avLst/>
          </a:prstGeom>
          <a:gradFill>
            <a:gsLst>
              <a:gs pos="0">
                <a:schemeClr val="accent1">
                  <a:tint val="96000"/>
                  <a:satMod val="120000"/>
                  <a:lumMod val="120000"/>
                </a:schemeClr>
              </a:gs>
              <a:gs pos="100000">
                <a:srgbClr val="0C5FA9"/>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solidFill>
                  <a:prstClr val="white"/>
                </a:solidFill>
                <a:latin typeface="Arial" pitchFamily="34" charset="0"/>
                <a:cs typeface="Arial" pitchFamily="34" charset="0"/>
              </a:rPr>
              <a:t>Metrics</a:t>
            </a:r>
            <a:endParaRPr lang="en-US" sz="2800" b="1" dirty="0">
              <a:solidFill>
                <a:prstClr val="white"/>
              </a:solidFill>
              <a:latin typeface="Arial" pitchFamily="34" charset="0"/>
              <a:cs typeface="Arial" pitchFamily="34" charset="0"/>
            </a:endParaRPr>
          </a:p>
        </p:txBody>
      </p:sp>
      <p:sp>
        <p:nvSpPr>
          <p:cNvPr id="5" name="Rounded Rectangle 4"/>
          <p:cNvSpPr/>
          <p:nvPr/>
        </p:nvSpPr>
        <p:spPr>
          <a:xfrm>
            <a:off x="370337" y="1615980"/>
            <a:ext cx="3962401" cy="533400"/>
          </a:xfrm>
          <a:prstGeom prst="roundRect">
            <a:avLst/>
          </a:prstGeom>
          <a:gradFill>
            <a:gsLst>
              <a:gs pos="0">
                <a:srgbClr val="D09E00"/>
              </a:gs>
              <a:gs pos="100000">
                <a:srgbClr val="EAB200"/>
              </a:gs>
            </a:gsLst>
            <a:lin ang="16200000" scaled="1"/>
          </a:gra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solidFill>
                  <a:prstClr val="black"/>
                </a:solidFill>
                <a:latin typeface="Arial" pitchFamily="34" charset="0"/>
                <a:cs typeface="Arial" pitchFamily="34" charset="0"/>
              </a:rPr>
              <a:t>Survey  </a:t>
            </a:r>
            <a:endParaRPr lang="en-US" sz="2800" b="1" dirty="0">
              <a:solidFill>
                <a:prstClr val="black"/>
              </a:solidFill>
              <a:latin typeface="Arial" pitchFamily="34" charset="0"/>
              <a:cs typeface="Arial" pitchFamily="34" charset="0"/>
            </a:endParaRPr>
          </a:p>
        </p:txBody>
      </p:sp>
      <p:sp>
        <p:nvSpPr>
          <p:cNvPr id="4" name="TextBox 3"/>
          <p:cNvSpPr txBox="1"/>
          <p:nvPr/>
        </p:nvSpPr>
        <p:spPr>
          <a:xfrm>
            <a:off x="363879" y="2209800"/>
            <a:ext cx="3962400" cy="3037853"/>
          </a:xfrm>
          <a:prstGeom prst="roundRect">
            <a:avLst/>
          </a:prstGeom>
          <a:noFill/>
          <a:ln cap="rnd">
            <a:solidFill>
              <a:schemeClr val="accent1">
                <a:hueOff val="0"/>
                <a:satOff val="0"/>
                <a:lumOff val="0"/>
              </a:schemeClr>
            </a:solidFill>
          </a:ln>
        </p:spPr>
        <p:txBody>
          <a:bodyPr wrap="square" rtlCol="0">
            <a:spAutoFit/>
          </a:bodyPr>
          <a:lstStyle/>
          <a:p>
            <a:pPr marL="0" lvl="1" defTabSz="800100">
              <a:lnSpc>
                <a:spcPct val="90000"/>
              </a:lnSpc>
              <a:spcBef>
                <a:spcPct val="0"/>
              </a:spcBef>
              <a:spcAft>
                <a:spcPct val="15000"/>
              </a:spcAft>
            </a:pPr>
            <a:endParaRPr lang="en-US" sz="1050" dirty="0" smtClean="0">
              <a:solidFill>
                <a:sysClr val="windowText" lastClr="000000">
                  <a:hueOff val="0"/>
                  <a:satOff val="0"/>
                  <a:lumOff val="0"/>
                  <a:alphaOff val="0"/>
                </a:sysClr>
              </a:solidFill>
            </a:endParaRPr>
          </a:p>
          <a:p>
            <a:pPr marL="171450" lvl="1" indent="-171450" defTabSz="800100">
              <a:lnSpc>
                <a:spcPct val="90000"/>
              </a:lnSpc>
              <a:spcBef>
                <a:spcPct val="0"/>
              </a:spcBef>
              <a:spcAft>
                <a:spcPct val="15000"/>
              </a:spcAft>
              <a:buFontTx/>
              <a:buChar char="••"/>
            </a:pPr>
            <a:r>
              <a:rPr lang="en-US" sz="2000" dirty="0" smtClean="0">
                <a:solidFill>
                  <a:sysClr val="windowText" lastClr="000000">
                    <a:hueOff val="0"/>
                    <a:satOff val="0"/>
                    <a:lumOff val="0"/>
                    <a:alphaOff val="0"/>
                  </a:sysClr>
                </a:solidFill>
                <a:latin typeface="Arial" pitchFamily="34" charset="0"/>
                <a:cs typeface="Arial" pitchFamily="34" charset="0"/>
              </a:rPr>
              <a:t>Measures employees’ levels of engagement </a:t>
            </a:r>
          </a:p>
          <a:p>
            <a:pPr marL="0" lvl="1" defTabSz="800100">
              <a:lnSpc>
                <a:spcPct val="90000"/>
              </a:lnSpc>
              <a:spcBef>
                <a:spcPct val="0"/>
              </a:spcBef>
              <a:spcAft>
                <a:spcPct val="15000"/>
              </a:spcAft>
            </a:pPr>
            <a:endParaRPr lang="en-US" sz="1400" dirty="0" smtClean="0">
              <a:solidFill>
                <a:sysClr val="windowText" lastClr="000000">
                  <a:hueOff val="0"/>
                  <a:satOff val="0"/>
                  <a:lumOff val="0"/>
                  <a:alphaOff val="0"/>
                </a:sysClr>
              </a:solidFill>
              <a:latin typeface="Arial" pitchFamily="34" charset="0"/>
              <a:cs typeface="Arial" pitchFamily="34" charset="0"/>
            </a:endParaRPr>
          </a:p>
          <a:p>
            <a:pPr marL="171450" lvl="1" indent="-171450" defTabSz="800100">
              <a:lnSpc>
                <a:spcPct val="90000"/>
              </a:lnSpc>
              <a:spcBef>
                <a:spcPct val="0"/>
              </a:spcBef>
              <a:spcAft>
                <a:spcPct val="15000"/>
              </a:spcAft>
              <a:buFontTx/>
              <a:buChar char="••"/>
            </a:pPr>
            <a:r>
              <a:rPr lang="en-US" sz="2000" dirty="0" smtClean="0">
                <a:solidFill>
                  <a:sysClr val="windowText" lastClr="000000">
                    <a:hueOff val="0"/>
                    <a:satOff val="0"/>
                    <a:lumOff val="0"/>
                    <a:alphaOff val="0"/>
                  </a:sysClr>
                </a:solidFill>
                <a:latin typeface="Arial" pitchFamily="34" charset="0"/>
                <a:cs typeface="Arial" pitchFamily="34" charset="0"/>
              </a:rPr>
              <a:t>Results leveraged at every leadership level</a:t>
            </a:r>
          </a:p>
          <a:p>
            <a:pPr marL="0" lvl="1" defTabSz="800100">
              <a:lnSpc>
                <a:spcPct val="90000"/>
              </a:lnSpc>
              <a:spcBef>
                <a:spcPct val="0"/>
              </a:spcBef>
              <a:spcAft>
                <a:spcPct val="15000"/>
              </a:spcAft>
            </a:pPr>
            <a:endParaRPr lang="en-US" sz="1400" dirty="0" smtClean="0">
              <a:solidFill>
                <a:sysClr val="windowText" lastClr="000000">
                  <a:hueOff val="0"/>
                  <a:satOff val="0"/>
                  <a:lumOff val="0"/>
                  <a:alphaOff val="0"/>
                </a:sysClr>
              </a:solidFill>
              <a:latin typeface="Arial" pitchFamily="34" charset="0"/>
              <a:cs typeface="Arial" pitchFamily="34" charset="0"/>
            </a:endParaRPr>
          </a:p>
          <a:p>
            <a:pPr marL="171450" lvl="1" indent="-171450" defTabSz="800100">
              <a:lnSpc>
                <a:spcPct val="90000"/>
              </a:lnSpc>
              <a:spcBef>
                <a:spcPct val="0"/>
              </a:spcBef>
              <a:spcAft>
                <a:spcPct val="15000"/>
              </a:spcAft>
              <a:buFontTx/>
              <a:buChar char="••"/>
            </a:pPr>
            <a:r>
              <a:rPr lang="en-US" sz="2000" dirty="0" smtClean="0">
                <a:solidFill>
                  <a:sysClr val="windowText" lastClr="000000">
                    <a:hueOff val="0"/>
                    <a:satOff val="0"/>
                    <a:lumOff val="0"/>
                    <a:alphaOff val="0"/>
                  </a:sysClr>
                </a:solidFill>
                <a:latin typeface="Arial" pitchFamily="34" charset="0"/>
                <a:cs typeface="Arial" pitchFamily="34" charset="0"/>
              </a:rPr>
              <a:t>Proven to improve engagement, retention and performance metrics</a:t>
            </a:r>
            <a:endParaRPr lang="en-US" sz="2000" dirty="0">
              <a:solidFill>
                <a:sysClr val="windowText" lastClr="000000">
                  <a:hueOff val="0"/>
                  <a:satOff val="0"/>
                  <a:lumOff val="0"/>
                  <a:alphaOff val="0"/>
                </a:sysClr>
              </a:solidFill>
              <a:latin typeface="Arial" pitchFamily="34" charset="0"/>
              <a:cs typeface="Arial" pitchFamily="34" charset="0"/>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8125" y="152400"/>
            <a:ext cx="1028056" cy="999779"/>
          </a:xfrm>
          <a:prstGeom prst="rect">
            <a:avLst/>
          </a:prstGeom>
        </p:spPr>
      </p:pic>
      <p:sp>
        <p:nvSpPr>
          <p:cNvPr id="9" name="Slide Number Placeholder 8"/>
          <p:cNvSpPr>
            <a:spLocks noGrp="1"/>
          </p:cNvSpPr>
          <p:nvPr>
            <p:ph type="sldNum" sz="quarter" idx="10"/>
          </p:nvPr>
        </p:nvSpPr>
        <p:spPr/>
        <p:txBody>
          <a:bodyPr/>
          <a:lstStyle/>
          <a:p>
            <a:fld id="{687D7A59-36E2-48B9-B146-C1E59501F63F}" type="slidenum">
              <a:rPr lang="en-US" smtClean="0"/>
              <a:pPr/>
              <a:t>5</a:t>
            </a:fld>
            <a:endParaRPr lang="en-US" dirty="0"/>
          </a:p>
        </p:txBody>
      </p:sp>
      <p:sp>
        <p:nvSpPr>
          <p:cNvPr id="10" name="Text Placeholder 7"/>
          <p:cNvSpPr txBox="1">
            <a:spLocks/>
          </p:cNvSpPr>
          <p:nvPr/>
        </p:nvSpPr>
        <p:spPr>
          <a:xfrm>
            <a:off x="1279788" y="152400"/>
            <a:ext cx="8670299" cy="9906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100000"/>
              <a:buFont typeface="Symbol" pitchFamily="18" charset="2"/>
              <a:buNone/>
              <a:defRPr sz="3200" b="1" kern="1200">
                <a:solidFill>
                  <a:srgbClr val="0C5598"/>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spcBef>
                <a:spcPts val="0"/>
              </a:spcBef>
              <a:buClr>
                <a:srgbClr val="0F6FC6"/>
              </a:buClr>
            </a:pPr>
            <a:r>
              <a:rPr lang="en-US" dirty="0" smtClean="0">
                <a:latin typeface="Arial" pitchFamily="34" charset="0"/>
                <a:cs typeface="Arial" pitchFamily="34" charset="0"/>
              </a:rPr>
              <a:t>TalentWatch</a:t>
            </a:r>
            <a:r>
              <a:rPr lang="en-US" baseline="30000" dirty="0" smtClean="0">
                <a:latin typeface="Arial" pitchFamily="34" charset="0"/>
                <a:cs typeface="Arial" pitchFamily="34" charset="0"/>
              </a:rPr>
              <a:t>®</a:t>
            </a:r>
            <a:r>
              <a:rPr lang="en-US" dirty="0" smtClean="0">
                <a:latin typeface="Arial" pitchFamily="34" charset="0"/>
                <a:cs typeface="Arial" pitchFamily="34" charset="0"/>
              </a:rPr>
              <a:t> </a:t>
            </a:r>
          </a:p>
          <a:p>
            <a:pPr>
              <a:spcBef>
                <a:spcPts val="0"/>
              </a:spcBef>
              <a:buClr>
                <a:srgbClr val="0F6FC6"/>
              </a:buClr>
            </a:pPr>
            <a:r>
              <a:rPr lang="en-US" sz="2200" dirty="0" smtClean="0">
                <a:solidFill>
                  <a:srgbClr val="0C5FA9"/>
                </a:solidFill>
                <a:latin typeface="Arial" pitchFamily="34" charset="0"/>
                <a:cs typeface="Arial" pitchFamily="34" charset="0"/>
              </a:rPr>
              <a:t>Anonymous Engagement Survey</a:t>
            </a:r>
          </a:p>
          <a:p>
            <a:pPr>
              <a:spcBef>
                <a:spcPts val="0"/>
              </a:spcBef>
              <a:buClr>
                <a:srgbClr val="0F6FC6"/>
              </a:buClr>
            </a:pPr>
            <a:endParaRPr lang="en-US" sz="2200" dirty="0">
              <a:solidFill>
                <a:srgbClr val="9AA6FC"/>
              </a:solidFill>
              <a:latin typeface="Arial" pitchFamily="34" charset="0"/>
              <a:cs typeface="Arial" pitchFamily="34" charset="0"/>
            </a:endParaRPr>
          </a:p>
        </p:txBody>
      </p:sp>
    </p:spTree>
    <p:extLst>
      <p:ext uri="{BB962C8B-B14F-4D97-AF65-F5344CB8AC3E}">
        <p14:creationId xmlns:p14="http://schemas.microsoft.com/office/powerpoint/2010/main" val="10797729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87D7A59-36E2-48B9-B146-C1E59501F63F}" type="slidenum">
              <a:rPr lang="en-US" smtClean="0"/>
              <a:pPr/>
              <a:t>50</a:t>
            </a:fld>
            <a:endParaRPr lang="en-US" dirty="0"/>
          </a:p>
        </p:txBody>
      </p:sp>
      <p:sp>
        <p:nvSpPr>
          <p:cNvPr id="3" name="Text Placeholder 2"/>
          <p:cNvSpPr>
            <a:spLocks noGrp="1"/>
          </p:cNvSpPr>
          <p:nvPr>
            <p:ph type="body" sz="quarter" idx="13"/>
          </p:nvPr>
        </p:nvSpPr>
        <p:spPr>
          <a:xfrm>
            <a:off x="228600" y="76200"/>
            <a:ext cx="6629400" cy="523875"/>
          </a:xfrm>
        </p:spPr>
        <p:txBody>
          <a:bodyPr/>
          <a:lstStyle/>
          <a:p>
            <a:r>
              <a:rPr lang="en-US" sz="3200" smtClean="0">
                <a:latin typeface="Arial" pitchFamily="34" charset="0"/>
                <a:cs typeface="Arial" pitchFamily="34" charset="0"/>
              </a:rPr>
              <a:t>ALVSCE JOB FTE</a:t>
            </a:r>
            <a:endParaRPr lang="en-US" sz="3200" dirty="0">
              <a:latin typeface="Arial" pitchFamily="34" charset="0"/>
              <a:cs typeface="Arial" pitchFamily="34" charset="0"/>
            </a:endParaRP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349430875"/>
              </p:ext>
            </p:extLst>
          </p:nvPr>
        </p:nvGraphicFramePr>
        <p:xfrm>
          <a:off x="152400" y="762000"/>
          <a:ext cx="8890001" cy="5791205"/>
        </p:xfrm>
        <a:graphic>
          <a:graphicData uri="http://schemas.openxmlformats.org/drawingml/2006/table">
            <a:tbl>
              <a:tblPr firstRow="1" firstCol="1" bandRow="1">
                <a:tableStyleId>{5C22544A-7EE6-4342-B048-85BDC9FD1C3A}</a:tableStyleId>
              </a:tblPr>
              <a:tblGrid>
                <a:gridCol w="1289450">
                  <a:extLst>
                    <a:ext uri="{9D8B030D-6E8A-4147-A177-3AD203B41FA5}">
                      <a16:colId xmlns:a16="http://schemas.microsoft.com/office/drawing/2014/main" val="20000"/>
                    </a:ext>
                  </a:extLst>
                </a:gridCol>
                <a:gridCol w="1085793">
                  <a:extLst>
                    <a:ext uri="{9D8B030D-6E8A-4147-A177-3AD203B41FA5}">
                      <a16:colId xmlns:a16="http://schemas.microsoft.com/office/drawing/2014/main" val="20001"/>
                    </a:ext>
                  </a:extLst>
                </a:gridCol>
                <a:gridCol w="1085793">
                  <a:extLst>
                    <a:ext uri="{9D8B030D-6E8A-4147-A177-3AD203B41FA5}">
                      <a16:colId xmlns:a16="http://schemas.microsoft.com/office/drawing/2014/main" val="20002"/>
                    </a:ext>
                  </a:extLst>
                </a:gridCol>
                <a:gridCol w="1085793">
                  <a:extLst>
                    <a:ext uri="{9D8B030D-6E8A-4147-A177-3AD203B41FA5}">
                      <a16:colId xmlns:a16="http://schemas.microsoft.com/office/drawing/2014/main" val="20003"/>
                    </a:ext>
                  </a:extLst>
                </a:gridCol>
                <a:gridCol w="1085793">
                  <a:extLst>
                    <a:ext uri="{9D8B030D-6E8A-4147-A177-3AD203B41FA5}">
                      <a16:colId xmlns:a16="http://schemas.microsoft.com/office/drawing/2014/main" val="20004"/>
                    </a:ext>
                  </a:extLst>
                </a:gridCol>
                <a:gridCol w="1085793">
                  <a:extLst>
                    <a:ext uri="{9D8B030D-6E8A-4147-A177-3AD203B41FA5}">
                      <a16:colId xmlns:a16="http://schemas.microsoft.com/office/drawing/2014/main" val="20005"/>
                    </a:ext>
                  </a:extLst>
                </a:gridCol>
                <a:gridCol w="1085793">
                  <a:extLst>
                    <a:ext uri="{9D8B030D-6E8A-4147-A177-3AD203B41FA5}">
                      <a16:colId xmlns:a16="http://schemas.microsoft.com/office/drawing/2014/main" val="20006"/>
                    </a:ext>
                  </a:extLst>
                </a:gridCol>
                <a:gridCol w="1085793">
                  <a:extLst>
                    <a:ext uri="{9D8B030D-6E8A-4147-A177-3AD203B41FA5}">
                      <a16:colId xmlns:a16="http://schemas.microsoft.com/office/drawing/2014/main" val="20007"/>
                    </a:ext>
                  </a:extLst>
                </a:gridCol>
              </a:tblGrid>
              <a:tr h="1040165">
                <a:tc>
                  <a:txBody>
                    <a:bodyPr/>
                    <a:lstStyle/>
                    <a:p>
                      <a:pPr algn="l" fontAlgn="ctr"/>
                      <a:r>
                        <a:rPr lang="en-US" sz="1400" u="none" strike="noStrike" dirty="0" smtClean="0">
                          <a:effectLst/>
                          <a:latin typeface="Arial" pitchFamily="34" charset="0"/>
                          <a:cs typeface="Arial" pitchFamily="34" charset="0"/>
                        </a:rPr>
                        <a:t>Attribute</a:t>
                      </a:r>
                      <a:endParaRPr lang="en-US" sz="1400" b="1" i="0" u="none" strike="noStrike" dirty="0">
                        <a:solidFill>
                          <a:srgbClr val="000000"/>
                        </a:solidFill>
                        <a:effectLst/>
                        <a:latin typeface="Arial" pitchFamily="34" charset="0"/>
                        <a:cs typeface="Arial" pitchFamily="34" charset="0"/>
                      </a:endParaRPr>
                    </a:p>
                  </a:txBody>
                  <a:tcPr marL="91034" marR="91034" marT="44824" marB="44824"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Organization </a:t>
                      </a:r>
                      <a:r>
                        <a:rPr lang="en-US" sz="1100" u="none" strike="noStrike" dirty="0" smtClean="0">
                          <a:effectLst/>
                          <a:latin typeface="Arial" pitchFamily="34" charset="0"/>
                          <a:cs typeface="Arial" pitchFamily="34" charset="0"/>
                        </a:rPr>
                        <a:t>Engagement</a:t>
                      </a: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Job &amp; Career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Co-Worker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Leader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Overall Favorable Satisfaction</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Intent to Stay </a:t>
                      </a:r>
                      <a:r>
                        <a:rPr lang="en-US" sz="1100" u="none" strike="noStrike" dirty="0" smtClean="0">
                          <a:effectLst/>
                          <a:latin typeface="Arial" pitchFamily="34" charset="0"/>
                          <a:cs typeface="Arial" pitchFamily="34" charset="0"/>
                        </a:rPr>
                        <a:t>(High)</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b="1" i="0" u="none" strike="noStrike" dirty="0" smtClean="0">
                          <a:solidFill>
                            <a:schemeClr val="bg1"/>
                          </a:solidFill>
                          <a:effectLst/>
                          <a:latin typeface="Arial" pitchFamily="34" charset="0"/>
                          <a:cs typeface="Arial" pitchFamily="34" charset="0"/>
                        </a:rPr>
                        <a:t>Employee Net Promoter</a:t>
                      </a:r>
                      <a:r>
                        <a:rPr lang="en-US" sz="1100" b="1" i="0" u="none" strike="noStrike" baseline="0" dirty="0" smtClean="0">
                          <a:solidFill>
                            <a:schemeClr val="bg1"/>
                          </a:solidFill>
                          <a:effectLst/>
                          <a:latin typeface="Arial" pitchFamily="34" charset="0"/>
                          <a:cs typeface="Arial" pitchFamily="34" charset="0"/>
                        </a:rPr>
                        <a:t> Score </a:t>
                      </a:r>
                    </a:p>
                    <a:p>
                      <a:pPr algn="ctr" fontAlgn="ctr"/>
                      <a:r>
                        <a:rPr lang="en-US" sz="1100" b="1" i="0" u="none" strike="noStrike" baseline="0" dirty="0" smtClean="0">
                          <a:solidFill>
                            <a:schemeClr val="bg1"/>
                          </a:solidFill>
                          <a:effectLst/>
                          <a:latin typeface="Arial" pitchFamily="34" charset="0"/>
                          <a:cs typeface="Arial" pitchFamily="34" charset="0"/>
                        </a:rPr>
                        <a:t>(ENPS)</a:t>
                      </a:r>
                      <a:endParaRPr lang="en-US" sz="1100" b="1" i="0" u="none" strike="noStrike" dirty="0">
                        <a:solidFill>
                          <a:schemeClr val="bg1"/>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678720">
                <a:tc>
                  <a:txBody>
                    <a:bodyPr/>
                    <a:lstStyle/>
                    <a:p>
                      <a:r>
                        <a:rPr lang="en-US" sz="1400" smtClean="0">
                          <a:latin typeface="Arial" pitchFamily="34" charset="0"/>
                          <a:cs typeface="Arial" pitchFamily="34" charset="0"/>
                        </a:rPr>
                        <a:t>0.5 (25)</a:t>
                      </a:r>
                      <a:endParaRPr lang="en-US" sz="1400" dirty="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72%</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28%</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48</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1"/>
                  </a:ext>
                </a:extLst>
              </a:tr>
              <a:tr h="678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0.6 (5)</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678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0.7 (3)</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67%</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67%</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0</a:t>
                      </a:r>
                      <a:endParaRPr lang="en-US" sz="1400" b="0" i="0" u="none" strike="noStrike" dirty="0">
                        <a:solidFill>
                          <a:srgbClr val="FF0000"/>
                        </a:solidFill>
                        <a:effectLst/>
                        <a:latin typeface="Arial"/>
                      </a:endParaRPr>
                    </a:p>
                  </a:txBody>
                  <a:tcPr marL="0" marR="0" marT="0" marB="0" anchor="ctr"/>
                </a:tc>
                <a:extLst>
                  <a:ext uri="{0D108BD9-81ED-4DB2-BD59-A6C34878D82A}">
                    <a16:rowId xmlns:a16="http://schemas.microsoft.com/office/drawing/2014/main" val="10003"/>
                  </a:ext>
                </a:extLst>
              </a:tr>
              <a:tr h="678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0.75 (29)</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72%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69%</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31%</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38</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678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0.8 (6)</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678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0.875 (3)</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33%</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0%</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r h="678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1 (407)</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dirty="0" smtClean="0">
                          <a:solidFill>
                            <a:srgbClr val="FF0000"/>
                          </a:solidFill>
                          <a:effectLst/>
                          <a:latin typeface="Arial"/>
                        </a:rPr>
                        <a:t>62%</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77%</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74%</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71%</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75%</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21</a:t>
                      </a:r>
                      <a:endParaRPr lang="en-US" sz="1400" b="0" i="0" u="none" strike="noStrike" dirty="0">
                        <a:solidFill>
                          <a:srgbClr val="FF0000"/>
                        </a:solidFill>
                        <a:effectLst/>
                        <a:latin typeface="Arial"/>
                      </a:endParaRPr>
                    </a:p>
                  </a:txBody>
                  <a:tcPr marL="0" marR="0" marT="0" marB="0" anchor="ctr"/>
                </a:tc>
                <a:extLst>
                  <a:ext uri="{0D108BD9-81ED-4DB2-BD59-A6C34878D82A}">
                    <a16:rowId xmlns:a16="http://schemas.microsoft.com/office/drawing/2014/main" val="10007"/>
                  </a:ext>
                </a:extLst>
              </a:tr>
            </a:tbl>
          </a:graphicData>
        </a:graphic>
      </p:graphicFrame>
      <p:sp>
        <p:nvSpPr>
          <p:cNvPr id="5" name="TextBox 4"/>
          <p:cNvSpPr txBox="1"/>
          <p:nvPr/>
        </p:nvSpPr>
        <p:spPr>
          <a:xfrm>
            <a:off x="4800600" y="152402"/>
            <a:ext cx="4194958" cy="307777"/>
          </a:xfrm>
          <a:prstGeom prst="rect">
            <a:avLst/>
          </a:prstGeom>
          <a:noFill/>
        </p:spPr>
        <p:txBody>
          <a:bodyPr wrap="square" rtlCol="0">
            <a:spAutoFit/>
          </a:bodyPr>
          <a:lstStyle/>
          <a:p>
            <a:r>
              <a:rPr lang="en-US" sz="1400" dirty="0" smtClean="0">
                <a:solidFill>
                  <a:prstClr val="black"/>
                </a:solidFill>
                <a:latin typeface="Arial" pitchFamily="34" charset="0"/>
                <a:cs typeface="Arial" pitchFamily="34" charset="0"/>
              </a:rPr>
              <a:t>Scores in </a:t>
            </a:r>
            <a:r>
              <a:rPr lang="en-US" sz="1400" dirty="0" smtClean="0">
                <a:solidFill>
                  <a:srgbClr val="FF0000"/>
                </a:solidFill>
                <a:latin typeface="Arial" pitchFamily="34" charset="0"/>
                <a:cs typeface="Arial" pitchFamily="34" charset="0"/>
              </a:rPr>
              <a:t>Red </a:t>
            </a:r>
            <a:r>
              <a:rPr lang="en-US" sz="1400" dirty="0" smtClean="0">
                <a:latin typeface="Arial" pitchFamily="34" charset="0"/>
                <a:cs typeface="Arial" pitchFamily="34" charset="0"/>
              </a:rPr>
              <a:t>are below the organization’s score </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12240629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87D7A59-36E2-48B9-B146-C1E59501F63F}" type="slidenum">
              <a:rPr lang="en-US" smtClean="0"/>
              <a:pPr/>
              <a:t>51</a:t>
            </a:fld>
            <a:endParaRPr lang="en-US" dirty="0"/>
          </a:p>
        </p:txBody>
      </p:sp>
      <p:sp>
        <p:nvSpPr>
          <p:cNvPr id="3" name="Text Placeholder 2"/>
          <p:cNvSpPr>
            <a:spLocks noGrp="1"/>
          </p:cNvSpPr>
          <p:nvPr>
            <p:ph type="body" sz="quarter" idx="13"/>
          </p:nvPr>
        </p:nvSpPr>
        <p:spPr>
          <a:xfrm>
            <a:off x="228600" y="76200"/>
            <a:ext cx="6629400" cy="523875"/>
          </a:xfrm>
        </p:spPr>
        <p:txBody>
          <a:bodyPr/>
          <a:lstStyle/>
          <a:p>
            <a:r>
              <a:rPr lang="en-US" sz="3200" smtClean="0">
                <a:latin typeface="Arial" pitchFamily="34" charset="0"/>
                <a:cs typeface="Arial" pitchFamily="34" charset="0"/>
              </a:rPr>
              <a:t>SALARY RANGE</a:t>
            </a:r>
            <a:endParaRPr lang="en-US" sz="3200" dirty="0">
              <a:latin typeface="Arial" pitchFamily="34" charset="0"/>
              <a:cs typeface="Arial" pitchFamily="34" charset="0"/>
            </a:endParaRP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517377677"/>
              </p:ext>
            </p:extLst>
          </p:nvPr>
        </p:nvGraphicFramePr>
        <p:xfrm>
          <a:off x="152400" y="762000"/>
          <a:ext cx="8890001" cy="5791199"/>
        </p:xfrm>
        <a:graphic>
          <a:graphicData uri="http://schemas.openxmlformats.org/drawingml/2006/table">
            <a:tbl>
              <a:tblPr firstRow="1" firstCol="1" bandRow="1">
                <a:tableStyleId>{5C22544A-7EE6-4342-B048-85BDC9FD1C3A}</a:tableStyleId>
              </a:tblPr>
              <a:tblGrid>
                <a:gridCol w="1289450">
                  <a:extLst>
                    <a:ext uri="{9D8B030D-6E8A-4147-A177-3AD203B41FA5}">
                      <a16:colId xmlns:a16="http://schemas.microsoft.com/office/drawing/2014/main" val="20000"/>
                    </a:ext>
                  </a:extLst>
                </a:gridCol>
                <a:gridCol w="1085793">
                  <a:extLst>
                    <a:ext uri="{9D8B030D-6E8A-4147-A177-3AD203B41FA5}">
                      <a16:colId xmlns:a16="http://schemas.microsoft.com/office/drawing/2014/main" val="20001"/>
                    </a:ext>
                  </a:extLst>
                </a:gridCol>
                <a:gridCol w="1085793">
                  <a:extLst>
                    <a:ext uri="{9D8B030D-6E8A-4147-A177-3AD203B41FA5}">
                      <a16:colId xmlns:a16="http://schemas.microsoft.com/office/drawing/2014/main" val="20002"/>
                    </a:ext>
                  </a:extLst>
                </a:gridCol>
                <a:gridCol w="1085793">
                  <a:extLst>
                    <a:ext uri="{9D8B030D-6E8A-4147-A177-3AD203B41FA5}">
                      <a16:colId xmlns:a16="http://schemas.microsoft.com/office/drawing/2014/main" val="20003"/>
                    </a:ext>
                  </a:extLst>
                </a:gridCol>
                <a:gridCol w="1085793">
                  <a:extLst>
                    <a:ext uri="{9D8B030D-6E8A-4147-A177-3AD203B41FA5}">
                      <a16:colId xmlns:a16="http://schemas.microsoft.com/office/drawing/2014/main" val="20004"/>
                    </a:ext>
                  </a:extLst>
                </a:gridCol>
                <a:gridCol w="1085793">
                  <a:extLst>
                    <a:ext uri="{9D8B030D-6E8A-4147-A177-3AD203B41FA5}">
                      <a16:colId xmlns:a16="http://schemas.microsoft.com/office/drawing/2014/main" val="20005"/>
                    </a:ext>
                  </a:extLst>
                </a:gridCol>
                <a:gridCol w="1085793">
                  <a:extLst>
                    <a:ext uri="{9D8B030D-6E8A-4147-A177-3AD203B41FA5}">
                      <a16:colId xmlns:a16="http://schemas.microsoft.com/office/drawing/2014/main" val="20006"/>
                    </a:ext>
                  </a:extLst>
                </a:gridCol>
                <a:gridCol w="1085793">
                  <a:extLst>
                    <a:ext uri="{9D8B030D-6E8A-4147-A177-3AD203B41FA5}">
                      <a16:colId xmlns:a16="http://schemas.microsoft.com/office/drawing/2014/main" val="20007"/>
                    </a:ext>
                  </a:extLst>
                </a:gridCol>
              </a:tblGrid>
              <a:tr h="1178255">
                <a:tc>
                  <a:txBody>
                    <a:bodyPr/>
                    <a:lstStyle/>
                    <a:p>
                      <a:pPr algn="l" fontAlgn="ctr"/>
                      <a:r>
                        <a:rPr lang="en-US" sz="1400" u="none" strike="noStrike" dirty="0" smtClean="0">
                          <a:effectLst/>
                          <a:latin typeface="Arial" pitchFamily="34" charset="0"/>
                          <a:cs typeface="Arial" pitchFamily="34" charset="0"/>
                        </a:rPr>
                        <a:t>Attribute</a:t>
                      </a:r>
                      <a:endParaRPr lang="en-US" sz="1400" b="1" i="0" u="none" strike="noStrike" dirty="0">
                        <a:solidFill>
                          <a:srgbClr val="000000"/>
                        </a:solidFill>
                        <a:effectLst/>
                        <a:latin typeface="Arial" pitchFamily="34" charset="0"/>
                        <a:cs typeface="Arial" pitchFamily="34" charset="0"/>
                      </a:endParaRPr>
                    </a:p>
                  </a:txBody>
                  <a:tcPr marL="91034" marR="91034" marT="44824" marB="44824"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Organization </a:t>
                      </a:r>
                      <a:r>
                        <a:rPr lang="en-US" sz="1100" u="none" strike="noStrike" dirty="0" smtClean="0">
                          <a:effectLst/>
                          <a:latin typeface="Arial" pitchFamily="34" charset="0"/>
                          <a:cs typeface="Arial" pitchFamily="34" charset="0"/>
                        </a:rPr>
                        <a:t>Engagement</a:t>
                      </a: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Job &amp; Career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Co-Worker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Leader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Overall Favorable Satisfaction</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Intent to Stay </a:t>
                      </a:r>
                      <a:r>
                        <a:rPr lang="en-US" sz="1100" u="none" strike="noStrike" dirty="0" smtClean="0">
                          <a:effectLst/>
                          <a:latin typeface="Arial" pitchFamily="34" charset="0"/>
                          <a:cs typeface="Arial" pitchFamily="34" charset="0"/>
                        </a:rPr>
                        <a:t>(High)</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b="1" i="0" u="none" strike="noStrike" dirty="0" smtClean="0">
                          <a:solidFill>
                            <a:schemeClr val="bg1"/>
                          </a:solidFill>
                          <a:effectLst/>
                          <a:latin typeface="Arial" pitchFamily="34" charset="0"/>
                          <a:cs typeface="Arial" pitchFamily="34" charset="0"/>
                        </a:rPr>
                        <a:t>Employee Net Promoter</a:t>
                      </a:r>
                      <a:r>
                        <a:rPr lang="en-US" sz="1100" b="1" i="0" u="none" strike="noStrike" baseline="0" dirty="0" smtClean="0">
                          <a:solidFill>
                            <a:schemeClr val="bg1"/>
                          </a:solidFill>
                          <a:effectLst/>
                          <a:latin typeface="Arial" pitchFamily="34" charset="0"/>
                          <a:cs typeface="Arial" pitchFamily="34" charset="0"/>
                        </a:rPr>
                        <a:t> Score </a:t>
                      </a:r>
                    </a:p>
                    <a:p>
                      <a:pPr algn="ctr" fontAlgn="ctr"/>
                      <a:r>
                        <a:rPr lang="en-US" sz="1100" b="1" i="0" u="none" strike="noStrike" baseline="0" dirty="0" smtClean="0">
                          <a:solidFill>
                            <a:schemeClr val="bg1"/>
                          </a:solidFill>
                          <a:effectLst/>
                          <a:latin typeface="Arial" pitchFamily="34" charset="0"/>
                          <a:cs typeface="Arial" pitchFamily="34" charset="0"/>
                        </a:rPr>
                        <a:t>(ENPS)</a:t>
                      </a:r>
                      <a:endParaRPr lang="en-US" sz="1100" b="1" i="0" u="none" strike="noStrike" dirty="0">
                        <a:solidFill>
                          <a:schemeClr val="bg1"/>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768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Less than $30,000 (41)</a:t>
                      </a:r>
                    </a:p>
                  </a:txBody>
                  <a:tcPr marL="91034" marR="91034" marT="44824" marB="44824" anchor="ctr"/>
                </a:tc>
                <a:tc>
                  <a:txBody>
                    <a:bodyPr/>
                    <a:lstStyle/>
                    <a:p>
                      <a:pPr algn="ctr" rtl="0" fontAlgn="ctr"/>
                      <a:r>
                        <a:rPr lang="en-US" sz="1400" b="0" i="0" u="none" strike="noStrike" smtClean="0">
                          <a:solidFill>
                            <a:srgbClr val="000000"/>
                          </a:solidFill>
                          <a:effectLst/>
                          <a:latin typeface="Arial"/>
                        </a:rPr>
                        <a:t>68%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44%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34</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1"/>
                  </a:ext>
                </a:extLst>
              </a:tr>
              <a:tr h="768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$30,000 to $60,000 (262)</a:t>
                      </a:r>
                    </a:p>
                  </a:txBody>
                  <a:tcPr marL="91034" marR="91034" marT="44824" marB="44824" anchor="ctr"/>
                </a:tc>
                <a:tc>
                  <a:txBody>
                    <a:bodyPr/>
                    <a:lstStyle/>
                    <a:p>
                      <a:pPr algn="ctr" rtl="0" fontAlgn="ctr"/>
                      <a:r>
                        <a:rPr lang="en-US" sz="1400" b="0" i="0" u="none" strike="noStrike" smtClean="0">
                          <a:solidFill>
                            <a:srgbClr val="000000"/>
                          </a:solidFill>
                          <a:effectLst/>
                          <a:latin typeface="Arial"/>
                        </a:rPr>
                        <a:t>68%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30%</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34</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768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$60,000 to $100,000 (130)</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dirty="0" smtClean="0">
                          <a:solidFill>
                            <a:srgbClr val="FF0000"/>
                          </a:solidFill>
                          <a:effectLst/>
                          <a:latin typeface="Arial"/>
                        </a:rPr>
                        <a:t>62%</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71%</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69%</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32%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12</a:t>
                      </a:r>
                      <a:endParaRPr lang="en-US" sz="1400" b="0" i="0" u="none" strike="noStrike" dirty="0">
                        <a:solidFill>
                          <a:srgbClr val="FF0000"/>
                        </a:solidFill>
                        <a:effectLst/>
                        <a:latin typeface="Arial"/>
                      </a:endParaRPr>
                    </a:p>
                  </a:txBody>
                  <a:tcPr marL="0" marR="0" marT="0" marB="0" anchor="ctr"/>
                </a:tc>
                <a:extLst>
                  <a:ext uri="{0D108BD9-81ED-4DB2-BD59-A6C34878D82A}">
                    <a16:rowId xmlns:a16="http://schemas.microsoft.com/office/drawing/2014/main" val="10003"/>
                  </a:ext>
                </a:extLst>
              </a:tr>
              <a:tr h="768824">
                <a:tc>
                  <a:txBody>
                    <a:bodyPr/>
                    <a:lstStyle/>
                    <a:p>
                      <a:r>
                        <a:rPr lang="en-US" sz="1400" dirty="0" smtClean="0">
                          <a:latin typeface="Arial" pitchFamily="34" charset="0"/>
                          <a:cs typeface="Arial" pitchFamily="34" charset="0"/>
                        </a:rPr>
                        <a:t>$100,000 to $150,000 (36)</a:t>
                      </a:r>
                      <a:endParaRPr lang="en-US" sz="1400" dirty="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dirty="0" smtClean="0">
                          <a:solidFill>
                            <a:srgbClr val="FF0000"/>
                          </a:solidFill>
                          <a:effectLst/>
                          <a:latin typeface="Arial"/>
                        </a:rPr>
                        <a:t>50%</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75%</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75%</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69%</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-8</a:t>
                      </a:r>
                      <a:endParaRPr lang="en-US" sz="1400" b="0" i="0" u="none" strike="noStrike" dirty="0">
                        <a:solidFill>
                          <a:srgbClr val="FF0000"/>
                        </a:solidFill>
                        <a:effectLst/>
                        <a:latin typeface="Arial"/>
                      </a:endParaRPr>
                    </a:p>
                  </a:txBody>
                  <a:tcPr marL="0" marR="0" marT="0" marB="0" anchor="ctr"/>
                </a:tc>
                <a:extLst>
                  <a:ext uri="{0D108BD9-81ED-4DB2-BD59-A6C34878D82A}">
                    <a16:rowId xmlns:a16="http://schemas.microsoft.com/office/drawing/2014/main" val="10004"/>
                  </a:ext>
                </a:extLst>
              </a:tr>
              <a:tr h="768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$150,000 to $200,000 (11)</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dirty="0" smtClean="0">
                          <a:solidFill>
                            <a:srgbClr val="FF0000"/>
                          </a:solidFill>
                          <a:effectLst/>
                          <a:latin typeface="Arial"/>
                        </a:rPr>
                        <a:t>36%</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64%</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64%</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44%</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9%</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9</a:t>
                      </a:r>
                      <a:endParaRPr lang="en-US" sz="1400" b="0" i="0" u="none" strike="noStrike" dirty="0">
                        <a:solidFill>
                          <a:srgbClr val="FF0000"/>
                        </a:solidFill>
                        <a:effectLst/>
                        <a:latin typeface="Arial"/>
                      </a:endParaRPr>
                    </a:p>
                  </a:txBody>
                  <a:tcPr marL="0" marR="0" marT="0" marB="0" anchor="ctr"/>
                </a:tc>
                <a:extLst>
                  <a:ext uri="{0D108BD9-81ED-4DB2-BD59-A6C34878D82A}">
                    <a16:rowId xmlns:a16="http://schemas.microsoft.com/office/drawing/2014/main" val="10005"/>
                  </a:ext>
                </a:extLst>
              </a:tr>
              <a:tr h="768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$200,000 or more (8)</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dirty="0" smtClean="0">
                          <a:solidFill>
                            <a:srgbClr val="FF0000"/>
                          </a:solidFill>
                          <a:effectLst/>
                          <a:latin typeface="Arial"/>
                        </a:rPr>
                        <a:t>50%</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43%</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50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bl>
          </a:graphicData>
        </a:graphic>
      </p:graphicFrame>
      <p:sp>
        <p:nvSpPr>
          <p:cNvPr id="5" name="TextBox 4"/>
          <p:cNvSpPr txBox="1"/>
          <p:nvPr/>
        </p:nvSpPr>
        <p:spPr>
          <a:xfrm>
            <a:off x="4800600" y="152402"/>
            <a:ext cx="4194958" cy="307777"/>
          </a:xfrm>
          <a:prstGeom prst="rect">
            <a:avLst/>
          </a:prstGeom>
          <a:noFill/>
        </p:spPr>
        <p:txBody>
          <a:bodyPr wrap="square" rtlCol="0">
            <a:spAutoFit/>
          </a:bodyPr>
          <a:lstStyle/>
          <a:p>
            <a:r>
              <a:rPr lang="en-US" sz="1400" dirty="0" smtClean="0">
                <a:solidFill>
                  <a:prstClr val="black"/>
                </a:solidFill>
                <a:latin typeface="Arial" pitchFamily="34" charset="0"/>
                <a:cs typeface="Arial" pitchFamily="34" charset="0"/>
              </a:rPr>
              <a:t>Scores in </a:t>
            </a:r>
            <a:r>
              <a:rPr lang="en-US" sz="1400" dirty="0" smtClean="0">
                <a:solidFill>
                  <a:srgbClr val="FF0000"/>
                </a:solidFill>
                <a:latin typeface="Arial" pitchFamily="34" charset="0"/>
                <a:cs typeface="Arial" pitchFamily="34" charset="0"/>
              </a:rPr>
              <a:t>Red </a:t>
            </a:r>
            <a:r>
              <a:rPr lang="en-US" sz="1400" dirty="0" smtClean="0">
                <a:latin typeface="Arial" pitchFamily="34" charset="0"/>
                <a:cs typeface="Arial" pitchFamily="34" charset="0"/>
              </a:rPr>
              <a:t>are below the organization’s score </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34513834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87D7A59-36E2-48B9-B146-C1E59501F63F}" type="slidenum">
              <a:rPr lang="en-US" smtClean="0"/>
              <a:pPr/>
              <a:t>52</a:t>
            </a:fld>
            <a:endParaRPr lang="en-US" dirty="0"/>
          </a:p>
        </p:txBody>
      </p:sp>
      <p:sp>
        <p:nvSpPr>
          <p:cNvPr id="3" name="Text Placeholder 2"/>
          <p:cNvSpPr>
            <a:spLocks noGrp="1"/>
          </p:cNvSpPr>
          <p:nvPr>
            <p:ph type="body" sz="quarter" idx="13"/>
          </p:nvPr>
        </p:nvSpPr>
        <p:spPr>
          <a:xfrm>
            <a:off x="228600" y="76200"/>
            <a:ext cx="6629400" cy="523875"/>
          </a:xfrm>
        </p:spPr>
        <p:txBody>
          <a:bodyPr/>
          <a:lstStyle/>
          <a:p>
            <a:r>
              <a:rPr lang="en-US" sz="3200" smtClean="0">
                <a:latin typeface="Arial" pitchFamily="34" charset="0"/>
                <a:cs typeface="Arial" pitchFamily="34" charset="0"/>
              </a:rPr>
              <a:t>GENERATION</a:t>
            </a:r>
            <a:endParaRPr lang="en-US" sz="3200" dirty="0">
              <a:latin typeface="Arial" pitchFamily="34" charset="0"/>
              <a:cs typeface="Arial" pitchFamily="34" charset="0"/>
            </a:endParaRP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402146464"/>
              </p:ext>
            </p:extLst>
          </p:nvPr>
        </p:nvGraphicFramePr>
        <p:xfrm>
          <a:off x="152400" y="762000"/>
          <a:ext cx="8890001" cy="5791203"/>
        </p:xfrm>
        <a:graphic>
          <a:graphicData uri="http://schemas.openxmlformats.org/drawingml/2006/table">
            <a:tbl>
              <a:tblPr firstRow="1" firstCol="1" bandRow="1">
                <a:tableStyleId>{5C22544A-7EE6-4342-B048-85BDC9FD1C3A}</a:tableStyleId>
              </a:tblPr>
              <a:tblGrid>
                <a:gridCol w="1289450">
                  <a:extLst>
                    <a:ext uri="{9D8B030D-6E8A-4147-A177-3AD203B41FA5}">
                      <a16:colId xmlns:a16="http://schemas.microsoft.com/office/drawing/2014/main" val="20000"/>
                    </a:ext>
                  </a:extLst>
                </a:gridCol>
                <a:gridCol w="1085793">
                  <a:extLst>
                    <a:ext uri="{9D8B030D-6E8A-4147-A177-3AD203B41FA5}">
                      <a16:colId xmlns:a16="http://schemas.microsoft.com/office/drawing/2014/main" val="20001"/>
                    </a:ext>
                  </a:extLst>
                </a:gridCol>
                <a:gridCol w="1085793">
                  <a:extLst>
                    <a:ext uri="{9D8B030D-6E8A-4147-A177-3AD203B41FA5}">
                      <a16:colId xmlns:a16="http://schemas.microsoft.com/office/drawing/2014/main" val="20002"/>
                    </a:ext>
                  </a:extLst>
                </a:gridCol>
                <a:gridCol w="1085793">
                  <a:extLst>
                    <a:ext uri="{9D8B030D-6E8A-4147-A177-3AD203B41FA5}">
                      <a16:colId xmlns:a16="http://schemas.microsoft.com/office/drawing/2014/main" val="20003"/>
                    </a:ext>
                  </a:extLst>
                </a:gridCol>
                <a:gridCol w="1085793">
                  <a:extLst>
                    <a:ext uri="{9D8B030D-6E8A-4147-A177-3AD203B41FA5}">
                      <a16:colId xmlns:a16="http://schemas.microsoft.com/office/drawing/2014/main" val="20004"/>
                    </a:ext>
                  </a:extLst>
                </a:gridCol>
                <a:gridCol w="1085793">
                  <a:extLst>
                    <a:ext uri="{9D8B030D-6E8A-4147-A177-3AD203B41FA5}">
                      <a16:colId xmlns:a16="http://schemas.microsoft.com/office/drawing/2014/main" val="20005"/>
                    </a:ext>
                  </a:extLst>
                </a:gridCol>
                <a:gridCol w="1085793">
                  <a:extLst>
                    <a:ext uri="{9D8B030D-6E8A-4147-A177-3AD203B41FA5}">
                      <a16:colId xmlns:a16="http://schemas.microsoft.com/office/drawing/2014/main" val="20006"/>
                    </a:ext>
                  </a:extLst>
                </a:gridCol>
                <a:gridCol w="1085793">
                  <a:extLst>
                    <a:ext uri="{9D8B030D-6E8A-4147-A177-3AD203B41FA5}">
                      <a16:colId xmlns:a16="http://schemas.microsoft.com/office/drawing/2014/main" val="20007"/>
                    </a:ext>
                  </a:extLst>
                </a:gridCol>
              </a:tblGrid>
              <a:tr h="1604191">
                <a:tc>
                  <a:txBody>
                    <a:bodyPr/>
                    <a:lstStyle/>
                    <a:p>
                      <a:pPr algn="l" fontAlgn="ctr"/>
                      <a:r>
                        <a:rPr lang="en-US" sz="1400" u="none" strike="noStrike" dirty="0" smtClean="0">
                          <a:effectLst/>
                          <a:latin typeface="Arial" pitchFamily="34" charset="0"/>
                          <a:cs typeface="Arial" pitchFamily="34" charset="0"/>
                        </a:rPr>
                        <a:t>Attribute</a:t>
                      </a:r>
                      <a:endParaRPr lang="en-US" sz="1400" b="1" i="0" u="none" strike="noStrike" dirty="0">
                        <a:solidFill>
                          <a:srgbClr val="000000"/>
                        </a:solidFill>
                        <a:effectLst/>
                        <a:latin typeface="Arial" pitchFamily="34" charset="0"/>
                        <a:cs typeface="Arial" pitchFamily="34" charset="0"/>
                      </a:endParaRPr>
                    </a:p>
                  </a:txBody>
                  <a:tcPr marL="91034" marR="91034" marT="44824" marB="44824"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Organization </a:t>
                      </a:r>
                      <a:r>
                        <a:rPr lang="en-US" sz="1100" u="none" strike="noStrike" dirty="0" smtClean="0">
                          <a:effectLst/>
                          <a:latin typeface="Arial" pitchFamily="34" charset="0"/>
                          <a:cs typeface="Arial" pitchFamily="34" charset="0"/>
                        </a:rPr>
                        <a:t>Engagement</a:t>
                      </a: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Job &amp; Career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Co-Worker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Leader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Overall Favorable Satisfaction</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Intent to Stay </a:t>
                      </a:r>
                      <a:r>
                        <a:rPr lang="en-US" sz="1100" u="none" strike="noStrike" dirty="0" smtClean="0">
                          <a:effectLst/>
                          <a:latin typeface="Arial" pitchFamily="34" charset="0"/>
                          <a:cs typeface="Arial" pitchFamily="34" charset="0"/>
                        </a:rPr>
                        <a:t>(High)</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b="1" i="0" u="none" strike="noStrike" dirty="0" smtClean="0">
                          <a:solidFill>
                            <a:schemeClr val="bg1"/>
                          </a:solidFill>
                          <a:effectLst/>
                          <a:latin typeface="Arial" pitchFamily="34" charset="0"/>
                          <a:cs typeface="Arial" pitchFamily="34" charset="0"/>
                        </a:rPr>
                        <a:t>Employee Net Promoter</a:t>
                      </a:r>
                      <a:r>
                        <a:rPr lang="en-US" sz="1100" b="1" i="0" u="none" strike="noStrike" baseline="0" dirty="0" smtClean="0">
                          <a:solidFill>
                            <a:schemeClr val="bg1"/>
                          </a:solidFill>
                          <a:effectLst/>
                          <a:latin typeface="Arial" pitchFamily="34" charset="0"/>
                          <a:cs typeface="Arial" pitchFamily="34" charset="0"/>
                        </a:rPr>
                        <a:t> Score </a:t>
                      </a:r>
                    </a:p>
                    <a:p>
                      <a:pPr algn="ctr" fontAlgn="ctr"/>
                      <a:r>
                        <a:rPr lang="en-US" sz="1100" b="1" i="0" u="none" strike="noStrike" baseline="0" dirty="0" smtClean="0">
                          <a:solidFill>
                            <a:schemeClr val="bg1"/>
                          </a:solidFill>
                          <a:effectLst/>
                          <a:latin typeface="Arial" pitchFamily="34" charset="0"/>
                          <a:cs typeface="Arial" pitchFamily="34" charset="0"/>
                        </a:rPr>
                        <a:t>(ENPS)</a:t>
                      </a:r>
                      <a:endParaRPr lang="en-US" sz="1100" b="1" i="0" u="none" strike="noStrike" dirty="0">
                        <a:solidFill>
                          <a:schemeClr val="bg1"/>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10467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Silent Generation (3)</a:t>
                      </a:r>
                    </a:p>
                  </a:txBody>
                  <a:tcPr marL="91034" marR="91034" marT="44824" marB="44824"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0%</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1"/>
                  </a:ext>
                </a:extLst>
              </a:tr>
              <a:tr h="1046753">
                <a:tc>
                  <a:txBody>
                    <a:bodyPr/>
                    <a:lstStyle/>
                    <a:p>
                      <a:r>
                        <a:rPr lang="en-US" sz="1400" dirty="0" smtClean="0">
                          <a:latin typeface="Arial" pitchFamily="34" charset="0"/>
                          <a:cs typeface="Arial" pitchFamily="34" charset="0"/>
                        </a:rPr>
                        <a:t>Baby Boomers (182)</a:t>
                      </a:r>
                      <a:endParaRPr lang="en-US" sz="1400" dirty="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dirty="0" smtClean="0">
                          <a:solidFill>
                            <a:srgbClr val="FF0000"/>
                          </a:solidFill>
                          <a:effectLst/>
                          <a:latin typeface="Arial"/>
                        </a:rPr>
                        <a:t>57%</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73%</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74%</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68%</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76%</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20%</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17</a:t>
                      </a:r>
                      <a:endParaRPr lang="en-US" sz="1400" b="0" i="0" u="none" strike="noStrike" dirty="0">
                        <a:solidFill>
                          <a:srgbClr val="FF0000"/>
                        </a:solidFill>
                        <a:effectLst/>
                        <a:latin typeface="Arial"/>
                      </a:endParaRPr>
                    </a:p>
                  </a:txBody>
                  <a:tcPr marL="0" marR="0" marT="0" marB="0" anchor="ctr"/>
                </a:tc>
                <a:extLst>
                  <a:ext uri="{0D108BD9-81ED-4DB2-BD59-A6C34878D82A}">
                    <a16:rowId xmlns:a16="http://schemas.microsoft.com/office/drawing/2014/main" val="10002"/>
                  </a:ext>
                </a:extLst>
              </a:tr>
              <a:tr h="10467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Generation X (169)</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69%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75%</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51%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32</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10467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Generation Y (133)</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68%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72%</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26%</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27</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bl>
          </a:graphicData>
        </a:graphic>
      </p:graphicFrame>
      <p:sp>
        <p:nvSpPr>
          <p:cNvPr id="5" name="TextBox 4"/>
          <p:cNvSpPr txBox="1"/>
          <p:nvPr/>
        </p:nvSpPr>
        <p:spPr>
          <a:xfrm>
            <a:off x="4800600" y="152402"/>
            <a:ext cx="4194958" cy="307777"/>
          </a:xfrm>
          <a:prstGeom prst="rect">
            <a:avLst/>
          </a:prstGeom>
          <a:noFill/>
        </p:spPr>
        <p:txBody>
          <a:bodyPr wrap="square" rtlCol="0">
            <a:spAutoFit/>
          </a:bodyPr>
          <a:lstStyle/>
          <a:p>
            <a:r>
              <a:rPr lang="en-US" sz="1400" dirty="0" smtClean="0">
                <a:solidFill>
                  <a:prstClr val="black"/>
                </a:solidFill>
                <a:latin typeface="Arial" pitchFamily="34" charset="0"/>
                <a:cs typeface="Arial" pitchFamily="34" charset="0"/>
              </a:rPr>
              <a:t>Scores in </a:t>
            </a:r>
            <a:r>
              <a:rPr lang="en-US" sz="1400" dirty="0" smtClean="0">
                <a:solidFill>
                  <a:srgbClr val="FF0000"/>
                </a:solidFill>
                <a:latin typeface="Arial" pitchFamily="34" charset="0"/>
                <a:cs typeface="Arial" pitchFamily="34" charset="0"/>
              </a:rPr>
              <a:t>Red </a:t>
            </a:r>
            <a:r>
              <a:rPr lang="en-US" sz="1400" dirty="0" smtClean="0">
                <a:latin typeface="Arial" pitchFamily="34" charset="0"/>
                <a:cs typeface="Arial" pitchFamily="34" charset="0"/>
              </a:rPr>
              <a:t>are below the organization’s score </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21131774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87D7A59-36E2-48B9-B146-C1E59501F63F}" type="slidenum">
              <a:rPr lang="en-US" smtClean="0"/>
              <a:pPr/>
              <a:t>53</a:t>
            </a:fld>
            <a:endParaRPr lang="en-US" dirty="0"/>
          </a:p>
        </p:txBody>
      </p:sp>
      <p:sp>
        <p:nvSpPr>
          <p:cNvPr id="3" name="Text Placeholder 2"/>
          <p:cNvSpPr>
            <a:spLocks noGrp="1"/>
          </p:cNvSpPr>
          <p:nvPr>
            <p:ph type="body" sz="quarter" idx="13"/>
          </p:nvPr>
        </p:nvSpPr>
        <p:spPr>
          <a:xfrm>
            <a:off x="228600" y="76200"/>
            <a:ext cx="6629400" cy="523875"/>
          </a:xfrm>
        </p:spPr>
        <p:txBody>
          <a:bodyPr/>
          <a:lstStyle/>
          <a:p>
            <a:r>
              <a:rPr lang="en-US" sz="3200" smtClean="0">
                <a:latin typeface="Arial" pitchFamily="34" charset="0"/>
                <a:cs typeface="Arial" pitchFamily="34" charset="0"/>
              </a:rPr>
              <a:t>ETHNICITY</a:t>
            </a:r>
            <a:endParaRPr lang="en-US" sz="3200" dirty="0">
              <a:latin typeface="Arial" pitchFamily="34" charset="0"/>
              <a:cs typeface="Arial" pitchFamily="34" charset="0"/>
            </a:endParaRP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884719129"/>
              </p:ext>
            </p:extLst>
          </p:nvPr>
        </p:nvGraphicFramePr>
        <p:xfrm>
          <a:off x="152400" y="762000"/>
          <a:ext cx="8890001" cy="5544941"/>
        </p:xfrm>
        <a:graphic>
          <a:graphicData uri="http://schemas.openxmlformats.org/drawingml/2006/table">
            <a:tbl>
              <a:tblPr firstRow="1" firstCol="1" bandRow="1">
                <a:tableStyleId>{5C22544A-7EE6-4342-B048-85BDC9FD1C3A}</a:tableStyleId>
              </a:tblPr>
              <a:tblGrid>
                <a:gridCol w="17526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46208">
                  <a:extLst>
                    <a:ext uri="{9D8B030D-6E8A-4147-A177-3AD203B41FA5}">
                      <a16:colId xmlns:a16="http://schemas.microsoft.com/office/drawing/2014/main" val="20006"/>
                    </a:ext>
                  </a:extLst>
                </a:gridCol>
                <a:gridCol w="1085793">
                  <a:extLst>
                    <a:ext uri="{9D8B030D-6E8A-4147-A177-3AD203B41FA5}">
                      <a16:colId xmlns:a16="http://schemas.microsoft.com/office/drawing/2014/main" val="20007"/>
                    </a:ext>
                  </a:extLst>
                </a:gridCol>
              </a:tblGrid>
              <a:tr h="762000">
                <a:tc>
                  <a:txBody>
                    <a:bodyPr/>
                    <a:lstStyle/>
                    <a:p>
                      <a:pPr algn="l" fontAlgn="ctr"/>
                      <a:r>
                        <a:rPr lang="en-US" sz="1400" u="none" strike="noStrike" dirty="0" smtClean="0">
                          <a:effectLst/>
                          <a:latin typeface="Arial" pitchFamily="34" charset="0"/>
                          <a:cs typeface="Arial" pitchFamily="34" charset="0"/>
                        </a:rPr>
                        <a:t>Attribute</a:t>
                      </a:r>
                      <a:endParaRPr lang="en-US" sz="1400" b="1" i="0" u="none" strike="noStrike" dirty="0">
                        <a:solidFill>
                          <a:srgbClr val="000000"/>
                        </a:solidFill>
                        <a:effectLst/>
                        <a:latin typeface="Arial" pitchFamily="34" charset="0"/>
                        <a:cs typeface="Arial" pitchFamily="34" charset="0"/>
                      </a:endParaRPr>
                    </a:p>
                  </a:txBody>
                  <a:tcPr marL="91034" marR="91034" marT="44824" marB="44824"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Organization </a:t>
                      </a:r>
                      <a:r>
                        <a:rPr lang="en-US" sz="1100" u="none" strike="noStrike" dirty="0" smtClean="0">
                          <a:effectLst/>
                          <a:latin typeface="Arial" pitchFamily="34" charset="0"/>
                          <a:cs typeface="Arial" pitchFamily="34" charset="0"/>
                        </a:rPr>
                        <a:t>Engagement</a:t>
                      </a: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Job &amp; Career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Co-Worker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Leader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Overall Favorable Satisfaction</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Intent to Stay </a:t>
                      </a:r>
                      <a:r>
                        <a:rPr lang="en-US" sz="1100" u="none" strike="noStrike" dirty="0" smtClean="0">
                          <a:effectLst/>
                          <a:latin typeface="Arial" pitchFamily="34" charset="0"/>
                          <a:cs typeface="Arial" pitchFamily="34" charset="0"/>
                        </a:rPr>
                        <a:t>(High)</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b="1" i="0" u="none" strike="noStrike" dirty="0" smtClean="0">
                          <a:solidFill>
                            <a:schemeClr val="bg1"/>
                          </a:solidFill>
                          <a:effectLst/>
                          <a:latin typeface="Arial" pitchFamily="34" charset="0"/>
                          <a:cs typeface="Arial" pitchFamily="34" charset="0"/>
                        </a:rPr>
                        <a:t>Employee Net Promoter</a:t>
                      </a:r>
                      <a:r>
                        <a:rPr lang="en-US" sz="1100" b="1" i="0" u="none" strike="noStrike" baseline="0" dirty="0" smtClean="0">
                          <a:solidFill>
                            <a:schemeClr val="bg1"/>
                          </a:solidFill>
                          <a:effectLst/>
                          <a:latin typeface="Arial" pitchFamily="34" charset="0"/>
                          <a:cs typeface="Arial" pitchFamily="34" charset="0"/>
                        </a:rPr>
                        <a:t> Score </a:t>
                      </a:r>
                    </a:p>
                    <a:p>
                      <a:pPr algn="ctr" fontAlgn="ctr"/>
                      <a:r>
                        <a:rPr lang="en-US" sz="1100" b="1" i="0" u="none" strike="noStrike" baseline="0" dirty="0" smtClean="0">
                          <a:solidFill>
                            <a:schemeClr val="bg1"/>
                          </a:solidFill>
                          <a:effectLst/>
                          <a:latin typeface="Arial" pitchFamily="34" charset="0"/>
                          <a:cs typeface="Arial" pitchFamily="34" charset="0"/>
                        </a:rPr>
                        <a:t>(ENPS)</a:t>
                      </a:r>
                      <a:endParaRPr lang="en-US" sz="1100" b="1" i="0" u="none" strike="noStrike" dirty="0">
                        <a:solidFill>
                          <a:schemeClr val="bg1"/>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603479">
                <a:tc>
                  <a:txBody>
                    <a:bodyPr/>
                    <a:lstStyle/>
                    <a:p>
                      <a:r>
                        <a:rPr lang="en-US" sz="1400" smtClean="0">
                          <a:latin typeface="Arial" pitchFamily="34" charset="0"/>
                          <a:cs typeface="Arial" pitchFamily="34" charset="0"/>
                        </a:rPr>
                        <a:t>2 or More Races (9)</a:t>
                      </a:r>
                      <a:endParaRPr lang="en-US" sz="1400" dirty="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89%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67%</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44%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33</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1"/>
                  </a:ext>
                </a:extLst>
              </a:tr>
              <a:tr h="6034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Asian (12)</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67%</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75%</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17</a:t>
                      </a:r>
                      <a:endParaRPr lang="en-US" sz="1400" b="0" i="0" u="none" strike="noStrike" dirty="0">
                        <a:solidFill>
                          <a:srgbClr val="FF0000"/>
                        </a:solidFill>
                        <a:effectLst/>
                        <a:latin typeface="Arial"/>
                      </a:endParaRPr>
                    </a:p>
                  </a:txBody>
                  <a:tcPr marL="0" marR="0" marT="0" marB="0" anchor="ctr"/>
                </a:tc>
                <a:extLst>
                  <a:ext uri="{0D108BD9-81ED-4DB2-BD59-A6C34878D82A}">
                    <a16:rowId xmlns:a16="http://schemas.microsoft.com/office/drawing/2014/main" val="10002"/>
                  </a:ext>
                </a:extLst>
              </a:tr>
              <a:tr h="6034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Blk African Am (9)</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89</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6034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Hispanic Latino (89)</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64%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70%</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6419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Native American/ Alaskan Native (8)</a:t>
                      </a:r>
                    </a:p>
                  </a:txBody>
                  <a:tcPr marL="91034" marR="91034" marT="44824" marB="44824" anchor="ctr"/>
                </a:tc>
                <a:tc>
                  <a:txBody>
                    <a:bodyPr/>
                    <a:lstStyle/>
                    <a:p>
                      <a:pPr algn="ctr" rtl="0" fontAlgn="ctr"/>
                      <a:r>
                        <a:rPr lang="en-US" sz="1400" b="0" i="0" u="none" strike="noStrike" dirty="0" smtClean="0">
                          <a:solidFill>
                            <a:srgbClr val="FF0000"/>
                          </a:solidFill>
                          <a:effectLst/>
                          <a:latin typeface="Arial"/>
                        </a:rPr>
                        <a:t>62%</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75%</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75%</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43%</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12</a:t>
                      </a:r>
                      <a:endParaRPr lang="en-US" sz="1400" b="0" i="0" u="none" strike="noStrike" dirty="0">
                        <a:solidFill>
                          <a:srgbClr val="FF0000"/>
                        </a:solidFill>
                        <a:effectLst/>
                        <a:latin typeface="Arial"/>
                      </a:endParaRPr>
                    </a:p>
                  </a:txBody>
                  <a:tcPr marL="0" marR="0" marT="0" marB="0" anchor="ctr"/>
                </a:tc>
                <a:extLst>
                  <a:ext uri="{0D108BD9-81ED-4DB2-BD59-A6C34878D82A}">
                    <a16:rowId xmlns:a16="http://schemas.microsoft.com/office/drawing/2014/main" val="10005"/>
                  </a:ext>
                </a:extLst>
              </a:tr>
              <a:tr h="6034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Non-Resident Alien (14)</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93%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14%</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71</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r h="5200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Unknown (28)</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dirty="0" smtClean="0">
                          <a:solidFill>
                            <a:srgbClr val="FF0000"/>
                          </a:solidFill>
                          <a:effectLst/>
                          <a:latin typeface="Arial"/>
                        </a:rPr>
                        <a:t>39%</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64%</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FF0000"/>
                          </a:solidFill>
                          <a:effectLst/>
                          <a:latin typeface="Arial"/>
                        </a:rPr>
                        <a:t>64%</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58%</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46%</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FF0000"/>
                          </a:solidFill>
                          <a:effectLst/>
                          <a:latin typeface="Arial"/>
                        </a:rPr>
                        <a:t>-7</a:t>
                      </a:r>
                      <a:endParaRPr lang="en-US" sz="1400" b="0" i="0" u="none" strike="noStrike" dirty="0">
                        <a:solidFill>
                          <a:srgbClr val="FF0000"/>
                        </a:solidFill>
                        <a:effectLst/>
                        <a:latin typeface="Arial"/>
                      </a:endParaRPr>
                    </a:p>
                  </a:txBody>
                  <a:tcPr marL="0" marR="0" marT="0" marB="0" anchor="ctr"/>
                </a:tc>
                <a:extLst>
                  <a:ext uri="{0D108BD9-81ED-4DB2-BD59-A6C34878D82A}">
                    <a16:rowId xmlns:a16="http://schemas.microsoft.com/office/drawing/2014/main" val="10007"/>
                  </a:ext>
                </a:extLst>
              </a:tr>
              <a:tr h="6034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White Caucasian (317)</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dirty="0" smtClean="0">
                          <a:solidFill>
                            <a:srgbClr val="FF0000"/>
                          </a:solidFill>
                          <a:effectLst/>
                          <a:latin typeface="Arial"/>
                        </a:rPr>
                        <a:t>62%</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77%</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74%</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30%</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22</a:t>
                      </a:r>
                      <a:endParaRPr lang="en-US" sz="1400" b="0" i="0" u="none" strike="noStrike" dirty="0">
                        <a:solidFill>
                          <a:srgbClr val="FF0000"/>
                        </a:solidFill>
                        <a:effectLst/>
                        <a:latin typeface="Arial"/>
                      </a:endParaRPr>
                    </a:p>
                  </a:txBody>
                  <a:tcPr marL="0" marR="0" marT="0" marB="0" anchor="ctr"/>
                </a:tc>
                <a:extLst>
                  <a:ext uri="{0D108BD9-81ED-4DB2-BD59-A6C34878D82A}">
                    <a16:rowId xmlns:a16="http://schemas.microsoft.com/office/drawing/2014/main" val="10008"/>
                  </a:ext>
                </a:extLst>
              </a:tr>
            </a:tbl>
          </a:graphicData>
        </a:graphic>
      </p:graphicFrame>
      <p:sp>
        <p:nvSpPr>
          <p:cNvPr id="5" name="TextBox 4"/>
          <p:cNvSpPr txBox="1"/>
          <p:nvPr/>
        </p:nvSpPr>
        <p:spPr>
          <a:xfrm>
            <a:off x="4800600" y="152402"/>
            <a:ext cx="4194958" cy="307777"/>
          </a:xfrm>
          <a:prstGeom prst="rect">
            <a:avLst/>
          </a:prstGeom>
          <a:noFill/>
        </p:spPr>
        <p:txBody>
          <a:bodyPr wrap="square" rtlCol="0">
            <a:spAutoFit/>
          </a:bodyPr>
          <a:lstStyle/>
          <a:p>
            <a:r>
              <a:rPr lang="en-US" sz="1400" dirty="0" smtClean="0">
                <a:solidFill>
                  <a:prstClr val="black"/>
                </a:solidFill>
                <a:latin typeface="Arial" pitchFamily="34" charset="0"/>
                <a:cs typeface="Arial" pitchFamily="34" charset="0"/>
              </a:rPr>
              <a:t>Scores in </a:t>
            </a:r>
            <a:r>
              <a:rPr lang="en-US" sz="1400" dirty="0" smtClean="0">
                <a:solidFill>
                  <a:srgbClr val="FF0000"/>
                </a:solidFill>
                <a:latin typeface="Arial" pitchFamily="34" charset="0"/>
                <a:cs typeface="Arial" pitchFamily="34" charset="0"/>
              </a:rPr>
              <a:t>Red </a:t>
            </a:r>
            <a:r>
              <a:rPr lang="en-US" sz="1400" dirty="0" smtClean="0">
                <a:latin typeface="Arial" pitchFamily="34" charset="0"/>
                <a:cs typeface="Arial" pitchFamily="34" charset="0"/>
              </a:rPr>
              <a:t>are below the organization’s score </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37702292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87D7A59-36E2-48B9-B146-C1E59501F63F}" type="slidenum">
              <a:rPr lang="en-US" smtClean="0"/>
              <a:pPr/>
              <a:t>54</a:t>
            </a:fld>
            <a:endParaRPr lang="en-US" dirty="0"/>
          </a:p>
        </p:txBody>
      </p:sp>
      <p:sp>
        <p:nvSpPr>
          <p:cNvPr id="3" name="Text Placeholder 2"/>
          <p:cNvSpPr>
            <a:spLocks noGrp="1"/>
          </p:cNvSpPr>
          <p:nvPr>
            <p:ph type="body" sz="quarter" idx="13"/>
          </p:nvPr>
        </p:nvSpPr>
        <p:spPr>
          <a:xfrm>
            <a:off x="228600" y="76200"/>
            <a:ext cx="6629400" cy="523875"/>
          </a:xfrm>
        </p:spPr>
        <p:txBody>
          <a:bodyPr/>
          <a:lstStyle/>
          <a:p>
            <a:r>
              <a:rPr lang="en-US" sz="3200" smtClean="0">
                <a:latin typeface="Arial" pitchFamily="34" charset="0"/>
                <a:cs typeface="Arial" pitchFamily="34" charset="0"/>
              </a:rPr>
              <a:t>GENDER</a:t>
            </a:r>
            <a:endParaRPr lang="en-US" sz="3200" dirty="0">
              <a:latin typeface="Arial" pitchFamily="34" charset="0"/>
              <a:cs typeface="Arial" pitchFamily="34" charset="0"/>
            </a:endParaRP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277396577"/>
              </p:ext>
            </p:extLst>
          </p:nvPr>
        </p:nvGraphicFramePr>
        <p:xfrm>
          <a:off x="152400" y="762000"/>
          <a:ext cx="8890001" cy="5031374"/>
        </p:xfrm>
        <a:graphic>
          <a:graphicData uri="http://schemas.openxmlformats.org/drawingml/2006/table">
            <a:tbl>
              <a:tblPr firstRow="1" firstCol="1" bandRow="1">
                <a:tableStyleId>{5C22544A-7EE6-4342-B048-85BDC9FD1C3A}</a:tableStyleId>
              </a:tblPr>
              <a:tblGrid>
                <a:gridCol w="1289450">
                  <a:extLst>
                    <a:ext uri="{9D8B030D-6E8A-4147-A177-3AD203B41FA5}">
                      <a16:colId xmlns:a16="http://schemas.microsoft.com/office/drawing/2014/main" val="20000"/>
                    </a:ext>
                  </a:extLst>
                </a:gridCol>
                <a:gridCol w="1085793">
                  <a:extLst>
                    <a:ext uri="{9D8B030D-6E8A-4147-A177-3AD203B41FA5}">
                      <a16:colId xmlns:a16="http://schemas.microsoft.com/office/drawing/2014/main" val="20001"/>
                    </a:ext>
                  </a:extLst>
                </a:gridCol>
                <a:gridCol w="1085793">
                  <a:extLst>
                    <a:ext uri="{9D8B030D-6E8A-4147-A177-3AD203B41FA5}">
                      <a16:colId xmlns:a16="http://schemas.microsoft.com/office/drawing/2014/main" val="20002"/>
                    </a:ext>
                  </a:extLst>
                </a:gridCol>
                <a:gridCol w="1085793">
                  <a:extLst>
                    <a:ext uri="{9D8B030D-6E8A-4147-A177-3AD203B41FA5}">
                      <a16:colId xmlns:a16="http://schemas.microsoft.com/office/drawing/2014/main" val="20003"/>
                    </a:ext>
                  </a:extLst>
                </a:gridCol>
                <a:gridCol w="1085793">
                  <a:extLst>
                    <a:ext uri="{9D8B030D-6E8A-4147-A177-3AD203B41FA5}">
                      <a16:colId xmlns:a16="http://schemas.microsoft.com/office/drawing/2014/main" val="20004"/>
                    </a:ext>
                  </a:extLst>
                </a:gridCol>
                <a:gridCol w="1085793">
                  <a:extLst>
                    <a:ext uri="{9D8B030D-6E8A-4147-A177-3AD203B41FA5}">
                      <a16:colId xmlns:a16="http://schemas.microsoft.com/office/drawing/2014/main" val="20005"/>
                    </a:ext>
                  </a:extLst>
                </a:gridCol>
                <a:gridCol w="1085793">
                  <a:extLst>
                    <a:ext uri="{9D8B030D-6E8A-4147-A177-3AD203B41FA5}">
                      <a16:colId xmlns:a16="http://schemas.microsoft.com/office/drawing/2014/main" val="20006"/>
                    </a:ext>
                  </a:extLst>
                </a:gridCol>
                <a:gridCol w="1085793">
                  <a:extLst>
                    <a:ext uri="{9D8B030D-6E8A-4147-A177-3AD203B41FA5}">
                      <a16:colId xmlns:a16="http://schemas.microsoft.com/office/drawing/2014/main" val="20007"/>
                    </a:ext>
                  </a:extLst>
                </a:gridCol>
              </a:tblGrid>
              <a:tr h="1752600">
                <a:tc>
                  <a:txBody>
                    <a:bodyPr/>
                    <a:lstStyle/>
                    <a:p>
                      <a:pPr algn="l" fontAlgn="ctr"/>
                      <a:r>
                        <a:rPr lang="en-US" sz="1400" u="none" strike="noStrike" dirty="0" smtClean="0">
                          <a:effectLst/>
                          <a:latin typeface="Arial" pitchFamily="34" charset="0"/>
                          <a:cs typeface="Arial" pitchFamily="34" charset="0"/>
                        </a:rPr>
                        <a:t>Attribute</a:t>
                      </a:r>
                      <a:endParaRPr lang="en-US" sz="1400" b="1" i="0" u="none" strike="noStrike" dirty="0">
                        <a:solidFill>
                          <a:srgbClr val="000000"/>
                        </a:solidFill>
                        <a:effectLst/>
                        <a:latin typeface="Arial" pitchFamily="34" charset="0"/>
                        <a:cs typeface="Arial" pitchFamily="34" charset="0"/>
                      </a:endParaRPr>
                    </a:p>
                  </a:txBody>
                  <a:tcPr marL="91034" marR="91034" marT="44824" marB="44824"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Organization </a:t>
                      </a:r>
                      <a:r>
                        <a:rPr lang="en-US" sz="1100" u="none" strike="noStrike" dirty="0" smtClean="0">
                          <a:effectLst/>
                          <a:latin typeface="Arial" pitchFamily="34" charset="0"/>
                          <a:cs typeface="Arial" pitchFamily="34" charset="0"/>
                        </a:rPr>
                        <a:t>Engagement</a:t>
                      </a: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Job &amp; Career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Co-Worker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Leader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Overall Favorable Satisfaction</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Intent to Stay </a:t>
                      </a:r>
                      <a:r>
                        <a:rPr lang="en-US" sz="1100" u="none" strike="noStrike" dirty="0" smtClean="0">
                          <a:effectLst/>
                          <a:latin typeface="Arial" pitchFamily="34" charset="0"/>
                          <a:cs typeface="Arial" pitchFamily="34" charset="0"/>
                        </a:rPr>
                        <a:t>(High)</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b="1" i="0" u="none" strike="noStrike" dirty="0" smtClean="0">
                          <a:solidFill>
                            <a:schemeClr val="bg1"/>
                          </a:solidFill>
                          <a:effectLst/>
                          <a:latin typeface="Arial" pitchFamily="34" charset="0"/>
                          <a:cs typeface="Arial" pitchFamily="34" charset="0"/>
                        </a:rPr>
                        <a:t>Employee Net Promoter</a:t>
                      </a:r>
                      <a:r>
                        <a:rPr lang="en-US" sz="1100" b="1" i="0" u="none" strike="noStrike" baseline="0" dirty="0" smtClean="0">
                          <a:solidFill>
                            <a:schemeClr val="bg1"/>
                          </a:solidFill>
                          <a:effectLst/>
                          <a:latin typeface="Arial" pitchFamily="34" charset="0"/>
                          <a:cs typeface="Arial" pitchFamily="34" charset="0"/>
                        </a:rPr>
                        <a:t> Score </a:t>
                      </a:r>
                    </a:p>
                    <a:p>
                      <a:pPr algn="ctr" fontAlgn="ctr"/>
                      <a:r>
                        <a:rPr lang="en-US" sz="1100" b="1" i="0" u="none" strike="noStrike" baseline="0" dirty="0" smtClean="0">
                          <a:solidFill>
                            <a:schemeClr val="bg1"/>
                          </a:solidFill>
                          <a:effectLst/>
                          <a:latin typeface="Arial" pitchFamily="34" charset="0"/>
                          <a:cs typeface="Arial" pitchFamily="34" charset="0"/>
                        </a:rPr>
                        <a:t>(ENPS)</a:t>
                      </a:r>
                      <a:endParaRPr lang="en-US" sz="1100" b="1" i="0" u="none" strike="noStrike" dirty="0">
                        <a:solidFill>
                          <a:schemeClr val="bg1"/>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1639387">
                <a:tc>
                  <a:txBody>
                    <a:bodyPr/>
                    <a:lstStyle/>
                    <a:p>
                      <a:r>
                        <a:rPr lang="en-US" sz="1400" dirty="0" smtClean="0">
                          <a:latin typeface="Arial" pitchFamily="34" charset="0"/>
                          <a:cs typeface="Arial" pitchFamily="34" charset="0"/>
                        </a:rPr>
                        <a:t>Female (316)</a:t>
                      </a:r>
                      <a:endParaRPr lang="en-US" sz="1400" dirty="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31</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1"/>
                  </a:ext>
                </a:extLst>
              </a:tr>
              <a:tr h="16393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Male (172)</a:t>
                      </a:r>
                    </a:p>
                  </a:txBody>
                  <a:tcPr marL="91034" marR="91034" marT="44824" marB="44824" anchor="ctr"/>
                </a:tc>
                <a:tc>
                  <a:txBody>
                    <a:bodyPr/>
                    <a:lstStyle/>
                    <a:p>
                      <a:pPr algn="ctr" rtl="0" fontAlgn="ctr"/>
                      <a:r>
                        <a:rPr lang="en-US" sz="1400" b="0" i="0" u="none" strike="noStrike" smtClean="0">
                          <a:solidFill>
                            <a:srgbClr val="FF0000"/>
                          </a:solidFill>
                          <a:effectLst/>
                          <a:latin typeface="Arial"/>
                        </a:rPr>
                        <a:t>58%</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FF0000"/>
                          </a:solidFill>
                          <a:effectLst/>
                          <a:latin typeface="Arial"/>
                        </a:rPr>
                        <a:t>76%</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FF0000"/>
                          </a:solidFill>
                          <a:effectLst/>
                          <a:latin typeface="Arial"/>
                        </a:rPr>
                        <a:t>74%</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FF0000"/>
                          </a:solidFill>
                          <a:effectLst/>
                          <a:latin typeface="Arial"/>
                        </a:rPr>
                        <a:t>72%</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FF0000"/>
                          </a:solidFill>
                          <a:effectLst/>
                          <a:latin typeface="Arial"/>
                        </a:rPr>
                        <a:t>72%</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FF0000"/>
                          </a:solidFill>
                          <a:effectLst/>
                          <a:latin typeface="Arial"/>
                        </a:rPr>
                        <a:t>30%</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14</a:t>
                      </a:r>
                      <a:endParaRPr lang="en-US" sz="1400" b="0" i="0" u="none" strike="noStrike" dirty="0">
                        <a:solidFill>
                          <a:srgbClr val="FF0000"/>
                        </a:solidFill>
                        <a:effectLst/>
                        <a:latin typeface="Arial"/>
                      </a:endParaRPr>
                    </a:p>
                  </a:txBody>
                  <a:tcPr marL="0" marR="0" marT="0" marB="0" anchor="ctr"/>
                </a:tc>
                <a:extLst>
                  <a:ext uri="{0D108BD9-81ED-4DB2-BD59-A6C34878D82A}">
                    <a16:rowId xmlns:a16="http://schemas.microsoft.com/office/drawing/2014/main" val="10002"/>
                  </a:ext>
                </a:extLst>
              </a:tr>
            </a:tbl>
          </a:graphicData>
        </a:graphic>
      </p:graphicFrame>
      <p:sp>
        <p:nvSpPr>
          <p:cNvPr id="5" name="TextBox 4"/>
          <p:cNvSpPr txBox="1"/>
          <p:nvPr/>
        </p:nvSpPr>
        <p:spPr>
          <a:xfrm>
            <a:off x="4800600" y="152402"/>
            <a:ext cx="4194958" cy="307777"/>
          </a:xfrm>
          <a:prstGeom prst="rect">
            <a:avLst/>
          </a:prstGeom>
          <a:noFill/>
        </p:spPr>
        <p:txBody>
          <a:bodyPr wrap="square" rtlCol="0">
            <a:spAutoFit/>
          </a:bodyPr>
          <a:lstStyle/>
          <a:p>
            <a:r>
              <a:rPr lang="en-US" sz="1400" dirty="0" smtClean="0">
                <a:solidFill>
                  <a:prstClr val="black"/>
                </a:solidFill>
                <a:latin typeface="Arial" pitchFamily="34" charset="0"/>
                <a:cs typeface="Arial" pitchFamily="34" charset="0"/>
              </a:rPr>
              <a:t>Scores in </a:t>
            </a:r>
            <a:r>
              <a:rPr lang="en-US" sz="1400" dirty="0" smtClean="0">
                <a:solidFill>
                  <a:srgbClr val="FF0000"/>
                </a:solidFill>
                <a:latin typeface="Arial" pitchFamily="34" charset="0"/>
                <a:cs typeface="Arial" pitchFamily="34" charset="0"/>
              </a:rPr>
              <a:t>Red </a:t>
            </a:r>
            <a:r>
              <a:rPr lang="en-US" sz="1400" dirty="0" smtClean="0">
                <a:latin typeface="Arial" pitchFamily="34" charset="0"/>
                <a:cs typeface="Arial" pitchFamily="34" charset="0"/>
              </a:rPr>
              <a:t>are below the organization’s score </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23090119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87D7A59-36E2-48B9-B146-C1E59501F63F}" type="slidenum">
              <a:rPr lang="en-US" smtClean="0"/>
              <a:pPr/>
              <a:t>55</a:t>
            </a:fld>
            <a:endParaRPr lang="en-US" dirty="0"/>
          </a:p>
        </p:txBody>
      </p:sp>
      <p:sp>
        <p:nvSpPr>
          <p:cNvPr id="3" name="Text Placeholder 2"/>
          <p:cNvSpPr>
            <a:spLocks noGrp="1"/>
          </p:cNvSpPr>
          <p:nvPr>
            <p:ph type="body" sz="quarter" idx="13"/>
          </p:nvPr>
        </p:nvSpPr>
        <p:spPr>
          <a:xfrm>
            <a:off x="228600" y="76200"/>
            <a:ext cx="6629400" cy="523875"/>
          </a:xfrm>
        </p:spPr>
        <p:txBody>
          <a:bodyPr/>
          <a:lstStyle/>
          <a:p>
            <a:r>
              <a:rPr lang="en-US" sz="3200" smtClean="0">
                <a:latin typeface="Arial" pitchFamily="34" charset="0"/>
                <a:cs typeface="Arial" pitchFamily="34" charset="0"/>
              </a:rPr>
              <a:t>LENGTH OF SERVICE</a:t>
            </a:r>
            <a:endParaRPr lang="en-US" sz="3200" dirty="0">
              <a:latin typeface="Arial" pitchFamily="34" charset="0"/>
              <a:cs typeface="Arial" pitchFamily="34" charset="0"/>
            </a:endParaRP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527536026"/>
              </p:ext>
            </p:extLst>
          </p:nvPr>
        </p:nvGraphicFramePr>
        <p:xfrm>
          <a:off x="152400" y="762000"/>
          <a:ext cx="8890001" cy="5791202"/>
        </p:xfrm>
        <a:graphic>
          <a:graphicData uri="http://schemas.openxmlformats.org/drawingml/2006/table">
            <a:tbl>
              <a:tblPr firstRow="1" firstCol="1" bandRow="1">
                <a:tableStyleId>{5C22544A-7EE6-4342-B048-85BDC9FD1C3A}</a:tableStyleId>
              </a:tblPr>
              <a:tblGrid>
                <a:gridCol w="1289450">
                  <a:extLst>
                    <a:ext uri="{9D8B030D-6E8A-4147-A177-3AD203B41FA5}">
                      <a16:colId xmlns:a16="http://schemas.microsoft.com/office/drawing/2014/main" val="20000"/>
                    </a:ext>
                  </a:extLst>
                </a:gridCol>
                <a:gridCol w="1085793">
                  <a:extLst>
                    <a:ext uri="{9D8B030D-6E8A-4147-A177-3AD203B41FA5}">
                      <a16:colId xmlns:a16="http://schemas.microsoft.com/office/drawing/2014/main" val="20001"/>
                    </a:ext>
                  </a:extLst>
                </a:gridCol>
                <a:gridCol w="1085793">
                  <a:extLst>
                    <a:ext uri="{9D8B030D-6E8A-4147-A177-3AD203B41FA5}">
                      <a16:colId xmlns:a16="http://schemas.microsoft.com/office/drawing/2014/main" val="20002"/>
                    </a:ext>
                  </a:extLst>
                </a:gridCol>
                <a:gridCol w="1085793">
                  <a:extLst>
                    <a:ext uri="{9D8B030D-6E8A-4147-A177-3AD203B41FA5}">
                      <a16:colId xmlns:a16="http://schemas.microsoft.com/office/drawing/2014/main" val="20003"/>
                    </a:ext>
                  </a:extLst>
                </a:gridCol>
                <a:gridCol w="1085793">
                  <a:extLst>
                    <a:ext uri="{9D8B030D-6E8A-4147-A177-3AD203B41FA5}">
                      <a16:colId xmlns:a16="http://schemas.microsoft.com/office/drawing/2014/main" val="20004"/>
                    </a:ext>
                  </a:extLst>
                </a:gridCol>
                <a:gridCol w="1085793">
                  <a:extLst>
                    <a:ext uri="{9D8B030D-6E8A-4147-A177-3AD203B41FA5}">
                      <a16:colId xmlns:a16="http://schemas.microsoft.com/office/drawing/2014/main" val="20005"/>
                    </a:ext>
                  </a:extLst>
                </a:gridCol>
                <a:gridCol w="1085793">
                  <a:extLst>
                    <a:ext uri="{9D8B030D-6E8A-4147-A177-3AD203B41FA5}">
                      <a16:colId xmlns:a16="http://schemas.microsoft.com/office/drawing/2014/main" val="20006"/>
                    </a:ext>
                  </a:extLst>
                </a:gridCol>
                <a:gridCol w="1085793">
                  <a:extLst>
                    <a:ext uri="{9D8B030D-6E8A-4147-A177-3AD203B41FA5}">
                      <a16:colId xmlns:a16="http://schemas.microsoft.com/office/drawing/2014/main" val="20007"/>
                    </a:ext>
                  </a:extLst>
                </a:gridCol>
              </a:tblGrid>
              <a:tr h="1358622">
                <a:tc>
                  <a:txBody>
                    <a:bodyPr/>
                    <a:lstStyle/>
                    <a:p>
                      <a:pPr algn="l" fontAlgn="ctr"/>
                      <a:r>
                        <a:rPr lang="en-US" sz="1400" u="none" strike="noStrike" dirty="0" smtClean="0">
                          <a:effectLst/>
                          <a:latin typeface="Arial" pitchFamily="34" charset="0"/>
                          <a:cs typeface="Arial" pitchFamily="34" charset="0"/>
                        </a:rPr>
                        <a:t>Attribute</a:t>
                      </a:r>
                      <a:endParaRPr lang="en-US" sz="1400" b="1" i="0" u="none" strike="noStrike" dirty="0">
                        <a:solidFill>
                          <a:srgbClr val="000000"/>
                        </a:solidFill>
                        <a:effectLst/>
                        <a:latin typeface="Arial" pitchFamily="34" charset="0"/>
                        <a:cs typeface="Arial" pitchFamily="34" charset="0"/>
                      </a:endParaRPr>
                    </a:p>
                  </a:txBody>
                  <a:tcPr marL="91034" marR="91034" marT="44824" marB="44824"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Organization </a:t>
                      </a:r>
                      <a:r>
                        <a:rPr lang="en-US" sz="1100" u="none" strike="noStrike" dirty="0" smtClean="0">
                          <a:effectLst/>
                          <a:latin typeface="Arial" pitchFamily="34" charset="0"/>
                          <a:cs typeface="Arial" pitchFamily="34" charset="0"/>
                        </a:rPr>
                        <a:t>Engagement</a:t>
                      </a: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Job &amp; Career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Co-Worker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Leader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Overall Favorable Satisfaction</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Intent to Stay </a:t>
                      </a:r>
                      <a:r>
                        <a:rPr lang="en-US" sz="1100" u="none" strike="noStrike" dirty="0" smtClean="0">
                          <a:effectLst/>
                          <a:latin typeface="Arial" pitchFamily="34" charset="0"/>
                          <a:cs typeface="Arial" pitchFamily="34" charset="0"/>
                        </a:rPr>
                        <a:t>(High)</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b="1" i="0" u="none" strike="noStrike" dirty="0" smtClean="0">
                          <a:solidFill>
                            <a:schemeClr val="bg1"/>
                          </a:solidFill>
                          <a:effectLst/>
                          <a:latin typeface="Arial" pitchFamily="34" charset="0"/>
                          <a:cs typeface="Arial" pitchFamily="34" charset="0"/>
                        </a:rPr>
                        <a:t>Employee Net Promoter</a:t>
                      </a:r>
                      <a:r>
                        <a:rPr lang="en-US" sz="1100" b="1" i="0" u="none" strike="noStrike" baseline="0" dirty="0" smtClean="0">
                          <a:solidFill>
                            <a:schemeClr val="bg1"/>
                          </a:solidFill>
                          <a:effectLst/>
                          <a:latin typeface="Arial" pitchFamily="34" charset="0"/>
                          <a:cs typeface="Arial" pitchFamily="34" charset="0"/>
                        </a:rPr>
                        <a:t> Score </a:t>
                      </a:r>
                    </a:p>
                    <a:p>
                      <a:pPr algn="ctr" fontAlgn="ctr"/>
                      <a:r>
                        <a:rPr lang="en-US" sz="1100" b="1" i="0" u="none" strike="noStrike" baseline="0" dirty="0" smtClean="0">
                          <a:solidFill>
                            <a:schemeClr val="bg1"/>
                          </a:solidFill>
                          <a:effectLst/>
                          <a:latin typeface="Arial" pitchFamily="34" charset="0"/>
                          <a:cs typeface="Arial" pitchFamily="34" charset="0"/>
                        </a:rPr>
                        <a:t>(ENPS)</a:t>
                      </a:r>
                      <a:endParaRPr lang="en-US" sz="1100" b="1" i="0" u="none" strike="noStrike" dirty="0">
                        <a:solidFill>
                          <a:schemeClr val="bg1"/>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8865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Less than 3 years (137)</a:t>
                      </a:r>
                    </a:p>
                  </a:txBody>
                  <a:tcPr marL="91034" marR="91034" marT="44824" marB="44824" anchor="ctr"/>
                </a:tc>
                <a:tc>
                  <a:txBody>
                    <a:bodyPr/>
                    <a:lstStyle/>
                    <a:p>
                      <a:pPr algn="ctr" rtl="0" fontAlgn="ctr"/>
                      <a:r>
                        <a:rPr lang="en-US" sz="1400" b="0" i="0" u="none" strike="noStrike"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39</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1"/>
                  </a:ext>
                </a:extLst>
              </a:tr>
              <a:tr h="8865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3 to 5 years (73)</a:t>
                      </a:r>
                    </a:p>
                  </a:txBody>
                  <a:tcPr marL="91034" marR="91034" marT="44824" marB="44824" anchor="ctr"/>
                </a:tc>
                <a:tc>
                  <a:txBody>
                    <a:bodyPr/>
                    <a:lstStyle/>
                    <a:p>
                      <a:pPr algn="ctr" rtl="0" fontAlgn="ctr"/>
                      <a:r>
                        <a:rPr lang="en-US" sz="1400" b="0" i="0" u="none" strike="noStrike" smtClean="0">
                          <a:solidFill>
                            <a:srgbClr val="000000"/>
                          </a:solidFill>
                          <a:effectLst/>
                          <a:latin typeface="Arial"/>
                        </a:rPr>
                        <a:t>68%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73%</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32</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8865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5 to 15 years (148)</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dirty="0" smtClean="0">
                          <a:solidFill>
                            <a:srgbClr val="FF0000"/>
                          </a:solidFill>
                          <a:effectLst/>
                          <a:latin typeface="Arial"/>
                        </a:rPr>
                        <a:t>59%</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76%</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68%</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70%</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69%</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14</a:t>
                      </a:r>
                      <a:endParaRPr lang="en-US" sz="1400" b="0" i="0" u="none" strike="noStrike" dirty="0">
                        <a:solidFill>
                          <a:srgbClr val="FF0000"/>
                        </a:solidFill>
                        <a:effectLst/>
                        <a:latin typeface="Arial"/>
                      </a:endParaRPr>
                    </a:p>
                  </a:txBody>
                  <a:tcPr marL="0" marR="0" marT="0" marB="0" anchor="ctr"/>
                </a:tc>
                <a:extLst>
                  <a:ext uri="{0D108BD9-81ED-4DB2-BD59-A6C34878D82A}">
                    <a16:rowId xmlns:a16="http://schemas.microsoft.com/office/drawing/2014/main" val="10003"/>
                  </a:ext>
                </a:extLst>
              </a:tr>
              <a:tr h="886516">
                <a:tc>
                  <a:txBody>
                    <a:bodyPr/>
                    <a:lstStyle/>
                    <a:p>
                      <a:r>
                        <a:rPr lang="en-US" sz="1400" dirty="0" smtClean="0">
                          <a:latin typeface="Arial" pitchFamily="34" charset="0"/>
                          <a:cs typeface="Arial" pitchFamily="34" charset="0"/>
                        </a:rPr>
                        <a:t>15 to 25 years (81)</a:t>
                      </a:r>
                      <a:endParaRPr lang="en-US" sz="1400" dirty="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dirty="0" smtClean="0">
                          <a:solidFill>
                            <a:srgbClr val="FF0000"/>
                          </a:solidFill>
                          <a:effectLst/>
                          <a:latin typeface="Arial"/>
                        </a:rPr>
                        <a:t>57%</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79%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75%</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65%</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28</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8865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More than 25 years (49)</a:t>
                      </a:r>
                    </a:p>
                  </a:txBody>
                  <a:tcPr marL="91034" marR="91034" marT="44824" marB="44824" anchor="ctr"/>
                </a:tc>
                <a:tc>
                  <a:txBody>
                    <a:bodyPr/>
                    <a:lstStyle/>
                    <a:p>
                      <a:pPr algn="ctr" rtl="0" fontAlgn="ctr"/>
                      <a:r>
                        <a:rPr lang="en-US" sz="1400" b="0" i="0" u="none" strike="noStrike" dirty="0" smtClean="0">
                          <a:solidFill>
                            <a:srgbClr val="FF0000"/>
                          </a:solidFill>
                          <a:effectLst/>
                          <a:latin typeface="Arial"/>
                        </a:rPr>
                        <a:t>47%</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69%</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71%</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73%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18%</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2</a:t>
                      </a:r>
                      <a:endParaRPr lang="en-US" sz="1400" b="0" i="0" u="none" strike="noStrike" dirty="0">
                        <a:solidFill>
                          <a:srgbClr val="FF0000"/>
                        </a:solidFill>
                        <a:effectLst/>
                        <a:latin typeface="Arial"/>
                      </a:endParaRPr>
                    </a:p>
                  </a:txBody>
                  <a:tcPr marL="0" marR="0" marT="0" marB="0" anchor="ctr"/>
                </a:tc>
                <a:extLst>
                  <a:ext uri="{0D108BD9-81ED-4DB2-BD59-A6C34878D82A}">
                    <a16:rowId xmlns:a16="http://schemas.microsoft.com/office/drawing/2014/main" val="10005"/>
                  </a:ext>
                </a:extLst>
              </a:tr>
            </a:tbl>
          </a:graphicData>
        </a:graphic>
      </p:graphicFrame>
      <p:sp>
        <p:nvSpPr>
          <p:cNvPr id="5" name="TextBox 4"/>
          <p:cNvSpPr txBox="1"/>
          <p:nvPr/>
        </p:nvSpPr>
        <p:spPr>
          <a:xfrm>
            <a:off x="4800600" y="152402"/>
            <a:ext cx="4194958" cy="307777"/>
          </a:xfrm>
          <a:prstGeom prst="rect">
            <a:avLst/>
          </a:prstGeom>
          <a:noFill/>
        </p:spPr>
        <p:txBody>
          <a:bodyPr wrap="square" rtlCol="0">
            <a:spAutoFit/>
          </a:bodyPr>
          <a:lstStyle/>
          <a:p>
            <a:r>
              <a:rPr lang="en-US" sz="1400" dirty="0" smtClean="0">
                <a:solidFill>
                  <a:prstClr val="black"/>
                </a:solidFill>
                <a:latin typeface="Arial" pitchFamily="34" charset="0"/>
                <a:cs typeface="Arial" pitchFamily="34" charset="0"/>
              </a:rPr>
              <a:t>Scores in </a:t>
            </a:r>
            <a:r>
              <a:rPr lang="en-US" sz="1400" dirty="0" smtClean="0">
                <a:solidFill>
                  <a:srgbClr val="FF0000"/>
                </a:solidFill>
                <a:latin typeface="Arial" pitchFamily="34" charset="0"/>
                <a:cs typeface="Arial" pitchFamily="34" charset="0"/>
              </a:rPr>
              <a:t>Red </a:t>
            </a:r>
            <a:r>
              <a:rPr lang="en-US" sz="1400" dirty="0" smtClean="0">
                <a:latin typeface="Arial" pitchFamily="34" charset="0"/>
                <a:cs typeface="Arial" pitchFamily="34" charset="0"/>
              </a:rPr>
              <a:t>are below the organization’s score </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5423987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87D7A59-36E2-48B9-B146-C1E59501F63F}" type="slidenum">
              <a:rPr lang="en-US" smtClean="0"/>
              <a:pPr/>
              <a:t>56</a:t>
            </a:fld>
            <a:endParaRPr lang="en-US" dirty="0"/>
          </a:p>
        </p:txBody>
      </p:sp>
      <p:sp>
        <p:nvSpPr>
          <p:cNvPr id="3" name="Text Placeholder 2"/>
          <p:cNvSpPr>
            <a:spLocks noGrp="1"/>
          </p:cNvSpPr>
          <p:nvPr>
            <p:ph type="body" sz="quarter" idx="13"/>
          </p:nvPr>
        </p:nvSpPr>
        <p:spPr>
          <a:xfrm>
            <a:off x="228600" y="76200"/>
            <a:ext cx="6629400" cy="523875"/>
          </a:xfrm>
        </p:spPr>
        <p:txBody>
          <a:bodyPr/>
          <a:lstStyle/>
          <a:p>
            <a:r>
              <a:rPr lang="en-US" sz="3200" smtClean="0">
                <a:latin typeface="Arial" pitchFamily="34" charset="0"/>
                <a:cs typeface="Arial" pitchFamily="34" charset="0"/>
              </a:rPr>
              <a:t>TENURE</a:t>
            </a:r>
            <a:endParaRPr lang="en-US" sz="3200" dirty="0">
              <a:latin typeface="Arial" pitchFamily="34" charset="0"/>
              <a:cs typeface="Arial" pitchFamily="34" charset="0"/>
            </a:endParaRP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78570842"/>
              </p:ext>
            </p:extLst>
          </p:nvPr>
        </p:nvGraphicFramePr>
        <p:xfrm>
          <a:off x="152400" y="762000"/>
          <a:ext cx="8890001" cy="5791202"/>
        </p:xfrm>
        <a:graphic>
          <a:graphicData uri="http://schemas.openxmlformats.org/drawingml/2006/table">
            <a:tbl>
              <a:tblPr firstRow="1" firstCol="1" bandRow="1">
                <a:tableStyleId>{5C22544A-7EE6-4342-B048-85BDC9FD1C3A}</a:tableStyleId>
              </a:tblPr>
              <a:tblGrid>
                <a:gridCol w="1289450">
                  <a:extLst>
                    <a:ext uri="{9D8B030D-6E8A-4147-A177-3AD203B41FA5}">
                      <a16:colId xmlns:a16="http://schemas.microsoft.com/office/drawing/2014/main" val="20000"/>
                    </a:ext>
                  </a:extLst>
                </a:gridCol>
                <a:gridCol w="1085793">
                  <a:extLst>
                    <a:ext uri="{9D8B030D-6E8A-4147-A177-3AD203B41FA5}">
                      <a16:colId xmlns:a16="http://schemas.microsoft.com/office/drawing/2014/main" val="20001"/>
                    </a:ext>
                  </a:extLst>
                </a:gridCol>
                <a:gridCol w="1085793">
                  <a:extLst>
                    <a:ext uri="{9D8B030D-6E8A-4147-A177-3AD203B41FA5}">
                      <a16:colId xmlns:a16="http://schemas.microsoft.com/office/drawing/2014/main" val="20002"/>
                    </a:ext>
                  </a:extLst>
                </a:gridCol>
                <a:gridCol w="1085793">
                  <a:extLst>
                    <a:ext uri="{9D8B030D-6E8A-4147-A177-3AD203B41FA5}">
                      <a16:colId xmlns:a16="http://schemas.microsoft.com/office/drawing/2014/main" val="20003"/>
                    </a:ext>
                  </a:extLst>
                </a:gridCol>
                <a:gridCol w="1085793">
                  <a:extLst>
                    <a:ext uri="{9D8B030D-6E8A-4147-A177-3AD203B41FA5}">
                      <a16:colId xmlns:a16="http://schemas.microsoft.com/office/drawing/2014/main" val="20004"/>
                    </a:ext>
                  </a:extLst>
                </a:gridCol>
                <a:gridCol w="1085793">
                  <a:extLst>
                    <a:ext uri="{9D8B030D-6E8A-4147-A177-3AD203B41FA5}">
                      <a16:colId xmlns:a16="http://schemas.microsoft.com/office/drawing/2014/main" val="20005"/>
                    </a:ext>
                  </a:extLst>
                </a:gridCol>
                <a:gridCol w="1085793">
                  <a:extLst>
                    <a:ext uri="{9D8B030D-6E8A-4147-A177-3AD203B41FA5}">
                      <a16:colId xmlns:a16="http://schemas.microsoft.com/office/drawing/2014/main" val="20006"/>
                    </a:ext>
                  </a:extLst>
                </a:gridCol>
                <a:gridCol w="1085793">
                  <a:extLst>
                    <a:ext uri="{9D8B030D-6E8A-4147-A177-3AD203B41FA5}">
                      <a16:colId xmlns:a16="http://schemas.microsoft.com/office/drawing/2014/main" val="20007"/>
                    </a:ext>
                  </a:extLst>
                </a:gridCol>
              </a:tblGrid>
              <a:tr h="842651">
                <a:tc>
                  <a:txBody>
                    <a:bodyPr/>
                    <a:lstStyle/>
                    <a:p>
                      <a:pPr algn="l" fontAlgn="ctr"/>
                      <a:r>
                        <a:rPr lang="en-US" sz="1400" u="none" strike="noStrike" dirty="0" smtClean="0">
                          <a:effectLst/>
                          <a:latin typeface="Arial" pitchFamily="34" charset="0"/>
                          <a:cs typeface="Arial" pitchFamily="34" charset="0"/>
                        </a:rPr>
                        <a:t>Attribute</a:t>
                      </a:r>
                      <a:endParaRPr lang="en-US" sz="1400" b="1" i="0" u="none" strike="noStrike" dirty="0">
                        <a:solidFill>
                          <a:srgbClr val="000000"/>
                        </a:solidFill>
                        <a:effectLst/>
                        <a:latin typeface="Arial" pitchFamily="34" charset="0"/>
                        <a:cs typeface="Arial" pitchFamily="34" charset="0"/>
                      </a:endParaRPr>
                    </a:p>
                  </a:txBody>
                  <a:tcPr marL="91034" marR="91034" marT="44824" marB="44824"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Organization </a:t>
                      </a:r>
                      <a:r>
                        <a:rPr lang="en-US" sz="1100" u="none" strike="noStrike" dirty="0" smtClean="0">
                          <a:effectLst/>
                          <a:latin typeface="Arial" pitchFamily="34" charset="0"/>
                          <a:cs typeface="Arial" pitchFamily="34" charset="0"/>
                        </a:rPr>
                        <a:t>Engagement</a:t>
                      </a: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Job &amp; Career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Co-Worker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Leader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Overall Favorable Satisfaction</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Intent to Stay </a:t>
                      </a:r>
                      <a:r>
                        <a:rPr lang="en-US" sz="1100" u="none" strike="noStrike" dirty="0" smtClean="0">
                          <a:effectLst/>
                          <a:latin typeface="Arial" pitchFamily="34" charset="0"/>
                          <a:cs typeface="Arial" pitchFamily="34" charset="0"/>
                        </a:rPr>
                        <a:t>(High)</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b="1" i="0" u="none" strike="noStrike" dirty="0" smtClean="0">
                          <a:solidFill>
                            <a:schemeClr val="bg1"/>
                          </a:solidFill>
                          <a:effectLst/>
                          <a:latin typeface="Arial" pitchFamily="34" charset="0"/>
                          <a:cs typeface="Arial" pitchFamily="34" charset="0"/>
                        </a:rPr>
                        <a:t>Employee Net Promoter</a:t>
                      </a:r>
                      <a:r>
                        <a:rPr lang="en-US" sz="1100" b="1" i="0" u="none" strike="noStrike" baseline="0" dirty="0" smtClean="0">
                          <a:solidFill>
                            <a:schemeClr val="bg1"/>
                          </a:solidFill>
                          <a:effectLst/>
                          <a:latin typeface="Arial" pitchFamily="34" charset="0"/>
                          <a:cs typeface="Arial" pitchFamily="34" charset="0"/>
                        </a:rPr>
                        <a:t> Score </a:t>
                      </a:r>
                    </a:p>
                    <a:p>
                      <a:pPr algn="ctr" fontAlgn="ctr"/>
                      <a:r>
                        <a:rPr lang="en-US" sz="1100" b="1" i="0" u="none" strike="noStrike" baseline="0" dirty="0" smtClean="0">
                          <a:solidFill>
                            <a:schemeClr val="bg1"/>
                          </a:solidFill>
                          <a:effectLst/>
                          <a:latin typeface="Arial" pitchFamily="34" charset="0"/>
                          <a:cs typeface="Arial" pitchFamily="34" charset="0"/>
                        </a:rPr>
                        <a:t>(ENPS)</a:t>
                      </a:r>
                      <a:endParaRPr lang="en-US" sz="1100" b="1" i="0" u="none" strike="noStrike" dirty="0">
                        <a:solidFill>
                          <a:schemeClr val="bg1"/>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549839">
                <a:tc>
                  <a:txBody>
                    <a:bodyPr/>
                    <a:lstStyle/>
                    <a:p>
                      <a:r>
                        <a:rPr lang="en-US" sz="1400" dirty="0" smtClean="0">
                          <a:latin typeface="Arial" pitchFamily="34" charset="0"/>
                          <a:cs typeface="Arial" pitchFamily="34" charset="0"/>
                        </a:rPr>
                        <a:t>- (253)</a:t>
                      </a:r>
                      <a:endParaRPr lang="en-US" sz="1400" dirty="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66%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76%</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71%</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29</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1"/>
                  </a:ext>
                </a:extLst>
              </a:tr>
              <a:tr h="549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C (29)</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dirty="0" smtClean="0">
                          <a:solidFill>
                            <a:srgbClr val="FF0000"/>
                          </a:solidFill>
                          <a:effectLst/>
                          <a:latin typeface="Arial"/>
                        </a:rPr>
                        <a:t>55%</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76%</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66%</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68%</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76%</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-3</a:t>
                      </a:r>
                      <a:endParaRPr lang="en-US" sz="1400" b="0" i="0" u="none" strike="noStrike" dirty="0">
                        <a:solidFill>
                          <a:srgbClr val="FF0000"/>
                        </a:solidFill>
                        <a:effectLst/>
                        <a:latin typeface="Arial"/>
                      </a:endParaRPr>
                    </a:p>
                  </a:txBody>
                  <a:tcPr marL="0" marR="0" marT="0" marB="0" anchor="ctr"/>
                </a:tc>
                <a:extLst>
                  <a:ext uri="{0D108BD9-81ED-4DB2-BD59-A6C34878D82A}">
                    <a16:rowId xmlns:a16="http://schemas.microsoft.com/office/drawing/2014/main" val="10002"/>
                  </a:ext>
                </a:extLst>
              </a:tr>
              <a:tr h="549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CE (12)</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dirty="0" smtClean="0">
                          <a:solidFill>
                            <a:srgbClr val="FF0000"/>
                          </a:solidFill>
                          <a:effectLst/>
                          <a:latin typeface="Arial"/>
                        </a:rPr>
                        <a:t>50%</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50%</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67%</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58%</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50%</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-42</a:t>
                      </a:r>
                      <a:endParaRPr lang="en-US" sz="1400" b="0" i="0" u="none" strike="noStrike" dirty="0">
                        <a:solidFill>
                          <a:srgbClr val="FF0000"/>
                        </a:solidFill>
                        <a:effectLst/>
                        <a:latin typeface="Arial"/>
                      </a:endParaRPr>
                    </a:p>
                  </a:txBody>
                  <a:tcPr marL="0" marR="0" marT="0" marB="0" anchor="ctr"/>
                </a:tc>
                <a:extLst>
                  <a:ext uri="{0D108BD9-81ED-4DB2-BD59-A6C34878D82A}">
                    <a16:rowId xmlns:a16="http://schemas.microsoft.com/office/drawing/2014/main" val="10003"/>
                  </a:ext>
                </a:extLst>
              </a:tr>
              <a:tr h="549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CT (20)</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65%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60%</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70%</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65%</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25%</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5</a:t>
                      </a:r>
                      <a:endParaRPr lang="en-US" sz="1400" b="0" i="0" u="none" strike="noStrike" dirty="0">
                        <a:solidFill>
                          <a:srgbClr val="FF0000"/>
                        </a:solidFill>
                        <a:effectLst/>
                        <a:latin typeface="Arial"/>
                      </a:endParaRPr>
                    </a:p>
                  </a:txBody>
                  <a:tcPr marL="0" marR="0" marT="0" marB="0" anchor="ctr"/>
                </a:tc>
                <a:extLst>
                  <a:ext uri="{0D108BD9-81ED-4DB2-BD59-A6C34878D82A}">
                    <a16:rowId xmlns:a16="http://schemas.microsoft.com/office/drawing/2014/main" val="10004"/>
                  </a:ext>
                </a:extLst>
              </a:tr>
              <a:tr h="549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FY (72)</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74%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78%</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28%</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43</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5"/>
                  </a:ext>
                </a:extLst>
              </a:tr>
              <a:tr h="549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NT (3)</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67%</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67</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r h="549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T (43)</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dirty="0" smtClean="0">
                          <a:solidFill>
                            <a:srgbClr val="FF0000"/>
                          </a:solidFill>
                          <a:effectLst/>
                          <a:latin typeface="Arial"/>
                        </a:rPr>
                        <a:t>30%</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63%</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74%</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57%</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60%</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28%</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-14</a:t>
                      </a:r>
                      <a:endParaRPr lang="en-US" sz="1400" b="0" i="0" u="none" strike="noStrike" dirty="0">
                        <a:solidFill>
                          <a:srgbClr val="FF0000"/>
                        </a:solidFill>
                        <a:effectLst/>
                        <a:latin typeface="Arial"/>
                      </a:endParaRPr>
                    </a:p>
                  </a:txBody>
                  <a:tcPr marL="0" marR="0" marT="0" marB="0" anchor="ctr"/>
                </a:tc>
                <a:extLst>
                  <a:ext uri="{0D108BD9-81ED-4DB2-BD59-A6C34878D82A}">
                    <a16:rowId xmlns:a16="http://schemas.microsoft.com/office/drawing/2014/main" val="10007"/>
                  </a:ext>
                </a:extLst>
              </a:tr>
              <a:tr h="549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TE (13)</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69%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69%</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69%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23</a:t>
                      </a:r>
                      <a:endParaRPr lang="en-US" sz="1400" b="0" i="0" u="none" strike="noStrike" dirty="0">
                        <a:solidFill>
                          <a:srgbClr val="FF0000"/>
                        </a:solidFill>
                        <a:effectLst/>
                        <a:latin typeface="Arial"/>
                      </a:endParaRPr>
                    </a:p>
                  </a:txBody>
                  <a:tcPr marL="0" marR="0" marT="0" marB="0" anchor="ctr"/>
                </a:tc>
                <a:extLst>
                  <a:ext uri="{0D108BD9-81ED-4DB2-BD59-A6C34878D82A}">
                    <a16:rowId xmlns:a16="http://schemas.microsoft.com/office/drawing/2014/main" val="10008"/>
                  </a:ext>
                </a:extLst>
              </a:tr>
              <a:tr h="549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YY (43)</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77%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30%</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53</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9"/>
                  </a:ext>
                </a:extLst>
              </a:tr>
            </a:tbl>
          </a:graphicData>
        </a:graphic>
      </p:graphicFrame>
      <p:sp>
        <p:nvSpPr>
          <p:cNvPr id="5" name="TextBox 4"/>
          <p:cNvSpPr txBox="1"/>
          <p:nvPr/>
        </p:nvSpPr>
        <p:spPr>
          <a:xfrm>
            <a:off x="4800600" y="152402"/>
            <a:ext cx="4194958" cy="307777"/>
          </a:xfrm>
          <a:prstGeom prst="rect">
            <a:avLst/>
          </a:prstGeom>
          <a:noFill/>
        </p:spPr>
        <p:txBody>
          <a:bodyPr wrap="square" rtlCol="0">
            <a:spAutoFit/>
          </a:bodyPr>
          <a:lstStyle/>
          <a:p>
            <a:r>
              <a:rPr lang="en-US" sz="1400" dirty="0" smtClean="0">
                <a:solidFill>
                  <a:prstClr val="black"/>
                </a:solidFill>
                <a:latin typeface="Arial" pitchFamily="34" charset="0"/>
                <a:cs typeface="Arial" pitchFamily="34" charset="0"/>
              </a:rPr>
              <a:t>Scores in </a:t>
            </a:r>
            <a:r>
              <a:rPr lang="en-US" sz="1400" dirty="0" smtClean="0">
                <a:solidFill>
                  <a:srgbClr val="FF0000"/>
                </a:solidFill>
                <a:latin typeface="Arial" pitchFamily="34" charset="0"/>
                <a:cs typeface="Arial" pitchFamily="34" charset="0"/>
              </a:rPr>
              <a:t>Red </a:t>
            </a:r>
            <a:r>
              <a:rPr lang="en-US" sz="1400" dirty="0" smtClean="0">
                <a:latin typeface="Arial" pitchFamily="34" charset="0"/>
                <a:cs typeface="Arial" pitchFamily="34" charset="0"/>
              </a:rPr>
              <a:t>are below the organization’s score </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12088336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87D7A59-36E2-48B9-B146-C1E59501F63F}" type="slidenum">
              <a:rPr lang="en-US" smtClean="0"/>
              <a:pPr/>
              <a:t>57</a:t>
            </a:fld>
            <a:endParaRPr lang="en-US" dirty="0"/>
          </a:p>
        </p:txBody>
      </p:sp>
      <p:sp>
        <p:nvSpPr>
          <p:cNvPr id="3" name="Text Placeholder 2"/>
          <p:cNvSpPr>
            <a:spLocks noGrp="1"/>
          </p:cNvSpPr>
          <p:nvPr>
            <p:ph type="body" sz="quarter" idx="13"/>
          </p:nvPr>
        </p:nvSpPr>
        <p:spPr>
          <a:xfrm>
            <a:off x="228600" y="76200"/>
            <a:ext cx="6629400" cy="523875"/>
          </a:xfrm>
        </p:spPr>
        <p:txBody>
          <a:bodyPr/>
          <a:lstStyle/>
          <a:p>
            <a:r>
              <a:rPr lang="en-US" sz="3200" smtClean="0">
                <a:latin typeface="Arial" pitchFamily="34" charset="0"/>
                <a:cs typeface="Arial" pitchFamily="34" charset="0"/>
              </a:rPr>
              <a:t>ABOR Code</a:t>
            </a:r>
            <a:endParaRPr lang="en-US" sz="3200" dirty="0">
              <a:latin typeface="Arial" pitchFamily="34" charset="0"/>
              <a:cs typeface="Arial" pitchFamily="34" charset="0"/>
            </a:endParaRP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406061435"/>
              </p:ext>
            </p:extLst>
          </p:nvPr>
        </p:nvGraphicFramePr>
        <p:xfrm>
          <a:off x="152400" y="762000"/>
          <a:ext cx="8887971" cy="5791199"/>
        </p:xfrm>
        <a:graphic>
          <a:graphicData uri="http://schemas.openxmlformats.org/drawingml/2006/table">
            <a:tbl>
              <a:tblPr firstRow="1" firstCol="1" bandRow="1">
                <a:tableStyleId>{5C22544A-7EE6-4342-B048-85BDC9FD1C3A}</a:tableStyleId>
              </a:tblPr>
              <a:tblGrid>
                <a:gridCol w="1289156">
                  <a:extLst>
                    <a:ext uri="{9D8B030D-6E8A-4147-A177-3AD203B41FA5}">
                      <a16:colId xmlns:a16="http://schemas.microsoft.com/office/drawing/2014/main" val="20000"/>
                    </a:ext>
                  </a:extLst>
                </a:gridCol>
                <a:gridCol w="1085545">
                  <a:extLst>
                    <a:ext uri="{9D8B030D-6E8A-4147-A177-3AD203B41FA5}">
                      <a16:colId xmlns:a16="http://schemas.microsoft.com/office/drawing/2014/main" val="20001"/>
                    </a:ext>
                  </a:extLst>
                </a:gridCol>
                <a:gridCol w="1085545">
                  <a:extLst>
                    <a:ext uri="{9D8B030D-6E8A-4147-A177-3AD203B41FA5}">
                      <a16:colId xmlns:a16="http://schemas.microsoft.com/office/drawing/2014/main" val="20002"/>
                    </a:ext>
                  </a:extLst>
                </a:gridCol>
                <a:gridCol w="1085545">
                  <a:extLst>
                    <a:ext uri="{9D8B030D-6E8A-4147-A177-3AD203B41FA5}">
                      <a16:colId xmlns:a16="http://schemas.microsoft.com/office/drawing/2014/main" val="20003"/>
                    </a:ext>
                  </a:extLst>
                </a:gridCol>
                <a:gridCol w="1085545">
                  <a:extLst>
                    <a:ext uri="{9D8B030D-6E8A-4147-A177-3AD203B41FA5}">
                      <a16:colId xmlns:a16="http://schemas.microsoft.com/office/drawing/2014/main" val="20004"/>
                    </a:ext>
                  </a:extLst>
                </a:gridCol>
                <a:gridCol w="1085545">
                  <a:extLst>
                    <a:ext uri="{9D8B030D-6E8A-4147-A177-3AD203B41FA5}">
                      <a16:colId xmlns:a16="http://schemas.microsoft.com/office/drawing/2014/main" val="20005"/>
                    </a:ext>
                  </a:extLst>
                </a:gridCol>
                <a:gridCol w="1085545">
                  <a:extLst>
                    <a:ext uri="{9D8B030D-6E8A-4147-A177-3AD203B41FA5}">
                      <a16:colId xmlns:a16="http://schemas.microsoft.com/office/drawing/2014/main" val="20006"/>
                    </a:ext>
                  </a:extLst>
                </a:gridCol>
                <a:gridCol w="1085545">
                  <a:extLst>
                    <a:ext uri="{9D8B030D-6E8A-4147-A177-3AD203B41FA5}">
                      <a16:colId xmlns:a16="http://schemas.microsoft.com/office/drawing/2014/main" val="20007"/>
                    </a:ext>
                  </a:extLst>
                </a:gridCol>
              </a:tblGrid>
              <a:tr h="1178255">
                <a:tc>
                  <a:txBody>
                    <a:bodyPr/>
                    <a:lstStyle/>
                    <a:p>
                      <a:pPr algn="l" fontAlgn="ctr"/>
                      <a:r>
                        <a:rPr lang="en-US" sz="1400" u="none" strike="noStrike" dirty="0" smtClean="0">
                          <a:effectLst/>
                          <a:latin typeface="Arial" pitchFamily="34" charset="0"/>
                          <a:cs typeface="Arial" pitchFamily="34" charset="0"/>
                        </a:rPr>
                        <a:t>Attribute</a:t>
                      </a:r>
                      <a:endParaRPr lang="en-US" sz="1400" b="1" i="0" u="none" strike="noStrike" dirty="0">
                        <a:solidFill>
                          <a:srgbClr val="000000"/>
                        </a:solidFill>
                        <a:effectLst/>
                        <a:latin typeface="Arial" pitchFamily="34" charset="0"/>
                        <a:cs typeface="Arial" pitchFamily="34" charset="0"/>
                      </a:endParaRPr>
                    </a:p>
                  </a:txBody>
                  <a:tcPr marL="91034" marR="91034" marT="44824" marB="44824"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Organization </a:t>
                      </a:r>
                      <a:r>
                        <a:rPr lang="en-US" sz="1100" u="none" strike="noStrike" dirty="0" smtClean="0">
                          <a:effectLst/>
                          <a:latin typeface="Arial" pitchFamily="34" charset="0"/>
                          <a:cs typeface="Arial" pitchFamily="34" charset="0"/>
                        </a:rPr>
                        <a:t>Engagement</a:t>
                      </a: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Job &amp; Career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Co-Worker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Leader Engagement</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Overall Favorable Satisfaction</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u="none" strike="noStrike" dirty="0">
                          <a:effectLst/>
                          <a:latin typeface="Arial" pitchFamily="34" charset="0"/>
                          <a:cs typeface="Arial" pitchFamily="34" charset="0"/>
                        </a:rPr>
                        <a:t>Intent to Stay </a:t>
                      </a:r>
                      <a:r>
                        <a:rPr lang="en-US" sz="1100" u="none" strike="noStrike" dirty="0" smtClean="0">
                          <a:effectLst/>
                          <a:latin typeface="Arial" pitchFamily="34" charset="0"/>
                          <a:cs typeface="Arial" pitchFamily="34" charset="0"/>
                        </a:rPr>
                        <a:t>(High)</a:t>
                      </a:r>
                      <a:endParaRPr lang="en-US" sz="1100" b="1" i="0" u="none" strike="noStrike" dirty="0">
                        <a:solidFill>
                          <a:srgbClr val="000000"/>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tc>
                  <a:txBody>
                    <a:bodyPr/>
                    <a:lstStyle/>
                    <a:p>
                      <a:pPr algn="ctr" fontAlgn="ctr"/>
                      <a:r>
                        <a:rPr lang="en-US" sz="1100" b="1" i="0" u="none" strike="noStrike" dirty="0" smtClean="0">
                          <a:solidFill>
                            <a:schemeClr val="bg1"/>
                          </a:solidFill>
                          <a:effectLst/>
                          <a:latin typeface="Arial" pitchFamily="34" charset="0"/>
                          <a:cs typeface="Arial" pitchFamily="34" charset="0"/>
                        </a:rPr>
                        <a:t>Employee Net Promoter</a:t>
                      </a:r>
                      <a:r>
                        <a:rPr lang="en-US" sz="1100" b="1" i="0" u="none" strike="noStrike" baseline="0" dirty="0" smtClean="0">
                          <a:solidFill>
                            <a:schemeClr val="bg1"/>
                          </a:solidFill>
                          <a:effectLst/>
                          <a:latin typeface="Arial" pitchFamily="34" charset="0"/>
                          <a:cs typeface="Arial" pitchFamily="34" charset="0"/>
                        </a:rPr>
                        <a:t> Score </a:t>
                      </a:r>
                    </a:p>
                    <a:p>
                      <a:pPr algn="ctr" fontAlgn="ctr"/>
                      <a:r>
                        <a:rPr lang="en-US" sz="1100" b="1" i="0" u="none" strike="noStrike" baseline="0" dirty="0" smtClean="0">
                          <a:solidFill>
                            <a:schemeClr val="bg1"/>
                          </a:solidFill>
                          <a:effectLst/>
                          <a:latin typeface="Arial" pitchFamily="34" charset="0"/>
                          <a:cs typeface="Arial" pitchFamily="34" charset="0"/>
                        </a:rPr>
                        <a:t>(ENPS)</a:t>
                      </a:r>
                      <a:endParaRPr lang="en-US" sz="1100" b="1" i="0" u="none" strike="noStrike" dirty="0">
                        <a:solidFill>
                          <a:schemeClr val="bg1"/>
                        </a:solidFill>
                        <a:effectLst/>
                        <a:latin typeface="Arial" pitchFamily="34" charset="0"/>
                        <a:cs typeface="Arial" pitchFamily="34" charset="0"/>
                      </a:endParaRPr>
                    </a:p>
                  </a:txBody>
                  <a:tcPr marL="9297" marR="9297" marT="9156" marB="0" anchor="ctr">
                    <a:gradFill>
                      <a:gsLst>
                        <a:gs pos="0">
                          <a:srgbClr val="0C5FA9"/>
                        </a:gs>
                        <a:gs pos="100000">
                          <a:srgbClr val="5994DF"/>
                        </a:gs>
                      </a:gsLst>
                      <a:lin ang="16200000" scaled="1"/>
                    </a:gradFill>
                  </a:tcPr>
                </a:tc>
                <a:extLst>
                  <a:ext uri="{0D108BD9-81ED-4DB2-BD59-A6C34878D82A}">
                    <a16:rowId xmlns:a16="http://schemas.microsoft.com/office/drawing/2014/main" val="10000"/>
                  </a:ext>
                </a:extLst>
              </a:tr>
              <a:tr h="768824">
                <a:tc>
                  <a:txBody>
                    <a:bodyPr/>
                    <a:lstStyle/>
                    <a:p>
                      <a:r>
                        <a:rPr lang="en-US" sz="1400" smtClean="0">
                          <a:latin typeface="Arial" pitchFamily="34" charset="0"/>
                          <a:cs typeface="Arial" pitchFamily="34" charset="0"/>
                        </a:rPr>
                        <a:t>ACP (31)</a:t>
                      </a:r>
                      <a:endParaRPr lang="en-US" sz="1400" dirty="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74%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39%</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45</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1"/>
                  </a:ext>
                </a:extLst>
              </a:tr>
              <a:tr h="768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ADM (20)</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dirty="0" smtClean="0">
                          <a:solidFill>
                            <a:srgbClr val="FF0000"/>
                          </a:solidFill>
                          <a:effectLst/>
                          <a:latin typeface="Arial"/>
                        </a:rPr>
                        <a:t>50%</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47%</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35%</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20</a:t>
                      </a:r>
                      <a:endParaRPr lang="en-US" sz="1400" b="0" i="0" u="none" strike="noStrike" dirty="0">
                        <a:solidFill>
                          <a:srgbClr val="FF0000"/>
                        </a:solidFill>
                        <a:effectLst/>
                        <a:latin typeface="Arial"/>
                      </a:endParaRPr>
                    </a:p>
                  </a:txBody>
                  <a:tcPr marL="0" marR="0" marT="0" marB="0" anchor="ctr"/>
                </a:tc>
                <a:extLst>
                  <a:ext uri="{0D108BD9-81ED-4DB2-BD59-A6C34878D82A}">
                    <a16:rowId xmlns:a16="http://schemas.microsoft.com/office/drawing/2014/main" val="10002"/>
                  </a:ext>
                </a:extLst>
              </a:tr>
              <a:tr h="768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CLS (257)</a:t>
                      </a:r>
                    </a:p>
                  </a:txBody>
                  <a:tcPr marL="91034" marR="91034" marT="44824" marB="44824" anchor="ctr"/>
                </a:tc>
                <a:tc>
                  <a:txBody>
                    <a:bodyPr/>
                    <a:lstStyle/>
                    <a:p>
                      <a:pPr algn="ctr" rtl="0" fontAlgn="ctr"/>
                      <a:r>
                        <a:rPr lang="en-US" sz="1400" b="0" i="0" u="none" strike="noStrike" dirty="0" smtClean="0">
                          <a:solidFill>
                            <a:srgbClr val="000000"/>
                          </a:solidFill>
                          <a:effectLst/>
                          <a:latin typeface="Arial"/>
                        </a:rPr>
                        <a:t>66%</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76%</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77%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71%</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29</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r h="768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DOC (10)</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100%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90%</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10%</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90</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4"/>
                  </a:ext>
                </a:extLst>
              </a:tr>
              <a:tr h="768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FAC (102)</a:t>
                      </a:r>
                    </a:p>
                  </a:txBody>
                  <a:tcPr marL="91034" marR="91034" marT="44824" marB="44824" anchor="ctr"/>
                </a:tc>
                <a:tc>
                  <a:txBody>
                    <a:bodyPr/>
                    <a:lstStyle/>
                    <a:p>
                      <a:pPr algn="ctr" rtl="0" fontAlgn="ctr"/>
                      <a:r>
                        <a:rPr lang="en-US" sz="1400" b="0" i="0" u="none" strike="noStrike" dirty="0" smtClean="0">
                          <a:solidFill>
                            <a:srgbClr val="FF0000"/>
                          </a:solidFill>
                          <a:effectLst/>
                          <a:latin typeface="Arial"/>
                        </a:rPr>
                        <a:t>49%</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71%</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67%</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70%</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64%</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33%</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-9</a:t>
                      </a:r>
                      <a:endParaRPr lang="en-US" sz="1400" b="0" i="0" u="none" strike="noStrike" dirty="0">
                        <a:solidFill>
                          <a:srgbClr val="FF0000"/>
                        </a:solidFill>
                        <a:effectLst/>
                        <a:latin typeface="Arial"/>
                      </a:endParaRPr>
                    </a:p>
                  </a:txBody>
                  <a:tcPr marL="0" marR="0" marT="0" marB="0" anchor="ctr"/>
                </a:tc>
                <a:extLst>
                  <a:ext uri="{0D108BD9-81ED-4DB2-BD59-A6C34878D82A}">
                    <a16:rowId xmlns:a16="http://schemas.microsoft.com/office/drawing/2014/main" val="10005"/>
                  </a:ext>
                </a:extLst>
              </a:tr>
              <a:tr h="768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latin typeface="Arial" pitchFamily="34" charset="0"/>
                          <a:cs typeface="Arial" pitchFamily="34" charset="0"/>
                        </a:rPr>
                        <a:t>SRP (68)</a:t>
                      </a:r>
                      <a:endParaRPr lang="en-US" sz="1400" dirty="0" smtClean="0">
                        <a:latin typeface="Arial" pitchFamily="34" charset="0"/>
                        <a:cs typeface="Arial" pitchFamily="34" charset="0"/>
                      </a:endParaRPr>
                    </a:p>
                  </a:txBody>
                  <a:tcPr marL="91034" marR="91034" marT="44824" marB="44824" anchor="ctr"/>
                </a:tc>
                <a:tc>
                  <a:txBody>
                    <a:bodyPr/>
                    <a:lstStyle/>
                    <a:p>
                      <a:pPr algn="ctr" rtl="0" fontAlgn="ctr"/>
                      <a:r>
                        <a:rPr lang="en-US" sz="1400" b="0" i="0" u="none" strike="noStrike" dirty="0" smtClean="0">
                          <a:solidFill>
                            <a:srgbClr val="000000"/>
                          </a:solidFill>
                          <a:effectLst/>
                          <a:latin typeface="Arial"/>
                        </a:rPr>
                        <a:t>74%</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87%</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81%</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smtClean="0">
                          <a:solidFill>
                            <a:srgbClr val="000000"/>
                          </a:solidFill>
                          <a:effectLst/>
                          <a:latin typeface="Arial"/>
                        </a:rPr>
                        <a:t>82%</a:t>
                      </a:r>
                      <a:endParaRPr lang="en-US" sz="1400" b="0" i="0" u="none" strike="noStrike" dirty="0">
                        <a:solidFill>
                          <a:srgbClr val="00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76%</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FF0000"/>
                          </a:solidFill>
                          <a:effectLst/>
                          <a:latin typeface="Arial"/>
                        </a:rPr>
                        <a:t>28%</a:t>
                      </a:r>
                      <a:endParaRPr lang="en-US" sz="1400" b="0" i="0" u="none" strike="noStrike" dirty="0">
                        <a:solidFill>
                          <a:srgbClr val="FF0000"/>
                        </a:solidFill>
                        <a:effectLst/>
                        <a:latin typeface="Arial"/>
                      </a:endParaRPr>
                    </a:p>
                  </a:txBody>
                  <a:tcPr marL="0" marR="0" marT="0" marB="0" anchor="ctr"/>
                </a:tc>
                <a:tc>
                  <a:txBody>
                    <a:bodyPr/>
                    <a:lstStyle/>
                    <a:p>
                      <a:pPr algn="ctr" rtl="0" fontAlgn="ctr"/>
                      <a:r>
                        <a:rPr lang="en-US" sz="1400" b="0" i="0" u="none" strike="noStrike" dirty="0" smtClean="0">
                          <a:solidFill>
                            <a:srgbClr val="000000"/>
                          </a:solidFill>
                          <a:effectLst/>
                          <a:latin typeface="Arial"/>
                        </a:rPr>
                        <a:t>44</a:t>
                      </a:r>
                      <a:endParaRPr lang="en-US" sz="14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6"/>
                  </a:ext>
                </a:extLst>
              </a:tr>
            </a:tbl>
          </a:graphicData>
        </a:graphic>
      </p:graphicFrame>
      <p:sp>
        <p:nvSpPr>
          <p:cNvPr id="5" name="TextBox 4"/>
          <p:cNvSpPr txBox="1"/>
          <p:nvPr/>
        </p:nvSpPr>
        <p:spPr>
          <a:xfrm>
            <a:off x="4800600" y="152402"/>
            <a:ext cx="4194958" cy="307777"/>
          </a:xfrm>
          <a:prstGeom prst="rect">
            <a:avLst/>
          </a:prstGeom>
          <a:noFill/>
        </p:spPr>
        <p:txBody>
          <a:bodyPr wrap="square" rtlCol="0">
            <a:spAutoFit/>
          </a:bodyPr>
          <a:lstStyle/>
          <a:p>
            <a:r>
              <a:rPr lang="en-US" sz="1400" dirty="0" smtClean="0">
                <a:solidFill>
                  <a:prstClr val="black"/>
                </a:solidFill>
                <a:latin typeface="Arial" pitchFamily="34" charset="0"/>
                <a:cs typeface="Arial" pitchFamily="34" charset="0"/>
              </a:rPr>
              <a:t>Scores in </a:t>
            </a:r>
            <a:r>
              <a:rPr lang="en-US" sz="1400" dirty="0" smtClean="0">
                <a:solidFill>
                  <a:srgbClr val="FF0000"/>
                </a:solidFill>
                <a:latin typeface="Arial" pitchFamily="34" charset="0"/>
                <a:cs typeface="Arial" pitchFamily="34" charset="0"/>
              </a:rPr>
              <a:t>Red </a:t>
            </a:r>
            <a:r>
              <a:rPr lang="en-US" sz="1400" dirty="0" smtClean="0">
                <a:latin typeface="Arial" pitchFamily="34" charset="0"/>
                <a:cs typeface="Arial" pitchFamily="34" charset="0"/>
              </a:rPr>
              <a:t>are below the organization’s score </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39864431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687D7A59-36E2-48B9-B146-C1E59501F63F}" type="slidenum">
              <a:rPr lang="en-US" smtClean="0"/>
              <a:pPr/>
              <a:t>58</a:t>
            </a:fld>
            <a:endParaRPr lang="en-US" dirty="0"/>
          </a:p>
        </p:txBody>
      </p:sp>
      <p:sp>
        <p:nvSpPr>
          <p:cNvPr id="2" name="Text Placeholder 1"/>
          <p:cNvSpPr>
            <a:spLocks noGrp="1"/>
          </p:cNvSpPr>
          <p:nvPr>
            <p:ph type="body" sz="quarter" idx="4294967295"/>
          </p:nvPr>
        </p:nvSpPr>
        <p:spPr>
          <a:xfrm>
            <a:off x="228600" y="53528"/>
            <a:ext cx="6629400" cy="523875"/>
          </a:xfrm>
        </p:spPr>
        <p:txBody>
          <a:bodyPr>
            <a:noAutofit/>
          </a:bodyPr>
          <a:lstStyle/>
          <a:p>
            <a:pPr marL="0" indent="0">
              <a:buNone/>
            </a:pPr>
            <a:r>
              <a:rPr lang="en-US" sz="2800" b="1" dirty="0" smtClean="0">
                <a:solidFill>
                  <a:srgbClr val="0C5FA9"/>
                </a:solidFill>
              </a:rPr>
              <a:t>Join Factors</a:t>
            </a:r>
            <a:endParaRPr lang="en-US" sz="2800" b="1" dirty="0">
              <a:solidFill>
                <a:srgbClr val="0C5FA9"/>
              </a:solidFill>
            </a:endParaRPr>
          </a:p>
        </p:txBody>
      </p:sp>
      <p:sp>
        <p:nvSpPr>
          <p:cNvPr id="3" name="Text Placeholder 1"/>
          <p:cNvSpPr txBox="1">
            <a:spLocks/>
          </p:cNvSpPr>
          <p:nvPr/>
        </p:nvSpPr>
        <p:spPr>
          <a:xfrm>
            <a:off x="228600" y="533400"/>
            <a:ext cx="8534400" cy="523875"/>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100000"/>
              <a:buFont typeface="Symbol" pitchFamily="18" charset="2"/>
              <a:buNone/>
              <a:defRPr sz="2200" b="1" kern="1200">
                <a:solidFill>
                  <a:srgbClr val="0C5598"/>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4F81BD"/>
              </a:buClr>
            </a:pPr>
            <a:r>
              <a:rPr lang="en-US" sz="1800" dirty="0" smtClean="0">
                <a:solidFill>
                  <a:srgbClr val="0C5FA9"/>
                </a:solidFill>
                <a:latin typeface="Arial" pitchFamily="34" charset="0"/>
                <a:cs typeface="Arial" pitchFamily="34" charset="0"/>
              </a:rPr>
              <a:t>Leverage key factors that influence the decision to join your organization</a:t>
            </a:r>
            <a:endParaRPr lang="en-US" sz="1800" dirty="0">
              <a:solidFill>
                <a:srgbClr val="0C5FA9"/>
              </a:solidFill>
              <a:latin typeface="Arial" pitchFamily="34" charset="0"/>
              <a:cs typeface="Arial" pitchFamily="34" charset="0"/>
            </a:endParaRPr>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381000" y="1155556"/>
            <a:ext cx="8382000" cy="5181600"/>
          </a:xfrm>
          <a:prstGeom prst="rect">
            <a:avLst/>
          </a:prstGeom>
        </p:spPr>
      </p:pic>
    </p:spTree>
    <p:extLst>
      <p:ext uri="{BB962C8B-B14F-4D97-AF65-F5344CB8AC3E}">
        <p14:creationId xmlns:p14="http://schemas.microsoft.com/office/powerpoint/2010/main" val="18720310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0"/>
          </p:nvPr>
        </p:nvSpPr>
        <p:spPr/>
        <p:txBody>
          <a:bodyPr/>
          <a:lstStyle>
            <a:lvl1pPr defTabSz="457200" fontAlgn="base">
              <a:spcBef>
                <a:spcPct val="0"/>
              </a:spcBef>
              <a:spcAft>
                <a:spcPct val="0"/>
              </a:spcAft>
              <a:defRPr sz="800" smtClean="0">
                <a:solidFill>
                  <a:srgbClr val="898989"/>
                </a:solidFill>
                <a:latin typeface="Arial" charset="0"/>
              </a:defRPr>
            </a:lvl1pPr>
          </a:lstStyle>
          <a:p>
            <a:pPr>
              <a:defRPr/>
            </a:pPr>
            <a:fld id="{D4B6D4B0-57D4-44F0-91A3-A01A8CC17AD8}" type="slidenum">
              <a:rPr lang="en-US">
                <a:latin typeface="Candara"/>
              </a:rPr>
              <a:pPr>
                <a:defRPr/>
              </a:pPr>
              <a:t>59</a:t>
            </a:fld>
            <a:endParaRPr lang="en-US" dirty="0">
              <a:latin typeface="Candara"/>
            </a:endParaRPr>
          </a:p>
        </p:txBody>
      </p:sp>
      <p:sp>
        <p:nvSpPr>
          <p:cNvPr id="6" name="Title 5"/>
          <p:cNvSpPr>
            <a:spLocks noGrp="1"/>
          </p:cNvSpPr>
          <p:nvPr>
            <p:ph type="title" idx="4294967295"/>
          </p:nvPr>
        </p:nvSpPr>
        <p:spPr>
          <a:xfrm>
            <a:off x="0" y="-152400"/>
            <a:ext cx="8229600" cy="1252538"/>
          </a:xfrm>
        </p:spPr>
        <p:txBody>
          <a:bodyPr>
            <a:normAutofit/>
          </a:bodyPr>
          <a:lstStyle/>
          <a:p>
            <a:r>
              <a:rPr lang="en-US" sz="2800" b="1" dirty="0" smtClean="0">
                <a:solidFill>
                  <a:srgbClr val="005C99"/>
                </a:solidFill>
              </a:rPr>
              <a:t>Satisfaction at Work</a:t>
            </a:r>
            <a:endParaRPr lang="en-US" sz="2800" b="1" dirty="0">
              <a:solidFill>
                <a:srgbClr val="005C99"/>
              </a:solidFill>
            </a:endParaRPr>
          </a:p>
        </p:txBody>
      </p:sp>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000125" y="1000125"/>
            <a:ext cx="7143750" cy="1428750"/>
          </a:xfrm>
          <a:prstGeom prst="rect">
            <a:avLst/>
          </a:prstGeom>
        </p:spPr>
      </p:pic>
      <p:pic>
        <p:nvPicPr>
          <p:cNvPr id="3" name="Picture 2"/>
          <p:cNvPicPr>
            <a:picLocks/>
          </p:cNvPicPr>
          <p:nvPr/>
        </p:nvPicPr>
        <p:blipFill>
          <a:blip r:embed="rId4">
            <a:extLst>
              <a:ext uri="{28A0092B-C50C-407E-A947-70E740481C1C}">
                <a14:useLocalDpi xmlns:a14="http://schemas.microsoft.com/office/drawing/2010/main" val="0"/>
              </a:ext>
            </a:extLst>
          </a:blip>
          <a:stretch>
            <a:fillRect/>
          </a:stretch>
        </p:blipFill>
        <p:spPr>
          <a:xfrm>
            <a:off x="1000125" y="3810000"/>
            <a:ext cx="7143750" cy="1428750"/>
          </a:xfrm>
          <a:prstGeom prst="rect">
            <a:avLst/>
          </a:prstGeom>
        </p:spPr>
      </p:pic>
    </p:spTree>
    <p:extLst>
      <p:ext uri="{BB962C8B-B14F-4D97-AF65-F5344CB8AC3E}">
        <p14:creationId xmlns:p14="http://schemas.microsoft.com/office/powerpoint/2010/main" val="3904423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8372" y="21465"/>
            <a:ext cx="8229600" cy="1143000"/>
          </a:xfrm>
        </p:spPr>
        <p:txBody>
          <a:bodyPr>
            <a:normAutofit/>
          </a:bodyPr>
          <a:lstStyle/>
          <a:p>
            <a:r>
              <a:rPr lang="en-US" sz="3200" dirty="0" smtClean="0"/>
              <a:t>TalentWatch Survey Participation</a:t>
            </a:r>
            <a:endParaRPr lang="en-US" sz="3200" dirty="0"/>
          </a:p>
        </p:txBody>
      </p:sp>
      <p:sp>
        <p:nvSpPr>
          <p:cNvPr id="4" name="Slide Number Placeholder 3"/>
          <p:cNvSpPr>
            <a:spLocks noGrp="1"/>
          </p:cNvSpPr>
          <p:nvPr>
            <p:ph type="sldNum" sz="quarter" idx="10"/>
          </p:nvPr>
        </p:nvSpPr>
        <p:spPr/>
        <p:txBody>
          <a:bodyPr/>
          <a:lstStyle/>
          <a:p>
            <a:fld id="{687D7A59-36E2-48B9-B146-C1E59501F63F}" type="slidenum">
              <a:rPr lang="en-US" smtClean="0"/>
              <a:pPr/>
              <a:t>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03105589"/>
              </p:ext>
            </p:extLst>
          </p:nvPr>
        </p:nvGraphicFramePr>
        <p:xfrm>
          <a:off x="228600" y="2209800"/>
          <a:ext cx="4038600" cy="434339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699361">
                <a:tc>
                  <a:txBody>
                    <a:bodyPr/>
                    <a:lstStyle/>
                    <a:p>
                      <a:pPr algn="ctr"/>
                      <a:r>
                        <a:rPr lang="en-US" sz="1600" dirty="0" smtClean="0">
                          <a:latin typeface="Arial" pitchFamily="34" charset="0"/>
                          <a:cs typeface="Arial" pitchFamily="34" charset="0"/>
                        </a:rPr>
                        <a:t>Group</a:t>
                      </a:r>
                      <a:endParaRPr lang="en-US" sz="1600" dirty="0">
                        <a:latin typeface="Arial" pitchFamily="34" charset="0"/>
                        <a:cs typeface="Arial" pitchFamily="34" charset="0"/>
                      </a:endParaRPr>
                    </a:p>
                  </a:txBody>
                  <a:tcPr anchor="ctr">
                    <a:gradFill flip="none" rotWithShape="1">
                      <a:gsLst>
                        <a:gs pos="0">
                          <a:srgbClr val="0C5FA9"/>
                        </a:gs>
                        <a:gs pos="100000">
                          <a:srgbClr val="5994DF"/>
                        </a:gs>
                      </a:gsLst>
                      <a:lin ang="16200000" scaled="1"/>
                      <a:tileRect/>
                    </a:gradFill>
                  </a:tcPr>
                </a:tc>
                <a:tc>
                  <a:txBody>
                    <a:bodyPr/>
                    <a:lstStyle/>
                    <a:p>
                      <a:pPr algn="ctr"/>
                      <a:r>
                        <a:rPr lang="en-US" sz="1600" dirty="0" smtClean="0">
                          <a:latin typeface="Arial" pitchFamily="34" charset="0"/>
                          <a:cs typeface="Arial" pitchFamily="34" charset="0"/>
                        </a:rPr>
                        <a:t>Completion Percentage</a:t>
                      </a:r>
                      <a:endParaRPr lang="en-US" sz="1600" dirty="0">
                        <a:latin typeface="Arial" pitchFamily="34" charset="0"/>
                        <a:cs typeface="Arial" pitchFamily="34" charset="0"/>
                      </a:endParaRPr>
                    </a:p>
                  </a:txBody>
                  <a:tcPr anchor="ctr">
                    <a:gradFill flip="none" rotWithShape="1">
                      <a:gsLst>
                        <a:gs pos="0">
                          <a:srgbClr val="0C5FA9"/>
                        </a:gs>
                        <a:gs pos="100000">
                          <a:srgbClr val="5994DF"/>
                        </a:gs>
                      </a:gsLst>
                      <a:lin ang="16200000" scaled="1"/>
                      <a:tileRect/>
                    </a:gradFill>
                  </a:tcPr>
                </a:tc>
                <a:tc>
                  <a:txBody>
                    <a:bodyPr/>
                    <a:lstStyle/>
                    <a:p>
                      <a:pPr algn="ctr"/>
                      <a:r>
                        <a:rPr lang="en-US" sz="1600" dirty="0" smtClean="0">
                          <a:latin typeface="Arial" pitchFamily="34" charset="0"/>
                          <a:cs typeface="Arial" pitchFamily="34" charset="0"/>
                        </a:rPr>
                        <a:t>Count</a:t>
                      </a:r>
                      <a:endParaRPr lang="en-US" sz="1600" dirty="0">
                        <a:latin typeface="Arial" pitchFamily="34" charset="0"/>
                        <a:cs typeface="Arial" pitchFamily="34" charset="0"/>
                      </a:endParaRPr>
                    </a:p>
                  </a:txBody>
                  <a:tcPr anchor="ctr">
                    <a:gradFill flip="none" rotWithShape="1">
                      <a:gsLst>
                        <a:gs pos="0">
                          <a:srgbClr val="0C5FA9"/>
                        </a:gs>
                        <a:gs pos="100000">
                          <a:srgbClr val="5994DF"/>
                        </a:gs>
                      </a:gsLst>
                      <a:lin ang="16200000" scaled="1"/>
                      <a:tileRect/>
                    </a:gradFill>
                  </a:tcPr>
                </a:tc>
                <a:extLst>
                  <a:ext uri="{0D108BD9-81ED-4DB2-BD59-A6C34878D82A}">
                    <a16:rowId xmlns:a16="http://schemas.microsoft.com/office/drawing/2014/main" val="10000"/>
                  </a:ext>
                </a:extLst>
              </a:tr>
              <a:tr h="404893">
                <a:tc>
                  <a:txBody>
                    <a:bodyPr/>
                    <a:lstStyle/>
                    <a:p>
                      <a:pPr lvl="0"/>
                      <a:r>
                        <a:rPr lang="en-US" sz="1600" b="1" dirty="0" smtClean="0">
                          <a:latin typeface="Arial" pitchFamily="34" charset="0"/>
                          <a:cs typeface="Arial" pitchFamily="34" charset="0"/>
                        </a:rPr>
                        <a:t>ALVSCE</a:t>
                      </a:r>
                      <a:endParaRPr lang="en-US" sz="1600" b="1" dirty="0">
                        <a:latin typeface="Arial" pitchFamily="34" charset="0"/>
                        <a:cs typeface="Arial" pitchFamily="34" charset="0"/>
                      </a:endParaRPr>
                    </a:p>
                  </a:txBody>
                  <a:tcPr anchor="ctr"/>
                </a:tc>
                <a:tc>
                  <a:txBody>
                    <a:bodyPr/>
                    <a:lstStyle/>
                    <a:p>
                      <a:pPr algn="ctr"/>
                      <a:r>
                        <a:rPr lang="en-US" sz="1600" b="1" dirty="0" smtClean="0">
                          <a:latin typeface="Arial" pitchFamily="34" charset="0"/>
                          <a:cs typeface="Arial" pitchFamily="34" charset="0"/>
                        </a:rPr>
                        <a:t>44%</a:t>
                      </a:r>
                      <a:endParaRPr lang="en-US" sz="1600" b="1" dirty="0">
                        <a:latin typeface="Arial" pitchFamily="34" charset="0"/>
                        <a:cs typeface="Arial" pitchFamily="34" charset="0"/>
                      </a:endParaRPr>
                    </a:p>
                  </a:txBody>
                  <a:tcPr anchor="ctr"/>
                </a:tc>
                <a:tc>
                  <a:txBody>
                    <a:bodyPr/>
                    <a:lstStyle/>
                    <a:p>
                      <a:pPr algn="ctr"/>
                      <a:r>
                        <a:rPr lang="en-US" sz="1600" b="1" dirty="0" smtClean="0">
                          <a:latin typeface="Arial" pitchFamily="34" charset="0"/>
                          <a:cs typeface="Arial" pitchFamily="34" charset="0"/>
                        </a:rPr>
                        <a:t>488</a:t>
                      </a:r>
                      <a:endParaRPr lang="en-US" sz="1600" b="1" dirty="0">
                        <a:latin typeface="Arial" pitchFamily="34" charset="0"/>
                        <a:cs typeface="Arial" pitchFamily="34" charset="0"/>
                      </a:endParaRPr>
                    </a:p>
                  </a:txBody>
                  <a:tcPr anchor="ctr"/>
                </a:tc>
                <a:extLst>
                  <a:ext uri="{0D108BD9-81ED-4DB2-BD59-A6C34878D82A}">
                    <a16:rowId xmlns:a16="http://schemas.microsoft.com/office/drawing/2014/main" val="10001"/>
                  </a:ext>
                </a:extLst>
              </a:tr>
              <a:tr h="404893">
                <a:tc>
                  <a:txBody>
                    <a:bodyPr/>
                    <a:lstStyle/>
                    <a:p>
                      <a:pPr marL="274320" lvl="1"/>
                      <a:r>
                        <a:rPr lang="en-US" sz="1600" b="0" dirty="0" err="1" smtClean="0">
                          <a:latin typeface="Arial" pitchFamily="34" charset="0"/>
                          <a:cs typeface="Arial" pitchFamily="34" charset="0"/>
                        </a:rPr>
                        <a:t>Tabashnik</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51%</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26</a:t>
                      </a:r>
                      <a:endParaRPr lang="en-US" sz="1600" b="0" dirty="0">
                        <a:latin typeface="Arial" pitchFamily="34" charset="0"/>
                        <a:cs typeface="Arial" pitchFamily="34" charset="0"/>
                      </a:endParaRPr>
                    </a:p>
                  </a:txBody>
                  <a:tcPr anchor="ctr"/>
                </a:tc>
                <a:extLst>
                  <a:ext uri="{0D108BD9-81ED-4DB2-BD59-A6C34878D82A}">
                    <a16:rowId xmlns:a16="http://schemas.microsoft.com/office/drawing/2014/main" val="10002"/>
                  </a:ext>
                </a:extLst>
              </a:tr>
              <a:tr h="404893">
                <a:tc>
                  <a:txBody>
                    <a:bodyPr/>
                    <a:lstStyle/>
                    <a:p>
                      <a:pPr marL="274320" lvl="1"/>
                      <a:r>
                        <a:rPr lang="en-US" sz="1600" b="0" dirty="0" smtClean="0">
                          <a:latin typeface="Arial" pitchFamily="34" charset="0"/>
                          <a:cs typeface="Arial" pitchFamily="34" charset="0"/>
                        </a:rPr>
                        <a:t>McDonald</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59%</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30</a:t>
                      </a:r>
                      <a:endParaRPr lang="en-US" sz="1600" b="0" dirty="0">
                        <a:latin typeface="Arial" pitchFamily="34" charset="0"/>
                        <a:cs typeface="Arial" pitchFamily="34" charset="0"/>
                      </a:endParaRPr>
                    </a:p>
                  </a:txBody>
                  <a:tcPr anchor="ctr"/>
                </a:tc>
                <a:extLst>
                  <a:ext uri="{0D108BD9-81ED-4DB2-BD59-A6C34878D82A}">
                    <a16:rowId xmlns:a16="http://schemas.microsoft.com/office/drawing/2014/main" val="10003"/>
                  </a:ext>
                </a:extLst>
              </a:tr>
              <a:tr h="404893">
                <a:tc>
                  <a:txBody>
                    <a:bodyPr/>
                    <a:lstStyle/>
                    <a:p>
                      <a:pPr marL="274320" lvl="1"/>
                      <a:r>
                        <a:rPr lang="en-US" sz="1600" b="0" dirty="0" smtClean="0">
                          <a:latin typeface="Arial" pitchFamily="34" charset="0"/>
                          <a:cs typeface="Arial" pitchFamily="34" charset="0"/>
                        </a:rPr>
                        <a:t>Davis</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71%</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5</a:t>
                      </a:r>
                      <a:endParaRPr lang="en-US" sz="1600" b="0" dirty="0">
                        <a:latin typeface="Arial" pitchFamily="34" charset="0"/>
                        <a:cs typeface="Arial" pitchFamily="34" charset="0"/>
                      </a:endParaRPr>
                    </a:p>
                  </a:txBody>
                  <a:tcPr anchor="ctr"/>
                </a:tc>
                <a:extLst>
                  <a:ext uri="{0D108BD9-81ED-4DB2-BD59-A6C34878D82A}">
                    <a16:rowId xmlns:a16="http://schemas.microsoft.com/office/drawing/2014/main" val="10004"/>
                  </a:ext>
                </a:extLst>
              </a:tr>
              <a:tr h="404893">
                <a:tc>
                  <a:txBody>
                    <a:bodyPr/>
                    <a:lstStyle/>
                    <a:p>
                      <a:pPr marL="274320" lvl="1"/>
                      <a:r>
                        <a:rPr lang="en-US" sz="1600" b="0" dirty="0" err="1" smtClean="0">
                          <a:latin typeface="Arial" pitchFamily="34" charset="0"/>
                          <a:cs typeface="Arial" pitchFamily="34" charset="0"/>
                        </a:rPr>
                        <a:t>Silvertooth</a:t>
                      </a:r>
                      <a:endParaRPr lang="en-US" sz="1600" b="0" dirty="0">
                        <a:latin typeface="Arial" pitchFamily="34" charset="0"/>
                        <a:cs typeface="Arial" pitchFamily="34" charset="0"/>
                      </a:endParaRPr>
                    </a:p>
                  </a:txBody>
                  <a:tcPr anchor="ctr"/>
                </a:tc>
                <a:tc>
                  <a:txBody>
                    <a:bodyPr/>
                    <a:lstStyle/>
                    <a:p>
                      <a:pPr algn="ctr"/>
                      <a:r>
                        <a:rPr lang="en-US" sz="1600" b="0" dirty="0" smtClean="0">
                          <a:latin typeface="Arial" pitchFamily="34" charset="0"/>
                          <a:cs typeface="Arial" pitchFamily="34" charset="0"/>
                        </a:rPr>
                        <a:t>48%</a:t>
                      </a:r>
                      <a:endParaRPr lang="en-US" sz="1600" b="0" dirty="0">
                        <a:latin typeface="Arial" pitchFamily="34" charset="0"/>
                        <a:cs typeface="Arial" pitchFamily="34" charset="0"/>
                      </a:endParaRPr>
                    </a:p>
                  </a:txBody>
                  <a:tcPr anchor="ctr"/>
                </a:tc>
                <a:tc>
                  <a:txBody>
                    <a:bodyPr/>
                    <a:lstStyle/>
                    <a:p>
                      <a:pPr algn="ctr"/>
                      <a:r>
                        <a:rPr lang="en-US" sz="1600" b="0" dirty="0" smtClean="0">
                          <a:latin typeface="Arial" pitchFamily="34" charset="0"/>
                          <a:cs typeface="Arial" pitchFamily="34" charset="0"/>
                        </a:rPr>
                        <a:t>163</a:t>
                      </a:r>
                      <a:endParaRPr lang="en-US" sz="1600" b="0" dirty="0">
                        <a:latin typeface="Arial" pitchFamily="34" charset="0"/>
                        <a:cs typeface="Arial" pitchFamily="34" charset="0"/>
                      </a:endParaRPr>
                    </a:p>
                  </a:txBody>
                  <a:tcPr anchor="ctr"/>
                </a:tc>
                <a:extLst>
                  <a:ext uri="{0D108BD9-81ED-4DB2-BD59-A6C34878D82A}">
                    <a16:rowId xmlns:a16="http://schemas.microsoft.com/office/drawing/2014/main" val="10005"/>
                  </a:ext>
                </a:extLst>
              </a:tr>
              <a:tr h="404893">
                <a:tc>
                  <a:txBody>
                    <a:bodyPr/>
                    <a:lstStyle/>
                    <a:p>
                      <a:pPr marL="274320" lvl="1"/>
                      <a:r>
                        <a:rPr lang="en-US" sz="1600" b="0" dirty="0" err="1" smtClean="0">
                          <a:latin typeface="Arial" pitchFamily="34" charset="0"/>
                          <a:cs typeface="Arial" pitchFamily="34" charset="0"/>
                        </a:rPr>
                        <a:t>Ratje</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86%</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12</a:t>
                      </a:r>
                      <a:endParaRPr lang="en-US" sz="1600" b="0" dirty="0">
                        <a:latin typeface="Arial" pitchFamily="34" charset="0"/>
                        <a:cs typeface="Arial" pitchFamily="34" charset="0"/>
                      </a:endParaRPr>
                    </a:p>
                  </a:txBody>
                  <a:tcPr anchor="ctr"/>
                </a:tc>
                <a:extLst>
                  <a:ext uri="{0D108BD9-81ED-4DB2-BD59-A6C34878D82A}">
                    <a16:rowId xmlns:a16="http://schemas.microsoft.com/office/drawing/2014/main" val="10006"/>
                  </a:ext>
                </a:extLst>
              </a:tr>
              <a:tr h="404893">
                <a:tc>
                  <a:txBody>
                    <a:bodyPr/>
                    <a:lstStyle/>
                    <a:p>
                      <a:pPr marL="274320" lvl="1"/>
                      <a:r>
                        <a:rPr lang="en-US" sz="1600" b="0" dirty="0" err="1" smtClean="0">
                          <a:latin typeface="Arial" pitchFamily="34" charset="0"/>
                          <a:cs typeface="Arial" pitchFamily="34" charset="0"/>
                        </a:rPr>
                        <a:t>Koprowski</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28%</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31</a:t>
                      </a:r>
                      <a:endParaRPr lang="en-US" sz="1600" b="0" dirty="0">
                        <a:latin typeface="Arial" pitchFamily="34" charset="0"/>
                        <a:cs typeface="Arial" pitchFamily="34" charset="0"/>
                      </a:endParaRPr>
                    </a:p>
                  </a:txBody>
                  <a:tcPr anchor="ctr"/>
                </a:tc>
                <a:extLst>
                  <a:ext uri="{0D108BD9-81ED-4DB2-BD59-A6C34878D82A}">
                    <a16:rowId xmlns:a16="http://schemas.microsoft.com/office/drawing/2014/main" val="10007"/>
                  </a:ext>
                </a:extLst>
              </a:tr>
              <a:tr h="404893">
                <a:tc>
                  <a:txBody>
                    <a:bodyPr/>
                    <a:lstStyle/>
                    <a:p>
                      <a:pPr marL="274320" lvl="1"/>
                      <a:r>
                        <a:rPr lang="en-US" sz="1600" b="0" dirty="0" err="1" smtClean="0">
                          <a:latin typeface="Arial" pitchFamily="34" charset="0"/>
                          <a:cs typeface="Arial" pitchFamily="34" charset="0"/>
                        </a:rPr>
                        <a:t>Chorover</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36%</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25</a:t>
                      </a:r>
                      <a:endParaRPr lang="en-US" sz="1600" b="0" dirty="0">
                        <a:latin typeface="Arial" pitchFamily="34" charset="0"/>
                        <a:cs typeface="Arial" pitchFamily="34" charset="0"/>
                      </a:endParaRPr>
                    </a:p>
                  </a:txBody>
                  <a:tcPr anchor="ctr"/>
                </a:tc>
                <a:extLst>
                  <a:ext uri="{0D108BD9-81ED-4DB2-BD59-A6C34878D82A}">
                    <a16:rowId xmlns:a16="http://schemas.microsoft.com/office/drawing/2014/main" val="10008"/>
                  </a:ext>
                </a:extLst>
              </a:tr>
              <a:tr h="404893">
                <a:tc>
                  <a:txBody>
                    <a:bodyPr/>
                    <a:lstStyle/>
                    <a:p>
                      <a:pPr marL="274320" lvl="1"/>
                      <a:r>
                        <a:rPr lang="en-US" sz="1600" b="0" dirty="0" smtClean="0">
                          <a:latin typeface="Arial" pitchFamily="34" charset="0"/>
                          <a:cs typeface="Arial" pitchFamily="34" charset="0"/>
                        </a:rPr>
                        <a:t>Farrell-Poe</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30%</a:t>
                      </a:r>
                      <a:endParaRPr lang="en-US" sz="1600" b="0" dirty="0">
                        <a:latin typeface="Arial" pitchFamily="34" charset="0"/>
                        <a:cs typeface="Arial" pitchFamily="34" charset="0"/>
                      </a:endParaRPr>
                    </a:p>
                  </a:txBody>
                  <a:tcPr anchor="ctr"/>
                </a:tc>
                <a:tc>
                  <a:txBody>
                    <a:bodyPr/>
                    <a:lstStyle/>
                    <a:p>
                      <a:pPr algn="ctr"/>
                      <a:r>
                        <a:rPr lang="en-US" sz="1600" b="0" dirty="0" smtClean="0">
                          <a:latin typeface="Arial" pitchFamily="34" charset="0"/>
                          <a:cs typeface="Arial" pitchFamily="34" charset="0"/>
                        </a:rPr>
                        <a:t>9</a:t>
                      </a:r>
                      <a:endParaRPr lang="en-US" sz="1600" b="0" dirty="0">
                        <a:latin typeface="Arial" pitchFamily="34" charset="0"/>
                        <a:cs typeface="Arial" pitchFamily="34" charset="0"/>
                      </a:endParaRPr>
                    </a:p>
                  </a:txBody>
                  <a:tcPr anchor="ctr"/>
                </a:tc>
                <a:extLst>
                  <a:ext uri="{0D108BD9-81ED-4DB2-BD59-A6C34878D82A}">
                    <a16:rowId xmlns:a16="http://schemas.microsoft.com/office/drawing/2014/main" val="10009"/>
                  </a:ext>
                </a:extLst>
              </a:tr>
            </a:tbl>
          </a:graphicData>
        </a:graphic>
      </p:graphicFrame>
      <p:sp>
        <p:nvSpPr>
          <p:cNvPr id="6" name="TextBox 5"/>
          <p:cNvSpPr txBox="1"/>
          <p:nvPr/>
        </p:nvSpPr>
        <p:spPr>
          <a:xfrm>
            <a:off x="378372" y="1103289"/>
            <a:ext cx="8229600" cy="1323439"/>
          </a:xfrm>
          <a:prstGeom prst="rect">
            <a:avLst/>
          </a:prstGeom>
          <a:noFill/>
        </p:spPr>
        <p:txBody>
          <a:bodyPr wrap="square" rtlCol="0">
            <a:spAutoFit/>
          </a:bodyPr>
          <a:lstStyle/>
          <a:p>
            <a:pPr marL="114300" indent="-114300">
              <a:buFont typeface="Arial" pitchFamily="34" charset="0"/>
              <a:buChar char="•"/>
              <a:defRPr/>
            </a:pPr>
            <a:r>
              <a:rPr lang="en-US" sz="2000" b="1" dirty="0" smtClean="0">
                <a:solidFill>
                  <a:srgbClr val="D09E00"/>
                </a:solidFill>
                <a:latin typeface="Arial" pitchFamily="34" charset="0"/>
                <a:cs typeface="Arial" pitchFamily="34" charset="0"/>
              </a:rPr>
              <a:t>Survey Administration: 9/10/2018 - 9/21/2018</a:t>
            </a:r>
          </a:p>
          <a:p>
            <a:pPr marL="114300" indent="-114300">
              <a:buFont typeface="Arial" pitchFamily="34" charset="0"/>
              <a:buChar char="•"/>
              <a:defRPr/>
            </a:pPr>
            <a:r>
              <a:rPr lang="en-US" sz="2000" b="1" dirty="0" smtClean="0">
                <a:solidFill>
                  <a:srgbClr val="0C5598"/>
                </a:solidFill>
                <a:latin typeface="Arial" pitchFamily="34" charset="0"/>
                <a:cs typeface="Arial" pitchFamily="34" charset="0"/>
              </a:rPr>
              <a:t>Eligible Participants: 1105</a:t>
            </a:r>
          </a:p>
          <a:p>
            <a:pPr marL="114300" indent="-114300">
              <a:buFont typeface="Arial" pitchFamily="34" charset="0"/>
              <a:buChar char="•"/>
              <a:defRPr/>
            </a:pPr>
            <a:r>
              <a:rPr lang="en-US" sz="2000" b="1" dirty="0" smtClean="0">
                <a:solidFill>
                  <a:srgbClr val="D09E00"/>
                </a:solidFill>
                <a:latin typeface="Arial" pitchFamily="34" charset="0"/>
                <a:cs typeface="Arial" pitchFamily="34" charset="0"/>
              </a:rPr>
              <a:t>Two Surveys: General 44% &amp; Leader 42%</a:t>
            </a:r>
          </a:p>
          <a:p>
            <a:pPr>
              <a:defRPr/>
            </a:pPr>
            <a:endParaRPr lang="en-US" sz="2000" b="1" dirty="0">
              <a:solidFill>
                <a:srgbClr val="0C5598"/>
              </a:solidFill>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41466915"/>
              </p:ext>
            </p:extLst>
          </p:nvPr>
        </p:nvGraphicFramePr>
        <p:xfrm>
          <a:off x="4495800" y="2209800"/>
          <a:ext cx="3810000" cy="3555054"/>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703604">
                <a:tc>
                  <a:txBody>
                    <a:bodyPr/>
                    <a:lstStyle/>
                    <a:p>
                      <a:pPr algn="ctr"/>
                      <a:r>
                        <a:rPr lang="en-US" sz="1600" dirty="0" smtClean="0">
                          <a:latin typeface="Arial" pitchFamily="34" charset="0"/>
                          <a:cs typeface="Arial" pitchFamily="34" charset="0"/>
                        </a:rPr>
                        <a:t>Group</a:t>
                      </a:r>
                      <a:endParaRPr lang="en-US" sz="1600" dirty="0">
                        <a:latin typeface="Arial" pitchFamily="34" charset="0"/>
                        <a:cs typeface="Arial" pitchFamily="34" charset="0"/>
                      </a:endParaRPr>
                    </a:p>
                  </a:txBody>
                  <a:tcPr anchor="ctr">
                    <a:gradFill flip="none" rotWithShape="1">
                      <a:gsLst>
                        <a:gs pos="0">
                          <a:srgbClr val="0C5FA9"/>
                        </a:gs>
                        <a:gs pos="100000">
                          <a:srgbClr val="5994DF"/>
                        </a:gs>
                      </a:gsLst>
                      <a:lin ang="16200000" scaled="1"/>
                      <a:tileRect/>
                    </a:gradFill>
                  </a:tcPr>
                </a:tc>
                <a:tc>
                  <a:txBody>
                    <a:bodyPr/>
                    <a:lstStyle/>
                    <a:p>
                      <a:pPr algn="ctr"/>
                      <a:r>
                        <a:rPr lang="en-US" sz="1600" dirty="0" smtClean="0">
                          <a:latin typeface="Arial" pitchFamily="34" charset="0"/>
                          <a:cs typeface="Arial" pitchFamily="34" charset="0"/>
                        </a:rPr>
                        <a:t>Completion Percentage</a:t>
                      </a:r>
                      <a:endParaRPr lang="en-US" sz="1600" dirty="0">
                        <a:latin typeface="Arial" pitchFamily="34" charset="0"/>
                        <a:cs typeface="Arial" pitchFamily="34" charset="0"/>
                      </a:endParaRPr>
                    </a:p>
                  </a:txBody>
                  <a:tcPr anchor="ctr">
                    <a:gradFill flip="none" rotWithShape="1">
                      <a:gsLst>
                        <a:gs pos="0">
                          <a:srgbClr val="0C5FA9"/>
                        </a:gs>
                        <a:gs pos="100000">
                          <a:srgbClr val="5994DF"/>
                        </a:gs>
                      </a:gsLst>
                      <a:lin ang="16200000" scaled="1"/>
                      <a:tileRect/>
                    </a:gradFill>
                  </a:tcPr>
                </a:tc>
                <a:tc>
                  <a:txBody>
                    <a:bodyPr/>
                    <a:lstStyle/>
                    <a:p>
                      <a:pPr algn="ctr"/>
                      <a:r>
                        <a:rPr lang="en-US" sz="1600" dirty="0" smtClean="0">
                          <a:latin typeface="Arial" pitchFamily="34" charset="0"/>
                          <a:cs typeface="Arial" pitchFamily="34" charset="0"/>
                        </a:rPr>
                        <a:t>Count</a:t>
                      </a:r>
                      <a:endParaRPr lang="en-US" sz="1600" dirty="0">
                        <a:latin typeface="Arial" pitchFamily="34" charset="0"/>
                        <a:cs typeface="Arial" pitchFamily="34" charset="0"/>
                      </a:endParaRPr>
                    </a:p>
                  </a:txBody>
                  <a:tcPr anchor="ctr">
                    <a:gradFill flip="none" rotWithShape="1">
                      <a:gsLst>
                        <a:gs pos="0">
                          <a:srgbClr val="0C5FA9"/>
                        </a:gs>
                        <a:gs pos="100000">
                          <a:srgbClr val="5994DF"/>
                        </a:gs>
                      </a:gsLst>
                      <a:lin ang="16200000" scaled="1"/>
                      <a:tileRect/>
                    </a:gradFill>
                  </a:tcPr>
                </a:tc>
                <a:extLst>
                  <a:ext uri="{0D108BD9-81ED-4DB2-BD59-A6C34878D82A}">
                    <a16:rowId xmlns:a16="http://schemas.microsoft.com/office/drawing/2014/main" val="10000"/>
                  </a:ext>
                </a:extLst>
              </a:tr>
              <a:tr h="407350">
                <a:tc>
                  <a:txBody>
                    <a:bodyPr/>
                    <a:lstStyle/>
                    <a:p>
                      <a:pPr marL="274320" lvl="1"/>
                      <a:r>
                        <a:rPr lang="en-US" sz="1600" b="0" dirty="0" smtClean="0">
                          <a:latin typeface="Arial" pitchFamily="34" charset="0"/>
                          <a:cs typeface="Arial" pitchFamily="34" charset="0"/>
                        </a:rPr>
                        <a:t>Jenks</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32%</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37</a:t>
                      </a:r>
                      <a:endParaRPr lang="en-US" sz="1600" b="0" dirty="0">
                        <a:latin typeface="Arial" pitchFamily="34" charset="0"/>
                        <a:cs typeface="Arial" pitchFamily="34" charset="0"/>
                      </a:endParaRPr>
                    </a:p>
                  </a:txBody>
                  <a:tcPr anchor="ctr"/>
                </a:tc>
                <a:extLst>
                  <a:ext uri="{0D108BD9-81ED-4DB2-BD59-A6C34878D82A}">
                    <a16:rowId xmlns:a16="http://schemas.microsoft.com/office/drawing/2014/main" val="10001"/>
                  </a:ext>
                </a:extLst>
              </a:tr>
              <a:tr h="407350">
                <a:tc>
                  <a:txBody>
                    <a:bodyPr/>
                    <a:lstStyle/>
                    <a:p>
                      <a:pPr marL="274320" lvl="1"/>
                      <a:r>
                        <a:rPr lang="en-US" sz="1600" b="0" dirty="0" err="1" smtClean="0">
                          <a:latin typeface="Arial" pitchFamily="34" charset="0"/>
                          <a:cs typeface="Arial" pitchFamily="34" charset="0"/>
                        </a:rPr>
                        <a:t>Rahr</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54%</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7</a:t>
                      </a:r>
                      <a:endParaRPr lang="en-US" sz="1600" b="0" dirty="0">
                        <a:latin typeface="Arial" pitchFamily="34" charset="0"/>
                        <a:cs typeface="Arial" pitchFamily="34" charset="0"/>
                      </a:endParaRPr>
                    </a:p>
                  </a:txBody>
                  <a:tcPr anchor="ctr"/>
                </a:tc>
                <a:extLst>
                  <a:ext uri="{0D108BD9-81ED-4DB2-BD59-A6C34878D82A}">
                    <a16:rowId xmlns:a16="http://schemas.microsoft.com/office/drawing/2014/main" val="10002"/>
                  </a:ext>
                </a:extLst>
              </a:tr>
              <a:tr h="407350">
                <a:tc>
                  <a:txBody>
                    <a:bodyPr/>
                    <a:lstStyle/>
                    <a:p>
                      <a:pPr marL="274320" lvl="1"/>
                      <a:r>
                        <a:rPr lang="en-US" sz="1600" b="0" dirty="0" smtClean="0">
                          <a:latin typeface="Arial" pitchFamily="34" charset="0"/>
                          <a:cs typeface="Arial" pitchFamily="34" charset="0"/>
                        </a:rPr>
                        <a:t>Staten</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78%</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18</a:t>
                      </a:r>
                      <a:endParaRPr lang="en-US" sz="1600" b="0" dirty="0">
                        <a:latin typeface="Arial" pitchFamily="34" charset="0"/>
                        <a:cs typeface="Arial" pitchFamily="34" charset="0"/>
                      </a:endParaRPr>
                    </a:p>
                  </a:txBody>
                  <a:tcPr anchor="ctr"/>
                </a:tc>
                <a:extLst>
                  <a:ext uri="{0D108BD9-81ED-4DB2-BD59-A6C34878D82A}">
                    <a16:rowId xmlns:a16="http://schemas.microsoft.com/office/drawing/2014/main" val="10003"/>
                  </a:ext>
                </a:extLst>
              </a:tr>
              <a:tr h="407350">
                <a:tc>
                  <a:txBody>
                    <a:bodyPr/>
                    <a:lstStyle/>
                    <a:p>
                      <a:pPr marL="274320" lvl="1"/>
                      <a:r>
                        <a:rPr lang="en-US" sz="1600" b="0" dirty="0" err="1" smtClean="0">
                          <a:latin typeface="Arial" pitchFamily="34" charset="0"/>
                          <a:cs typeface="Arial" pitchFamily="34" charset="0"/>
                        </a:rPr>
                        <a:t>Antin</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57%</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4</a:t>
                      </a:r>
                      <a:endParaRPr lang="en-US" sz="1600" b="0" dirty="0">
                        <a:latin typeface="Arial" pitchFamily="34" charset="0"/>
                        <a:cs typeface="Arial" pitchFamily="34" charset="0"/>
                      </a:endParaRPr>
                    </a:p>
                  </a:txBody>
                  <a:tcPr anchor="ctr"/>
                </a:tc>
                <a:extLst>
                  <a:ext uri="{0D108BD9-81ED-4DB2-BD59-A6C34878D82A}">
                    <a16:rowId xmlns:a16="http://schemas.microsoft.com/office/drawing/2014/main" val="10004"/>
                  </a:ext>
                </a:extLst>
              </a:tr>
              <a:tr h="407350">
                <a:tc>
                  <a:txBody>
                    <a:bodyPr/>
                    <a:lstStyle/>
                    <a:p>
                      <a:pPr marL="274320" lvl="1"/>
                      <a:r>
                        <a:rPr lang="en-US" sz="1600" b="0" dirty="0" smtClean="0">
                          <a:latin typeface="Arial" pitchFamily="34" charset="0"/>
                          <a:cs typeface="Arial" pitchFamily="34" charset="0"/>
                        </a:rPr>
                        <a:t>Stock</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32%</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36</a:t>
                      </a:r>
                      <a:endParaRPr lang="en-US" sz="1600" b="0" dirty="0">
                        <a:latin typeface="Arial" pitchFamily="34" charset="0"/>
                        <a:cs typeface="Arial" pitchFamily="34" charset="0"/>
                      </a:endParaRPr>
                    </a:p>
                  </a:txBody>
                  <a:tcPr anchor="ctr"/>
                </a:tc>
                <a:extLst>
                  <a:ext uri="{0D108BD9-81ED-4DB2-BD59-A6C34878D82A}">
                    <a16:rowId xmlns:a16="http://schemas.microsoft.com/office/drawing/2014/main" val="10005"/>
                  </a:ext>
                </a:extLst>
              </a:tr>
              <a:tr h="407350">
                <a:tc>
                  <a:txBody>
                    <a:bodyPr/>
                    <a:lstStyle/>
                    <a:p>
                      <a:pPr marL="274320" lvl="1"/>
                      <a:r>
                        <a:rPr lang="en-US" sz="1600" b="0" dirty="0" smtClean="0">
                          <a:latin typeface="Arial" pitchFamily="34" charset="0"/>
                          <a:cs typeface="Arial" pitchFamily="34" charset="0"/>
                        </a:rPr>
                        <a:t>Going</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35%</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24</a:t>
                      </a:r>
                      <a:endParaRPr lang="en-US" sz="1600" b="0" dirty="0">
                        <a:latin typeface="Arial" pitchFamily="34" charset="0"/>
                        <a:cs typeface="Arial" pitchFamily="34" charset="0"/>
                      </a:endParaRPr>
                    </a:p>
                  </a:txBody>
                  <a:tcPr anchor="ctr"/>
                </a:tc>
                <a:extLst>
                  <a:ext uri="{0D108BD9-81ED-4DB2-BD59-A6C34878D82A}">
                    <a16:rowId xmlns:a16="http://schemas.microsoft.com/office/drawing/2014/main" val="10006"/>
                  </a:ext>
                </a:extLst>
              </a:tr>
              <a:tr h="407350">
                <a:tc>
                  <a:txBody>
                    <a:bodyPr/>
                    <a:lstStyle/>
                    <a:p>
                      <a:pPr marL="274320" lvl="1"/>
                      <a:r>
                        <a:rPr lang="en-US" sz="1600" b="0" dirty="0" err="1" smtClean="0">
                          <a:latin typeface="Arial" pitchFamily="34" charset="0"/>
                          <a:cs typeface="Arial" pitchFamily="34" charset="0"/>
                        </a:rPr>
                        <a:t>Husman</a:t>
                      </a:r>
                      <a:endParaRPr lang="en-US" sz="1600" b="0" dirty="0">
                        <a:latin typeface="Arial" pitchFamily="34" charset="0"/>
                        <a:cs typeface="Arial" pitchFamily="34" charset="0"/>
                      </a:endParaRPr>
                    </a:p>
                  </a:txBody>
                  <a:tcPr anchor="ctr"/>
                </a:tc>
                <a:tc>
                  <a:txBody>
                    <a:bodyPr/>
                    <a:lstStyle/>
                    <a:p>
                      <a:pPr algn="ctr"/>
                      <a:r>
                        <a:rPr lang="en-US" sz="1600" b="0" smtClean="0">
                          <a:latin typeface="Arial" pitchFamily="34" charset="0"/>
                          <a:cs typeface="Arial" pitchFamily="34" charset="0"/>
                        </a:rPr>
                        <a:t>80%</a:t>
                      </a:r>
                      <a:endParaRPr lang="en-US" sz="1600" b="0" dirty="0">
                        <a:latin typeface="Arial" pitchFamily="34" charset="0"/>
                        <a:cs typeface="Arial" pitchFamily="34" charset="0"/>
                      </a:endParaRPr>
                    </a:p>
                  </a:txBody>
                  <a:tcPr anchor="ctr"/>
                </a:tc>
                <a:tc>
                  <a:txBody>
                    <a:bodyPr/>
                    <a:lstStyle/>
                    <a:p>
                      <a:pPr algn="ctr"/>
                      <a:r>
                        <a:rPr lang="en-US" sz="1600" b="0" dirty="0" smtClean="0">
                          <a:latin typeface="Arial" pitchFamily="34" charset="0"/>
                          <a:cs typeface="Arial" pitchFamily="34" charset="0"/>
                        </a:rPr>
                        <a:t>24</a:t>
                      </a:r>
                      <a:endParaRPr lang="en-US" sz="1600" b="0" dirty="0">
                        <a:latin typeface="Arial" pitchFamily="34" charset="0"/>
                        <a:cs typeface="Arial" pitchFamily="34" charset="0"/>
                      </a:endParaRP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204550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87D7A59-36E2-48B9-B146-C1E59501F63F}" type="slidenum">
              <a:rPr lang="en-US" smtClean="0"/>
              <a:pPr/>
              <a:t>60</a:t>
            </a:fld>
            <a:endParaRPr lang="en-US" dirty="0"/>
          </a:p>
        </p:txBody>
      </p:sp>
      <p:graphicFrame>
        <p:nvGraphicFramePr>
          <p:cNvPr id="9" name="Content Placeholder 8"/>
          <p:cNvGraphicFramePr>
            <a:graphicFrameLocks noGrp="1"/>
          </p:cNvGraphicFramePr>
          <p:nvPr>
            <p:ph type="tbl" sz="quarter" idx="4294967295"/>
            <p:extLst>
              <p:ext uri="{D42A27DB-BD31-4B8C-83A1-F6EECF244321}">
                <p14:modId xmlns:p14="http://schemas.microsoft.com/office/powerpoint/2010/main" val="2762903916"/>
              </p:ext>
            </p:extLst>
          </p:nvPr>
        </p:nvGraphicFramePr>
        <p:xfrm>
          <a:off x="304800" y="1125014"/>
          <a:ext cx="8642825" cy="5580586"/>
        </p:xfrm>
        <a:graphic>
          <a:graphicData uri="http://schemas.openxmlformats.org/drawingml/2006/table">
            <a:tbl>
              <a:tblPr firstRow="1" bandRow="1">
                <a:tableStyleId>{5C22544A-7EE6-4342-B048-85BDC9FD1C3A}</a:tableStyleId>
              </a:tblPr>
              <a:tblGrid>
                <a:gridCol w="2033605">
                  <a:extLst>
                    <a:ext uri="{9D8B030D-6E8A-4147-A177-3AD203B41FA5}">
                      <a16:colId xmlns:a16="http://schemas.microsoft.com/office/drawing/2014/main" val="20000"/>
                    </a:ext>
                  </a:extLst>
                </a:gridCol>
                <a:gridCol w="1321844">
                  <a:extLst>
                    <a:ext uri="{9D8B030D-6E8A-4147-A177-3AD203B41FA5}">
                      <a16:colId xmlns:a16="http://schemas.microsoft.com/office/drawing/2014/main" val="20001"/>
                    </a:ext>
                  </a:extLst>
                </a:gridCol>
                <a:gridCol w="1321844">
                  <a:extLst>
                    <a:ext uri="{9D8B030D-6E8A-4147-A177-3AD203B41FA5}">
                      <a16:colId xmlns:a16="http://schemas.microsoft.com/office/drawing/2014/main" val="20002"/>
                    </a:ext>
                  </a:extLst>
                </a:gridCol>
                <a:gridCol w="1321844">
                  <a:extLst>
                    <a:ext uri="{9D8B030D-6E8A-4147-A177-3AD203B41FA5}">
                      <a16:colId xmlns:a16="http://schemas.microsoft.com/office/drawing/2014/main" val="20003"/>
                    </a:ext>
                  </a:extLst>
                </a:gridCol>
                <a:gridCol w="1321844">
                  <a:extLst>
                    <a:ext uri="{9D8B030D-6E8A-4147-A177-3AD203B41FA5}">
                      <a16:colId xmlns:a16="http://schemas.microsoft.com/office/drawing/2014/main" val="20004"/>
                    </a:ext>
                  </a:extLst>
                </a:gridCol>
                <a:gridCol w="1321844">
                  <a:extLst>
                    <a:ext uri="{9D8B030D-6E8A-4147-A177-3AD203B41FA5}">
                      <a16:colId xmlns:a16="http://schemas.microsoft.com/office/drawing/2014/main" val="20005"/>
                    </a:ext>
                  </a:extLst>
                </a:gridCol>
              </a:tblGrid>
              <a:tr h="499992">
                <a:tc>
                  <a:txBody>
                    <a:bodyPr/>
                    <a:lstStyle/>
                    <a:p>
                      <a:pPr algn="ctr"/>
                      <a:endParaRPr lang="en-US" sz="1800" b="1" dirty="0">
                        <a:solidFill>
                          <a:schemeClr val="tx1"/>
                        </a:solidFill>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Very Low Risk</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More than 10 years</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94295" marR="94295" marT="44725" marB="44725" anchor="ctr" anchorCtr="1"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2DAC2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Low Risk</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5 to 10 years</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94295" marR="94295" marT="44725" marB="44725" anchor="ctr" anchorCtr="1"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87E28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Moderate Risk</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3 to 5 years</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94295" marR="94295" marT="44725" marB="44725" anchor="ctr" anchorCtr="1"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High Risk</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1 to 3 years</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94295" marR="94295" marT="44725" marB="44725" anchor="ctr" anchorCtr="1"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CAF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Very High Risk</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Less than 1 year</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94295" marR="94295" marT="44725" marB="44725" anchor="ctr" anchorCtr="1"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8181"/>
                    </a:solidFill>
                  </a:tcPr>
                </a:tc>
                <a:extLst>
                  <a:ext uri="{0D108BD9-81ED-4DB2-BD59-A6C34878D82A}">
                    <a16:rowId xmlns:a16="http://schemas.microsoft.com/office/drawing/2014/main" val="10000"/>
                  </a:ext>
                </a:extLst>
              </a:tr>
              <a:tr h="302125">
                <a:tc>
                  <a:txBody>
                    <a:bodyPr/>
                    <a:lstStyle/>
                    <a:p>
                      <a:pPr marL="58738" indent="0" algn="l" fontAlgn="ctr"/>
                      <a:r>
                        <a:rPr lang="en-US" sz="1600" b="1" kern="1200" dirty="0" smtClean="0">
                          <a:solidFill>
                            <a:schemeClr val="tx1"/>
                          </a:solidFill>
                          <a:effectLst/>
                          <a:latin typeface="Arial" pitchFamily="34" charset="0"/>
                          <a:ea typeface="Tahoma" pitchFamily="34" charset="0"/>
                          <a:cs typeface="Arial" pitchFamily="34" charset="0"/>
                        </a:rPr>
                        <a:t>ALVSCE</a:t>
                      </a:r>
                      <a:endParaRPr lang="en-US" sz="1600" b="1" kern="1200" dirty="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AB200"/>
                    </a:solidFill>
                  </a:tcPr>
                </a:tc>
                <a:tc>
                  <a:txBody>
                    <a:bodyPr/>
                    <a:lstStyle/>
                    <a:p>
                      <a:pPr algn="ctr"/>
                      <a:r>
                        <a:rPr lang="en-US" sz="1800" b="0" baseline="0" smtClean="0">
                          <a:latin typeface="Arial" pitchFamily="34" charset="0"/>
                          <a:cs typeface="Arial" pitchFamily="34" charset="0"/>
                        </a:rPr>
                        <a:t>32% (158)</a:t>
                      </a:r>
                      <a:endParaRPr lang="en-US" sz="1800" b="0" dirty="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AB2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smtClean="0">
                          <a:latin typeface="Arial" pitchFamily="34" charset="0"/>
                          <a:cs typeface="Arial" pitchFamily="34" charset="0"/>
                        </a:rPr>
                        <a:t>26% (128)</a:t>
                      </a:r>
                      <a:endParaRPr lang="en-US" sz="18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AB2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smtClean="0">
                          <a:latin typeface="Arial" pitchFamily="34" charset="0"/>
                          <a:cs typeface="Arial" pitchFamily="34" charset="0"/>
                        </a:rPr>
                        <a:t>17% (85)</a:t>
                      </a:r>
                      <a:endParaRPr lang="en-US" sz="18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AB2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smtClean="0">
                          <a:latin typeface="Arial" pitchFamily="34" charset="0"/>
                          <a:cs typeface="Arial" pitchFamily="34" charset="0"/>
                        </a:rPr>
                        <a:t>21% (103)</a:t>
                      </a:r>
                      <a:endParaRPr lang="en-US" sz="18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AB2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smtClean="0">
                          <a:latin typeface="Arial" pitchFamily="34" charset="0"/>
                          <a:cs typeface="Arial" pitchFamily="34" charset="0"/>
                        </a:rPr>
                        <a:t>3% (14)</a:t>
                      </a:r>
                      <a:endParaRPr lang="en-US" sz="18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AB200"/>
                    </a:solidFill>
                  </a:tcPr>
                </a:tc>
                <a:extLst>
                  <a:ext uri="{0D108BD9-81ED-4DB2-BD59-A6C34878D82A}">
                    <a16:rowId xmlns:a16="http://schemas.microsoft.com/office/drawing/2014/main" val="10001"/>
                  </a:ext>
                </a:extLst>
              </a:tr>
              <a:tr h="302125">
                <a:tc>
                  <a:txBody>
                    <a:bodyPr/>
                    <a:lstStyle/>
                    <a:p>
                      <a:pPr marL="173038" marR="0" lvl="0" indent="0" algn="l" defTabSz="914400" rtl="0" eaLnBrk="1" fontAlgn="ctr" latinLnBrk="0" hangingPunct="1">
                        <a:lnSpc>
                          <a:spcPct val="115000"/>
                        </a:lnSpc>
                        <a:spcBef>
                          <a:spcPts val="0"/>
                        </a:spcBef>
                        <a:spcAft>
                          <a:spcPts val="0"/>
                        </a:spcAft>
                      </a:pPr>
                      <a:r>
                        <a:rPr lang="en-US" sz="1400" b="0" kern="1200" dirty="0" err="1" smtClean="0">
                          <a:solidFill>
                            <a:schemeClr val="tx1"/>
                          </a:solidFill>
                          <a:effectLst/>
                          <a:latin typeface="Arial" pitchFamily="34" charset="0"/>
                          <a:ea typeface="Tahoma" pitchFamily="34" charset="0"/>
                          <a:cs typeface="Arial" pitchFamily="34" charset="0"/>
                        </a:rPr>
                        <a:t>Tabashnik</a:t>
                      </a:r>
                      <a:endParaRPr lang="en-US" sz="14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400" b="0" baseline="0" smtClean="0">
                          <a:latin typeface="Arial" pitchFamily="34" charset="0"/>
                          <a:cs typeface="Arial" pitchFamily="34" charset="0"/>
                        </a:rPr>
                        <a:t>38% (10)</a:t>
                      </a:r>
                      <a:endParaRPr lang="en-US" sz="1400" b="0" dirty="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smtClean="0">
                          <a:latin typeface="Arial" pitchFamily="34" charset="0"/>
                          <a:cs typeface="Arial" pitchFamily="34" charset="0"/>
                        </a:rPr>
                        <a:t>35% (9)</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smtClean="0">
                          <a:latin typeface="Arial" pitchFamily="34" charset="0"/>
                          <a:cs typeface="Arial" pitchFamily="34" charset="0"/>
                        </a:rPr>
                        <a:t>8% (2)</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smtClean="0">
                          <a:latin typeface="Arial" pitchFamily="34" charset="0"/>
                          <a:cs typeface="Arial" pitchFamily="34" charset="0"/>
                        </a:rPr>
                        <a:t>19% (5)</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dirty="0" smtClean="0">
                          <a:latin typeface="Arial" pitchFamily="34" charset="0"/>
                          <a:cs typeface="Arial" pitchFamily="34" charset="0"/>
                        </a:rPr>
                        <a:t>0% (0)</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30212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400" b="0" kern="1200" dirty="0" smtClean="0">
                          <a:solidFill>
                            <a:schemeClr val="tx1"/>
                          </a:solidFill>
                          <a:effectLst/>
                          <a:latin typeface="Arial" pitchFamily="34" charset="0"/>
                          <a:ea typeface="Tahoma" pitchFamily="34" charset="0"/>
                          <a:cs typeface="Arial" pitchFamily="34" charset="0"/>
                        </a:rPr>
                        <a:t>McDonald</a:t>
                      </a:r>
                    </a:p>
                  </a:txBody>
                  <a:tcPr marL="9822" marR="9822" marT="93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400" b="0" baseline="0" smtClean="0">
                          <a:latin typeface="Arial" pitchFamily="34" charset="0"/>
                          <a:cs typeface="Arial" pitchFamily="34" charset="0"/>
                        </a:rPr>
                        <a:t>23% (7)</a:t>
                      </a:r>
                      <a:endParaRPr lang="en-US" sz="1400" b="0" dirty="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smtClean="0">
                          <a:latin typeface="Arial" pitchFamily="34" charset="0"/>
                          <a:cs typeface="Arial" pitchFamily="34" charset="0"/>
                        </a:rPr>
                        <a:t>43% (13)</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smtClean="0">
                          <a:latin typeface="Arial" pitchFamily="34" charset="0"/>
                          <a:cs typeface="Arial" pitchFamily="34" charset="0"/>
                        </a:rPr>
                        <a:t>13% (4)</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smtClean="0">
                          <a:latin typeface="Arial" pitchFamily="34" charset="0"/>
                          <a:cs typeface="Arial" pitchFamily="34" charset="0"/>
                        </a:rPr>
                        <a:t>17% (5)</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dirty="0" smtClean="0">
                          <a:latin typeface="Arial" pitchFamily="34" charset="0"/>
                          <a:cs typeface="Arial" pitchFamily="34" charset="0"/>
                        </a:rPr>
                        <a:t>3% (1)</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30212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400" b="0" kern="1200" dirty="0" smtClean="0">
                          <a:solidFill>
                            <a:schemeClr val="tx1"/>
                          </a:solidFill>
                          <a:effectLst/>
                          <a:latin typeface="Arial" pitchFamily="34" charset="0"/>
                          <a:ea typeface="Tahoma" pitchFamily="34" charset="0"/>
                          <a:cs typeface="Arial" pitchFamily="34" charset="0"/>
                        </a:rPr>
                        <a:t>Davis</a:t>
                      </a:r>
                    </a:p>
                  </a:txBody>
                  <a:tcPr marL="9822" marR="9822" marT="93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400" b="0" baseline="0" dirty="0" smtClean="0">
                          <a:latin typeface="Arial" pitchFamily="34" charset="0"/>
                          <a:cs typeface="Arial" pitchFamily="34" charset="0"/>
                        </a:rPr>
                        <a:t>60% (3)</a:t>
                      </a:r>
                      <a:endParaRPr lang="en-US" sz="1400" b="0" dirty="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smtClean="0">
                          <a:latin typeface="Arial" pitchFamily="34" charset="0"/>
                          <a:cs typeface="Arial" pitchFamily="34" charset="0"/>
                        </a:rPr>
                        <a:t>40% (2)</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smtClean="0">
                          <a:latin typeface="Arial" pitchFamily="34" charset="0"/>
                          <a:cs typeface="Arial" pitchFamily="34" charset="0"/>
                        </a:rPr>
                        <a:t>0% (0)</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smtClean="0">
                          <a:latin typeface="Arial" pitchFamily="34" charset="0"/>
                          <a:cs typeface="Arial" pitchFamily="34" charset="0"/>
                        </a:rPr>
                        <a:t>0% (0)</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dirty="0" smtClean="0">
                          <a:latin typeface="Arial" pitchFamily="34" charset="0"/>
                          <a:cs typeface="Arial" pitchFamily="34" charset="0"/>
                        </a:rPr>
                        <a:t>0% (0)</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30212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400" b="0" kern="1200" dirty="0" err="1" smtClean="0">
                          <a:solidFill>
                            <a:schemeClr val="tx1"/>
                          </a:solidFill>
                          <a:effectLst/>
                          <a:latin typeface="Arial" pitchFamily="34" charset="0"/>
                          <a:ea typeface="Tahoma" pitchFamily="34" charset="0"/>
                          <a:cs typeface="Arial" pitchFamily="34" charset="0"/>
                        </a:rPr>
                        <a:t>Silvertooth</a:t>
                      </a:r>
                      <a:endParaRPr lang="en-US" sz="14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400" b="0" baseline="0" dirty="0" smtClean="0">
                          <a:latin typeface="Arial" pitchFamily="34" charset="0"/>
                          <a:cs typeface="Arial" pitchFamily="34" charset="0"/>
                        </a:rPr>
                        <a:t>35% (57)</a:t>
                      </a:r>
                      <a:endParaRPr lang="en-US" sz="1400" b="0" dirty="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smtClean="0">
                          <a:latin typeface="Arial" pitchFamily="34" charset="0"/>
                          <a:cs typeface="Arial" pitchFamily="34" charset="0"/>
                        </a:rPr>
                        <a:t>22% (36)</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smtClean="0">
                          <a:latin typeface="Arial" pitchFamily="34" charset="0"/>
                          <a:cs typeface="Arial" pitchFamily="34" charset="0"/>
                        </a:rPr>
                        <a:t>18% (29)</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smtClean="0">
                          <a:latin typeface="Arial" pitchFamily="34" charset="0"/>
                          <a:cs typeface="Arial" pitchFamily="34" charset="0"/>
                        </a:rPr>
                        <a:t>21% (34)</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dirty="0" smtClean="0">
                          <a:latin typeface="Arial" pitchFamily="34" charset="0"/>
                          <a:cs typeface="Arial" pitchFamily="34" charset="0"/>
                        </a:rPr>
                        <a:t>4% (7)</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30212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400" b="0" kern="1200" dirty="0" err="1" smtClean="0">
                          <a:solidFill>
                            <a:schemeClr val="tx1"/>
                          </a:solidFill>
                          <a:effectLst/>
                          <a:latin typeface="Arial" pitchFamily="34" charset="0"/>
                          <a:ea typeface="Tahoma" pitchFamily="34" charset="0"/>
                          <a:cs typeface="Arial" pitchFamily="34" charset="0"/>
                        </a:rPr>
                        <a:t>Ratje</a:t>
                      </a:r>
                      <a:endParaRPr lang="en-US" sz="14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400" b="0" baseline="0" smtClean="0">
                          <a:latin typeface="Arial" pitchFamily="34" charset="0"/>
                          <a:cs typeface="Arial" pitchFamily="34" charset="0"/>
                        </a:rPr>
                        <a:t>33% (4)</a:t>
                      </a:r>
                      <a:endParaRPr lang="en-US" sz="1400" b="0" dirty="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smtClean="0">
                          <a:latin typeface="Arial" pitchFamily="34" charset="0"/>
                          <a:cs typeface="Arial" pitchFamily="34" charset="0"/>
                        </a:rPr>
                        <a:t>25% (3)</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smtClean="0">
                          <a:latin typeface="Arial" pitchFamily="34" charset="0"/>
                          <a:cs typeface="Arial" pitchFamily="34" charset="0"/>
                        </a:rPr>
                        <a:t>17% (2)</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smtClean="0">
                          <a:latin typeface="Arial" pitchFamily="34" charset="0"/>
                          <a:cs typeface="Arial" pitchFamily="34" charset="0"/>
                        </a:rPr>
                        <a:t>25% (3)</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dirty="0" smtClean="0">
                          <a:latin typeface="Arial" pitchFamily="34" charset="0"/>
                          <a:cs typeface="Arial" pitchFamily="34" charset="0"/>
                        </a:rPr>
                        <a:t>0% (0)</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30212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400" b="0" kern="1200" dirty="0" err="1" smtClean="0">
                          <a:solidFill>
                            <a:schemeClr val="tx1"/>
                          </a:solidFill>
                          <a:effectLst/>
                          <a:latin typeface="Arial" pitchFamily="34" charset="0"/>
                          <a:ea typeface="Tahoma" pitchFamily="34" charset="0"/>
                          <a:cs typeface="Arial" pitchFamily="34" charset="0"/>
                        </a:rPr>
                        <a:t>Koprowski</a:t>
                      </a:r>
                      <a:endParaRPr lang="en-US" sz="14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400" b="0" baseline="0" smtClean="0">
                          <a:latin typeface="Arial" pitchFamily="34" charset="0"/>
                          <a:cs typeface="Arial" pitchFamily="34" charset="0"/>
                        </a:rPr>
                        <a:t>10% (3)</a:t>
                      </a:r>
                      <a:endParaRPr lang="en-US" sz="1400" b="0" dirty="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smtClean="0">
                          <a:latin typeface="Arial" pitchFamily="34" charset="0"/>
                          <a:cs typeface="Arial" pitchFamily="34" charset="0"/>
                        </a:rPr>
                        <a:t>35% (11)</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smtClean="0">
                          <a:latin typeface="Arial" pitchFamily="34" charset="0"/>
                          <a:cs typeface="Arial" pitchFamily="34" charset="0"/>
                        </a:rPr>
                        <a:t>16% (5)</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smtClean="0">
                          <a:latin typeface="Arial" pitchFamily="34" charset="0"/>
                          <a:cs typeface="Arial" pitchFamily="34" charset="0"/>
                        </a:rPr>
                        <a:t>35% (11)</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dirty="0" smtClean="0">
                          <a:latin typeface="Arial" pitchFamily="34" charset="0"/>
                          <a:cs typeface="Arial" pitchFamily="34" charset="0"/>
                        </a:rPr>
                        <a:t>3% (1)</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r h="30212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400" b="0" kern="1200" smtClean="0">
                          <a:solidFill>
                            <a:schemeClr val="tx1"/>
                          </a:solidFill>
                          <a:effectLst/>
                          <a:latin typeface="Arial" pitchFamily="34" charset="0"/>
                          <a:ea typeface="Tahoma" pitchFamily="34" charset="0"/>
                          <a:cs typeface="Arial" pitchFamily="34" charset="0"/>
                        </a:rPr>
                        <a:t>Chorover</a:t>
                      </a:r>
                      <a:endParaRPr lang="en-US" sz="14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400" b="0" baseline="0" smtClean="0">
                          <a:latin typeface="Arial" pitchFamily="34" charset="0"/>
                          <a:cs typeface="Arial" pitchFamily="34" charset="0"/>
                        </a:rPr>
                        <a:t>32% (8)</a:t>
                      </a:r>
                      <a:endParaRPr lang="en-US" sz="1400" b="0" dirty="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dirty="0" smtClean="0">
                          <a:latin typeface="Arial" pitchFamily="34" charset="0"/>
                          <a:cs typeface="Arial" pitchFamily="34" charset="0"/>
                        </a:rPr>
                        <a:t>16% (4)</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smtClean="0">
                          <a:latin typeface="Arial" pitchFamily="34" charset="0"/>
                          <a:cs typeface="Arial" pitchFamily="34" charset="0"/>
                        </a:rPr>
                        <a:t>20% (5)</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smtClean="0">
                          <a:latin typeface="Arial" pitchFamily="34" charset="0"/>
                          <a:cs typeface="Arial" pitchFamily="34" charset="0"/>
                        </a:rPr>
                        <a:t>28% (7)</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dirty="0" smtClean="0">
                          <a:latin typeface="Arial" pitchFamily="34" charset="0"/>
                          <a:cs typeface="Arial" pitchFamily="34" charset="0"/>
                        </a:rPr>
                        <a:t>4% (1)</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8"/>
                  </a:ext>
                </a:extLst>
              </a:tr>
              <a:tr h="30212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400" b="0" kern="1200" smtClean="0">
                          <a:solidFill>
                            <a:schemeClr val="tx1"/>
                          </a:solidFill>
                          <a:effectLst/>
                          <a:latin typeface="Arial" pitchFamily="34" charset="0"/>
                          <a:ea typeface="Tahoma" pitchFamily="34" charset="0"/>
                          <a:cs typeface="Arial" pitchFamily="34" charset="0"/>
                        </a:rPr>
                        <a:t>Farrell-Poe</a:t>
                      </a:r>
                      <a:endParaRPr lang="en-US" sz="14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400" b="0" baseline="0" smtClean="0">
                          <a:latin typeface="Arial" pitchFamily="34" charset="0"/>
                          <a:cs typeface="Arial" pitchFamily="34" charset="0"/>
                        </a:rPr>
                        <a:t>33% (3)</a:t>
                      </a:r>
                      <a:endParaRPr lang="en-US" sz="1400" b="0" dirty="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smtClean="0">
                          <a:latin typeface="Arial" pitchFamily="34" charset="0"/>
                          <a:cs typeface="Arial" pitchFamily="34" charset="0"/>
                        </a:rPr>
                        <a:t>11% (1)</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smtClean="0">
                          <a:latin typeface="Arial" pitchFamily="34" charset="0"/>
                          <a:cs typeface="Arial" pitchFamily="34" charset="0"/>
                        </a:rPr>
                        <a:t>44% (4)</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smtClean="0">
                          <a:latin typeface="Arial" pitchFamily="34" charset="0"/>
                          <a:cs typeface="Arial" pitchFamily="34" charset="0"/>
                        </a:rPr>
                        <a:t>11% (1)</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baseline="0" dirty="0" smtClean="0">
                          <a:latin typeface="Arial" pitchFamily="34" charset="0"/>
                          <a:cs typeface="Arial" pitchFamily="34" charset="0"/>
                        </a:rPr>
                        <a:t>0% (0)</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9"/>
                  </a:ext>
                </a:extLst>
              </a:tr>
              <a:tr h="30212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400" b="0" kern="1200" smtClean="0">
                          <a:solidFill>
                            <a:schemeClr val="tx1"/>
                          </a:solidFill>
                          <a:effectLst/>
                          <a:latin typeface="Arial" pitchFamily="34" charset="0"/>
                          <a:ea typeface="Tahoma" pitchFamily="34" charset="0"/>
                          <a:cs typeface="Arial" pitchFamily="34" charset="0"/>
                        </a:rPr>
                        <a:t>Jenks</a:t>
                      </a:r>
                      <a:endParaRPr lang="en-US" sz="14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400" b="0" smtClean="0">
                          <a:latin typeface="Arial" pitchFamily="34" charset="0"/>
                          <a:cs typeface="Arial" pitchFamily="34" charset="0"/>
                        </a:rPr>
                        <a:t>16% (6)</a:t>
                      </a:r>
                      <a:endParaRPr lang="en-US" sz="1400" b="0" dirty="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latin typeface="Arial" pitchFamily="34" charset="0"/>
                          <a:cs typeface="Arial" pitchFamily="34" charset="0"/>
                        </a:rPr>
                        <a:t>16% (6)</a:t>
                      </a: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smtClean="0">
                          <a:latin typeface="Arial" pitchFamily="34" charset="0"/>
                          <a:cs typeface="Arial" pitchFamily="34" charset="0"/>
                        </a:rPr>
                        <a:t>30% (11)</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smtClean="0">
                          <a:latin typeface="Arial" pitchFamily="34" charset="0"/>
                          <a:cs typeface="Arial" pitchFamily="34" charset="0"/>
                        </a:rPr>
                        <a:t>35% (13)</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latin typeface="Arial" pitchFamily="34" charset="0"/>
                          <a:cs typeface="Arial" pitchFamily="34" charset="0"/>
                        </a:rPr>
                        <a:t>3% (1)</a:t>
                      </a: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0"/>
                  </a:ext>
                </a:extLst>
              </a:tr>
              <a:tr h="30212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400" b="0" kern="1200" smtClean="0">
                          <a:solidFill>
                            <a:schemeClr val="tx1"/>
                          </a:solidFill>
                          <a:effectLst/>
                          <a:latin typeface="Arial" pitchFamily="34" charset="0"/>
                          <a:ea typeface="Tahoma" pitchFamily="34" charset="0"/>
                          <a:cs typeface="Arial" pitchFamily="34" charset="0"/>
                        </a:rPr>
                        <a:t>Rahr</a:t>
                      </a:r>
                      <a:endParaRPr lang="en-US" sz="14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400" b="0" smtClean="0">
                          <a:latin typeface="Arial" pitchFamily="34" charset="0"/>
                          <a:cs typeface="Arial" pitchFamily="34" charset="0"/>
                        </a:rPr>
                        <a:t>29% (2)</a:t>
                      </a:r>
                      <a:endParaRPr lang="en-US" sz="1400" b="0" dirty="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smtClean="0">
                          <a:latin typeface="Arial" pitchFamily="34" charset="0"/>
                          <a:cs typeface="Arial" pitchFamily="34" charset="0"/>
                        </a:rPr>
                        <a:t>43% (3)</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smtClean="0">
                          <a:latin typeface="Arial" pitchFamily="34" charset="0"/>
                          <a:cs typeface="Arial" pitchFamily="34" charset="0"/>
                        </a:rPr>
                        <a:t>29% (2)</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smtClean="0">
                          <a:latin typeface="Arial" pitchFamily="34" charset="0"/>
                          <a:cs typeface="Arial" pitchFamily="34" charset="0"/>
                        </a:rPr>
                        <a:t>0% (0)</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latin typeface="Arial" pitchFamily="34" charset="0"/>
                          <a:cs typeface="Arial" pitchFamily="34" charset="0"/>
                        </a:rPr>
                        <a:t>0% (0)</a:t>
                      </a: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1"/>
                  </a:ext>
                </a:extLst>
              </a:tr>
              <a:tr h="30212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400" b="0" kern="1200" smtClean="0">
                          <a:solidFill>
                            <a:schemeClr val="tx1"/>
                          </a:solidFill>
                          <a:effectLst/>
                          <a:latin typeface="Arial" pitchFamily="34" charset="0"/>
                          <a:ea typeface="Tahoma" pitchFamily="34" charset="0"/>
                          <a:cs typeface="Arial" pitchFamily="34" charset="0"/>
                        </a:rPr>
                        <a:t>Staten</a:t>
                      </a:r>
                      <a:endParaRPr lang="en-US" sz="14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400" b="0" smtClean="0">
                          <a:latin typeface="Arial" pitchFamily="34" charset="0"/>
                          <a:cs typeface="Arial" pitchFamily="34" charset="0"/>
                        </a:rPr>
                        <a:t>11% (2)</a:t>
                      </a:r>
                      <a:endParaRPr lang="en-US" sz="1400" b="0" dirty="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smtClean="0">
                          <a:latin typeface="Arial" pitchFamily="34" charset="0"/>
                          <a:cs typeface="Arial" pitchFamily="34" charset="0"/>
                        </a:rPr>
                        <a:t>22% (4)</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smtClean="0">
                          <a:latin typeface="Arial" pitchFamily="34" charset="0"/>
                          <a:cs typeface="Arial" pitchFamily="34" charset="0"/>
                        </a:rPr>
                        <a:t>28% (5)</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smtClean="0">
                          <a:latin typeface="Arial" pitchFamily="34" charset="0"/>
                          <a:cs typeface="Arial" pitchFamily="34" charset="0"/>
                        </a:rPr>
                        <a:t>39% (7)</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latin typeface="Arial" pitchFamily="34" charset="0"/>
                          <a:cs typeface="Arial" pitchFamily="34" charset="0"/>
                        </a:rPr>
                        <a:t>0% (0)</a:t>
                      </a: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2"/>
                  </a:ext>
                </a:extLst>
              </a:tr>
              <a:tr h="30212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400" b="0" kern="1200" smtClean="0">
                          <a:solidFill>
                            <a:schemeClr val="tx1"/>
                          </a:solidFill>
                          <a:effectLst/>
                          <a:latin typeface="Arial" pitchFamily="34" charset="0"/>
                          <a:ea typeface="Tahoma" pitchFamily="34" charset="0"/>
                          <a:cs typeface="Arial" pitchFamily="34" charset="0"/>
                        </a:rPr>
                        <a:t>Antin</a:t>
                      </a:r>
                      <a:endParaRPr lang="en-US" sz="14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400" b="0" smtClean="0">
                          <a:latin typeface="Arial" pitchFamily="34" charset="0"/>
                          <a:cs typeface="Arial" pitchFamily="34" charset="0"/>
                        </a:rPr>
                        <a:t>75% (3)</a:t>
                      </a:r>
                      <a:endParaRPr lang="en-US" sz="1400" b="0" dirty="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smtClean="0">
                          <a:latin typeface="Arial" pitchFamily="34" charset="0"/>
                          <a:cs typeface="Arial" pitchFamily="34" charset="0"/>
                        </a:rPr>
                        <a:t>25% (1)</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latin typeface="Arial" pitchFamily="34" charset="0"/>
                          <a:cs typeface="Arial" pitchFamily="34" charset="0"/>
                        </a:rPr>
                        <a:t>0% (0)</a:t>
                      </a: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smtClean="0">
                          <a:latin typeface="Arial" pitchFamily="34" charset="0"/>
                          <a:cs typeface="Arial" pitchFamily="34" charset="0"/>
                        </a:rPr>
                        <a:t>0% (0)</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latin typeface="Arial" pitchFamily="34" charset="0"/>
                          <a:cs typeface="Arial" pitchFamily="34" charset="0"/>
                        </a:rPr>
                        <a:t>0% (0)</a:t>
                      </a: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3"/>
                  </a:ext>
                </a:extLst>
              </a:tr>
              <a:tr h="30212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400" b="0" kern="1200" smtClean="0">
                          <a:solidFill>
                            <a:schemeClr val="tx1"/>
                          </a:solidFill>
                          <a:effectLst/>
                          <a:latin typeface="Arial" pitchFamily="34" charset="0"/>
                          <a:ea typeface="Tahoma" pitchFamily="34" charset="0"/>
                          <a:cs typeface="Arial" pitchFamily="34" charset="0"/>
                        </a:rPr>
                        <a:t>Stock</a:t>
                      </a:r>
                      <a:endParaRPr lang="en-US" sz="14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400" b="0" smtClean="0">
                          <a:latin typeface="Arial" pitchFamily="34" charset="0"/>
                          <a:cs typeface="Arial" pitchFamily="34" charset="0"/>
                        </a:rPr>
                        <a:t>47% (17)</a:t>
                      </a:r>
                      <a:endParaRPr lang="en-US" sz="1400" b="0" dirty="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smtClean="0">
                          <a:latin typeface="Arial" pitchFamily="34" charset="0"/>
                          <a:cs typeface="Arial" pitchFamily="34" charset="0"/>
                        </a:rPr>
                        <a:t>22% (8)</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smtClean="0">
                          <a:latin typeface="Arial" pitchFamily="34" charset="0"/>
                          <a:cs typeface="Arial" pitchFamily="34" charset="0"/>
                        </a:rPr>
                        <a:t>14% (5)</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smtClean="0">
                          <a:latin typeface="Arial" pitchFamily="34" charset="0"/>
                          <a:cs typeface="Arial" pitchFamily="34" charset="0"/>
                        </a:rPr>
                        <a:t>17% (6)</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latin typeface="Arial" pitchFamily="34" charset="0"/>
                          <a:cs typeface="Arial" pitchFamily="34" charset="0"/>
                        </a:rPr>
                        <a:t>0% (0)</a:t>
                      </a: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4"/>
                  </a:ext>
                </a:extLst>
              </a:tr>
              <a:tr h="30212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400" b="0" kern="1200" smtClean="0">
                          <a:solidFill>
                            <a:schemeClr val="tx1"/>
                          </a:solidFill>
                          <a:effectLst/>
                          <a:latin typeface="Arial" pitchFamily="34" charset="0"/>
                          <a:ea typeface="Tahoma" pitchFamily="34" charset="0"/>
                          <a:cs typeface="Arial" pitchFamily="34" charset="0"/>
                        </a:rPr>
                        <a:t>Going</a:t>
                      </a:r>
                      <a:endParaRPr lang="en-US" sz="14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400" b="0" smtClean="0">
                          <a:latin typeface="Arial" pitchFamily="34" charset="0"/>
                          <a:cs typeface="Arial" pitchFamily="34" charset="0"/>
                        </a:rPr>
                        <a:t>42% (10)</a:t>
                      </a:r>
                      <a:endParaRPr lang="en-US" sz="1400" b="0" dirty="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smtClean="0">
                          <a:latin typeface="Arial" pitchFamily="34" charset="0"/>
                          <a:cs typeface="Arial" pitchFamily="34" charset="0"/>
                        </a:rPr>
                        <a:t>25% (6)</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smtClean="0">
                          <a:latin typeface="Arial" pitchFamily="34" charset="0"/>
                          <a:cs typeface="Arial" pitchFamily="34" charset="0"/>
                        </a:rPr>
                        <a:t>17% (4)</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latin typeface="Arial" pitchFamily="34" charset="0"/>
                          <a:cs typeface="Arial" pitchFamily="34" charset="0"/>
                        </a:rPr>
                        <a:t>12% (3)</a:t>
                      </a: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latin typeface="Arial" pitchFamily="34" charset="0"/>
                          <a:cs typeface="Arial" pitchFamily="34" charset="0"/>
                        </a:rPr>
                        <a:t>4% (1)</a:t>
                      </a: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5"/>
                  </a:ext>
                </a:extLst>
              </a:tr>
              <a:tr h="302125">
                <a:tc>
                  <a:txBody>
                    <a:bodyPr/>
                    <a:lstStyle/>
                    <a:p>
                      <a:pPr marL="173038" marR="0" lvl="0" indent="0" algn="l" defTabSz="914400" rtl="0" eaLnBrk="1" fontAlgn="ctr" latinLnBrk="0" hangingPunct="1">
                        <a:lnSpc>
                          <a:spcPct val="115000"/>
                        </a:lnSpc>
                        <a:spcBef>
                          <a:spcPts val="0"/>
                        </a:spcBef>
                        <a:spcAft>
                          <a:spcPts val="0"/>
                        </a:spcAft>
                        <a:buClrTx/>
                        <a:buSzTx/>
                        <a:buFontTx/>
                        <a:buNone/>
                        <a:tabLst/>
                        <a:defRPr/>
                      </a:pPr>
                      <a:r>
                        <a:rPr lang="en-US" sz="1400" b="0" kern="1200" smtClean="0">
                          <a:solidFill>
                            <a:schemeClr val="tx1"/>
                          </a:solidFill>
                          <a:effectLst/>
                          <a:latin typeface="Arial" pitchFamily="34" charset="0"/>
                          <a:ea typeface="Tahoma" pitchFamily="34" charset="0"/>
                          <a:cs typeface="Arial" pitchFamily="34" charset="0"/>
                        </a:rPr>
                        <a:t>Husman</a:t>
                      </a:r>
                      <a:endParaRPr lang="en-US" sz="1400" b="0" kern="1200" dirty="0" smtClean="0">
                        <a:solidFill>
                          <a:schemeClr val="tx1"/>
                        </a:solidFill>
                        <a:effectLst/>
                        <a:latin typeface="Arial" pitchFamily="34" charset="0"/>
                        <a:ea typeface="Tahoma" pitchFamily="34" charset="0"/>
                        <a:cs typeface="Arial" pitchFamily="34" charset="0"/>
                      </a:endParaRPr>
                    </a:p>
                  </a:txBody>
                  <a:tcPr marL="9822" marR="9822" marT="93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400" b="0" smtClean="0">
                          <a:latin typeface="Arial" pitchFamily="34" charset="0"/>
                          <a:cs typeface="Arial" pitchFamily="34" charset="0"/>
                        </a:rPr>
                        <a:t>54% (13)</a:t>
                      </a:r>
                      <a:endParaRPr lang="en-US" sz="1400" b="0" dirty="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smtClean="0">
                          <a:latin typeface="Arial" pitchFamily="34" charset="0"/>
                          <a:cs typeface="Arial" pitchFamily="34" charset="0"/>
                        </a:rPr>
                        <a:t>25% (6)</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smtClean="0">
                          <a:latin typeface="Arial" pitchFamily="34" charset="0"/>
                          <a:cs typeface="Arial" pitchFamily="34" charset="0"/>
                        </a:rPr>
                        <a:t>8% (2)</a:t>
                      </a:r>
                      <a:endParaRPr lang="en-US" sz="1400" b="0" dirty="0" smtClean="0">
                        <a:latin typeface="Arial" pitchFamily="34" charset="0"/>
                        <a:cs typeface="Arial" pitchFamily="34" charset="0"/>
                      </a:endParaRP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latin typeface="Arial" pitchFamily="34" charset="0"/>
                          <a:cs typeface="Arial" pitchFamily="34" charset="0"/>
                        </a:rPr>
                        <a:t>12% (3)</a:t>
                      </a: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latin typeface="Arial" pitchFamily="34" charset="0"/>
                          <a:cs typeface="Arial" pitchFamily="34" charset="0"/>
                        </a:rPr>
                        <a:t>0% (0)</a:t>
                      </a:r>
                    </a:p>
                  </a:txBody>
                  <a:tcPr marL="94295" marR="94295" marT="44725" marB="44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4" name="Text Placeholder 3"/>
          <p:cNvSpPr>
            <a:spLocks noGrp="1"/>
          </p:cNvSpPr>
          <p:nvPr>
            <p:ph type="body" sz="quarter" idx="4294967295"/>
          </p:nvPr>
        </p:nvSpPr>
        <p:spPr>
          <a:xfrm>
            <a:off x="228600" y="152400"/>
            <a:ext cx="8915400" cy="523875"/>
          </a:xfrm>
        </p:spPr>
        <p:txBody>
          <a:bodyPr>
            <a:noAutofit/>
          </a:bodyPr>
          <a:lstStyle/>
          <a:p>
            <a:pPr marL="0" indent="0">
              <a:spcBef>
                <a:spcPts val="0"/>
              </a:spcBef>
              <a:buNone/>
            </a:pPr>
            <a:r>
              <a:rPr lang="en-US" sz="2800" b="1" dirty="0">
                <a:solidFill>
                  <a:srgbClr val="0C5FA9"/>
                </a:solidFill>
              </a:rPr>
              <a:t>Intended Length of </a:t>
            </a:r>
            <a:r>
              <a:rPr lang="en-US" sz="2800" b="1" dirty="0" smtClean="0">
                <a:solidFill>
                  <a:srgbClr val="0C5FA9"/>
                </a:solidFill>
              </a:rPr>
              <a:t>Stay</a:t>
            </a:r>
          </a:p>
          <a:p>
            <a:pPr marL="0" indent="0">
              <a:spcBef>
                <a:spcPts val="0"/>
              </a:spcBef>
              <a:buNone/>
            </a:pPr>
            <a:r>
              <a:rPr lang="en-US" sz="2200" b="1" smtClean="0">
                <a:solidFill>
                  <a:srgbClr val="0C5FA9"/>
                </a:solidFill>
              </a:rPr>
              <a:t>117 employees within high or very high risk leave categories</a:t>
            </a:r>
            <a:endParaRPr lang="en-US" sz="2200" b="1" dirty="0">
              <a:solidFill>
                <a:srgbClr val="0C5FA9"/>
              </a:solidFill>
            </a:endParaRPr>
          </a:p>
        </p:txBody>
      </p:sp>
    </p:spTree>
    <p:extLst>
      <p:ext uri="{BB962C8B-B14F-4D97-AF65-F5344CB8AC3E}">
        <p14:creationId xmlns:p14="http://schemas.microsoft.com/office/powerpoint/2010/main" val="13615046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81001" y="1600199"/>
            <a:ext cx="3782786" cy="3098721"/>
          </a:xfrm>
          <a:prstGeom prst="roundRect">
            <a:avLst/>
          </a:prstGeom>
          <a:solidFill>
            <a:schemeClr val="bg1"/>
          </a:solidFill>
          <a:ln cap="rnd">
            <a:solidFill>
              <a:schemeClr val="accent1">
                <a:hueOff val="0"/>
                <a:satOff val="0"/>
                <a:lumOff val="0"/>
              </a:schemeClr>
            </a:solidFill>
          </a:ln>
        </p:spPr>
        <p:txBody>
          <a:bodyPr wrap="square" rtlCol="0">
            <a:spAutoFit/>
          </a:bodyPr>
          <a:lstStyle/>
          <a:p>
            <a:endParaRPr lang="en-US" sz="1600" dirty="0" smtClean="0">
              <a:solidFill>
                <a:prstClr val="black"/>
              </a:solidFill>
              <a:latin typeface="Arial" panose="020B0604020202020204" pitchFamily="34" charset="0"/>
              <a:cs typeface="Arial" panose="020B0604020202020204" pitchFamily="34" charset="0"/>
            </a:endParaRPr>
          </a:p>
          <a:p>
            <a:endParaRPr lang="en-US" sz="1600" dirty="0">
              <a:solidFill>
                <a:prstClr val="black"/>
              </a:solidFill>
              <a:latin typeface="Arial" panose="020B0604020202020204" pitchFamily="34" charset="0"/>
              <a:cs typeface="Arial" panose="020B0604020202020204" pitchFamily="34" charset="0"/>
            </a:endParaRPr>
          </a:p>
          <a:p>
            <a:pPr marL="342900" indent="-342900">
              <a:spcAft>
                <a:spcPts val="1200"/>
              </a:spcAft>
              <a:buFont typeface="+mj-lt"/>
              <a:buAutoNum type="arabicPeriod"/>
            </a:pPr>
            <a:r>
              <a:rPr lang="en-US" sz="2000" b="1" dirty="0">
                <a:solidFill>
                  <a:prstClr val="black"/>
                </a:solidFill>
                <a:latin typeface="Arial" panose="020B0604020202020204" pitchFamily="34" charset="0"/>
                <a:cs typeface="Arial" panose="020B0604020202020204" pitchFamily="34" charset="0"/>
              </a:rPr>
              <a:t>Organization (OEI)</a:t>
            </a:r>
          </a:p>
          <a:p>
            <a:pPr marL="342900" indent="-342900">
              <a:spcAft>
                <a:spcPts val="1200"/>
              </a:spcAft>
              <a:buFont typeface="+mj-lt"/>
              <a:buAutoNum type="arabicPeriod"/>
            </a:pPr>
            <a:r>
              <a:rPr lang="en-US" sz="2000" b="1" dirty="0" smtClean="0">
                <a:solidFill>
                  <a:prstClr val="black"/>
                </a:solidFill>
                <a:latin typeface="Arial" panose="020B0604020202020204" pitchFamily="34" charset="0"/>
                <a:cs typeface="Arial" panose="020B0604020202020204" pitchFamily="34" charset="0"/>
              </a:rPr>
              <a:t>Job/Career </a:t>
            </a:r>
            <a:r>
              <a:rPr lang="en-US" sz="2000" b="1" dirty="0">
                <a:solidFill>
                  <a:prstClr val="black"/>
                </a:solidFill>
                <a:latin typeface="Arial" panose="020B0604020202020204" pitchFamily="34" charset="0"/>
                <a:cs typeface="Arial" panose="020B0604020202020204" pitchFamily="34" charset="0"/>
              </a:rPr>
              <a:t>(</a:t>
            </a:r>
            <a:r>
              <a:rPr lang="en-US" sz="2000" b="1" dirty="0" smtClean="0">
                <a:solidFill>
                  <a:prstClr val="black"/>
                </a:solidFill>
                <a:latin typeface="Arial" panose="020B0604020202020204" pitchFamily="34" charset="0"/>
                <a:cs typeface="Arial" panose="020B0604020202020204" pitchFamily="34" charset="0"/>
              </a:rPr>
              <a:t>JEI)</a:t>
            </a:r>
          </a:p>
          <a:p>
            <a:pPr marL="342900" indent="-342900">
              <a:spcAft>
                <a:spcPts val="1200"/>
              </a:spcAft>
              <a:buFont typeface="+mj-lt"/>
              <a:buAutoNum type="arabicPeriod"/>
            </a:pPr>
            <a:r>
              <a:rPr lang="en-US" sz="2000" b="1" dirty="0" smtClean="0">
                <a:solidFill>
                  <a:prstClr val="black"/>
                </a:solidFill>
                <a:latin typeface="Arial" panose="020B0604020202020204" pitchFamily="34" charset="0"/>
                <a:cs typeface="Arial" panose="020B0604020202020204" pitchFamily="34" charset="0"/>
              </a:rPr>
              <a:t>Co-Worker/Team </a:t>
            </a:r>
            <a:r>
              <a:rPr lang="en-US" sz="2000" b="1" dirty="0">
                <a:solidFill>
                  <a:prstClr val="black"/>
                </a:solidFill>
                <a:latin typeface="Arial" panose="020B0604020202020204" pitchFamily="34" charset="0"/>
                <a:cs typeface="Arial" panose="020B0604020202020204" pitchFamily="34" charset="0"/>
              </a:rPr>
              <a:t>(</a:t>
            </a:r>
            <a:r>
              <a:rPr lang="en-US" sz="2000" b="1" dirty="0" smtClean="0">
                <a:solidFill>
                  <a:prstClr val="black"/>
                </a:solidFill>
                <a:latin typeface="Arial" panose="020B0604020202020204" pitchFamily="34" charset="0"/>
                <a:cs typeface="Arial" panose="020B0604020202020204" pitchFamily="34" charset="0"/>
              </a:rPr>
              <a:t>CEI)</a:t>
            </a:r>
          </a:p>
          <a:p>
            <a:pPr marL="342900" indent="-342900">
              <a:spcAft>
                <a:spcPts val="1200"/>
              </a:spcAft>
              <a:buFont typeface="+mj-lt"/>
              <a:buAutoNum type="arabicPeriod"/>
            </a:pPr>
            <a:r>
              <a:rPr lang="en-US" sz="2000" b="1" dirty="0">
                <a:solidFill>
                  <a:prstClr val="black"/>
                </a:solidFill>
                <a:latin typeface="Arial" panose="020B0604020202020204" pitchFamily="34" charset="0"/>
                <a:cs typeface="Arial" panose="020B0604020202020204" pitchFamily="34" charset="0"/>
              </a:rPr>
              <a:t>Leader (LEI)</a:t>
            </a:r>
          </a:p>
          <a:p>
            <a:endParaRPr lang="en-US" sz="2400" b="1" dirty="0">
              <a:solidFill>
                <a:prstClr val="black"/>
              </a:solidFill>
            </a:endParaRPr>
          </a:p>
        </p:txBody>
      </p:sp>
      <p:sp>
        <p:nvSpPr>
          <p:cNvPr id="14" name="TextBox 13"/>
          <p:cNvSpPr txBox="1"/>
          <p:nvPr/>
        </p:nvSpPr>
        <p:spPr>
          <a:xfrm>
            <a:off x="5029200" y="1532096"/>
            <a:ext cx="3663141" cy="4198799"/>
          </a:xfrm>
          <a:prstGeom prst="roundRect">
            <a:avLst/>
          </a:prstGeom>
          <a:noFill/>
          <a:ln cap="rnd">
            <a:solidFill>
              <a:schemeClr val="accent1">
                <a:hueOff val="0"/>
                <a:satOff val="0"/>
                <a:lumOff val="0"/>
              </a:schemeClr>
            </a:solidFill>
          </a:ln>
        </p:spPr>
        <p:txBody>
          <a:bodyPr wrap="square" rtlCol="0">
            <a:spAutoFit/>
          </a:bodyPr>
          <a:lstStyle/>
          <a:p>
            <a:pPr marL="171450" indent="-171450">
              <a:buFont typeface="Arial" pitchFamily="34" charset="0"/>
              <a:buChar char="•"/>
            </a:pPr>
            <a:endParaRPr lang="en-US" sz="300" dirty="0" smtClean="0">
              <a:solidFill>
                <a:prstClr val="black"/>
              </a:solidFill>
              <a:latin typeface="Arial" panose="020B0604020202020204" pitchFamily="34" charset="0"/>
              <a:cs typeface="Arial" panose="020B0604020202020204" pitchFamily="34" charset="0"/>
            </a:endParaRPr>
          </a:p>
          <a:p>
            <a:pPr marL="171450" indent="-171450">
              <a:buFont typeface="Arial" pitchFamily="34" charset="0"/>
              <a:buChar char="•"/>
            </a:pPr>
            <a:r>
              <a:rPr lang="en-US" b="1" dirty="0" smtClean="0">
                <a:solidFill>
                  <a:prstClr val="black"/>
                </a:solidFill>
                <a:latin typeface="Arial" panose="020B0604020202020204" pitchFamily="34" charset="0"/>
                <a:cs typeface="Arial" panose="020B0604020202020204" pitchFamily="34" charset="0"/>
              </a:rPr>
              <a:t>Each index is a composite </a:t>
            </a:r>
            <a:r>
              <a:rPr lang="en-US" b="1" dirty="0">
                <a:solidFill>
                  <a:prstClr val="black"/>
                </a:solidFill>
                <a:latin typeface="Arial" panose="020B0604020202020204" pitchFamily="34" charset="0"/>
                <a:cs typeface="Arial" panose="020B0604020202020204" pitchFamily="34" charset="0"/>
              </a:rPr>
              <a:t>of </a:t>
            </a:r>
            <a:r>
              <a:rPr lang="en-US" b="1" dirty="0" smtClean="0">
                <a:solidFill>
                  <a:prstClr val="black"/>
                </a:solidFill>
                <a:latin typeface="Arial" panose="020B0604020202020204" pitchFamily="34" charset="0"/>
                <a:cs typeface="Arial" panose="020B0604020202020204" pitchFamily="34" charset="0"/>
              </a:rPr>
              <a:t>specific items</a:t>
            </a:r>
          </a:p>
          <a:p>
            <a:pPr marL="171450" indent="-171450">
              <a:buFont typeface="Arial" pitchFamily="34" charset="0"/>
              <a:buChar char="•"/>
            </a:pPr>
            <a:r>
              <a:rPr lang="en-US" b="1" dirty="0" smtClean="0">
                <a:solidFill>
                  <a:prstClr val="black"/>
                </a:solidFill>
                <a:latin typeface="Arial" panose="020B0604020202020204" pitchFamily="34" charset="0"/>
                <a:cs typeface="Arial" panose="020B0604020202020204" pitchFamily="34" charset="0"/>
              </a:rPr>
              <a:t>Employees rated items on a 5-point scale </a:t>
            </a:r>
            <a:r>
              <a:rPr lang="en-US" dirty="0" smtClean="0">
                <a:solidFill>
                  <a:prstClr val="black"/>
                </a:solidFill>
                <a:latin typeface="Arial" panose="020B0604020202020204" pitchFamily="34" charset="0"/>
                <a:cs typeface="Arial" panose="020B0604020202020204" pitchFamily="34" charset="0"/>
              </a:rPr>
              <a:t>(1=strongly disagree; 5=strongly agree)</a:t>
            </a:r>
          </a:p>
          <a:p>
            <a:endParaRPr lang="en-US" sz="400" b="1" dirty="0">
              <a:solidFill>
                <a:prstClr val="black"/>
              </a:solidFill>
              <a:latin typeface="Arial" panose="020B0604020202020204" pitchFamily="34" charset="0"/>
              <a:cs typeface="Arial" panose="020B0604020202020204" pitchFamily="34" charset="0"/>
            </a:endParaRPr>
          </a:p>
          <a:p>
            <a:pPr marL="171450" indent="-171450">
              <a:buFont typeface="Arial" pitchFamily="34" charset="0"/>
              <a:buChar char="•"/>
            </a:pPr>
            <a:r>
              <a:rPr lang="en-US" b="1" dirty="0" smtClean="0">
                <a:solidFill>
                  <a:prstClr val="black"/>
                </a:solidFill>
                <a:latin typeface="Arial" panose="020B0604020202020204" pitchFamily="34" charset="0"/>
                <a:cs typeface="Arial" panose="020B0604020202020204" pitchFamily="34" charset="0"/>
              </a:rPr>
              <a:t>Employee deemed engaged if average rating of index items is 3.65 or above</a:t>
            </a:r>
          </a:p>
          <a:p>
            <a:pPr marL="171450" indent="-171450">
              <a:buFont typeface="Arial" pitchFamily="34" charset="0"/>
              <a:buChar char="•"/>
            </a:pPr>
            <a:r>
              <a:rPr lang="en-US" b="1" dirty="0" smtClean="0">
                <a:solidFill>
                  <a:prstClr val="black"/>
                </a:solidFill>
                <a:latin typeface="Arial" panose="020B0604020202020204" pitchFamily="34" charset="0"/>
                <a:cs typeface="Arial" panose="020B0604020202020204" pitchFamily="34" charset="0"/>
              </a:rPr>
              <a:t>Index represents the % of employees engaged</a:t>
            </a:r>
          </a:p>
          <a:p>
            <a:pPr marL="171450" indent="-171450">
              <a:buFont typeface="Arial" pitchFamily="34" charset="0"/>
              <a:buChar char="•"/>
            </a:pPr>
            <a:r>
              <a:rPr lang="en-US" b="1" dirty="0" smtClean="0">
                <a:solidFill>
                  <a:prstClr val="black"/>
                </a:solidFill>
                <a:latin typeface="Arial" panose="020B0604020202020204" pitchFamily="34" charset="0"/>
                <a:cs typeface="Arial" panose="020B0604020202020204" pitchFamily="34" charset="0"/>
              </a:rPr>
              <a:t>Index score can range from 0</a:t>
            </a:r>
            <a:r>
              <a:rPr lang="en-US" b="1" dirty="0">
                <a:solidFill>
                  <a:prstClr val="black"/>
                </a:solidFill>
                <a:latin typeface="Arial" panose="020B0604020202020204" pitchFamily="34" charset="0"/>
                <a:cs typeface="Arial" panose="020B0604020202020204" pitchFamily="34" charset="0"/>
              </a:rPr>
              <a:t>% to 100</a:t>
            </a:r>
            <a:r>
              <a:rPr lang="en-US" b="1" dirty="0" smtClean="0">
                <a:solidFill>
                  <a:prstClr val="black"/>
                </a:solidFill>
                <a:latin typeface="Arial" panose="020B0604020202020204" pitchFamily="34" charset="0"/>
                <a:cs typeface="Arial" panose="020B0604020202020204" pitchFamily="34" charset="0"/>
              </a:rPr>
              <a:t>%</a:t>
            </a:r>
          </a:p>
          <a:p>
            <a:endParaRPr lang="en-US" sz="400" b="1" dirty="0">
              <a:solidFill>
                <a:prstClr val="black"/>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57200" y="-76200"/>
            <a:ext cx="8229600" cy="1143000"/>
          </a:xfrm>
        </p:spPr>
        <p:txBody>
          <a:bodyPr>
            <a:normAutofit/>
          </a:bodyPr>
          <a:lstStyle/>
          <a:p>
            <a:r>
              <a:rPr lang="en-US" sz="3600" dirty="0"/>
              <a:t>Engagement Index Measures</a:t>
            </a:r>
          </a:p>
        </p:txBody>
      </p:sp>
      <p:sp>
        <p:nvSpPr>
          <p:cNvPr id="3" name="Slide Number Placeholder 2"/>
          <p:cNvSpPr>
            <a:spLocks noGrp="1"/>
          </p:cNvSpPr>
          <p:nvPr>
            <p:ph type="sldNum" sz="quarter" idx="10"/>
          </p:nvPr>
        </p:nvSpPr>
        <p:spPr>
          <a:xfrm>
            <a:off x="3886200" y="5867400"/>
            <a:ext cx="1371600" cy="365125"/>
          </a:xfrm>
        </p:spPr>
        <p:txBody>
          <a:bodyPr/>
          <a:lstStyle/>
          <a:p>
            <a:fld id="{687D7A59-36E2-48B9-B146-C1E59501F63F}" type="slidenum">
              <a:rPr lang="en-US" smtClean="0"/>
              <a:pPr/>
              <a:t>61</a:t>
            </a:fld>
            <a:endParaRPr lang="en-US" dirty="0"/>
          </a:p>
        </p:txBody>
      </p:sp>
      <p:sp>
        <p:nvSpPr>
          <p:cNvPr id="10" name="Down Arrow 9"/>
          <p:cNvSpPr/>
          <p:nvPr/>
        </p:nvSpPr>
        <p:spPr>
          <a:xfrm rot="5400000" flipV="1">
            <a:off x="4343792" y="2933578"/>
            <a:ext cx="533400" cy="7620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ounded Rectangle 10"/>
          <p:cNvSpPr/>
          <p:nvPr/>
        </p:nvSpPr>
        <p:spPr>
          <a:xfrm>
            <a:off x="484476" y="1066800"/>
            <a:ext cx="3616036" cy="533400"/>
          </a:xfrm>
          <a:prstGeom prst="roundRect">
            <a:avLst/>
          </a:prstGeom>
          <a:solidFill>
            <a:srgbClr val="EAB2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black"/>
                </a:solidFill>
                <a:latin typeface="Arial" panose="020B0604020202020204" pitchFamily="34" charset="0"/>
                <a:cs typeface="Arial" panose="020B0604020202020204" pitchFamily="34" charset="0"/>
              </a:rPr>
              <a:t>Engagement Indices</a:t>
            </a:r>
            <a:endParaRPr lang="en-US" sz="2400" b="1" dirty="0">
              <a:solidFill>
                <a:prstClr val="black"/>
              </a:solidFill>
              <a:latin typeface="Arial" panose="020B0604020202020204" pitchFamily="34" charset="0"/>
              <a:cs typeface="Arial" panose="020B0604020202020204" pitchFamily="34" charset="0"/>
            </a:endParaRPr>
          </a:p>
        </p:txBody>
      </p:sp>
      <p:sp>
        <p:nvSpPr>
          <p:cNvPr id="12" name="Rounded Rectangle 11"/>
          <p:cNvSpPr/>
          <p:nvPr/>
        </p:nvSpPr>
        <p:spPr>
          <a:xfrm>
            <a:off x="4953000" y="1066800"/>
            <a:ext cx="37338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white"/>
                </a:solidFill>
                <a:latin typeface="Arial" panose="020B0604020202020204" pitchFamily="34" charset="0"/>
                <a:cs typeface="Arial" panose="020B0604020202020204" pitchFamily="34" charset="0"/>
              </a:rPr>
              <a:t>Index Measurement</a:t>
            </a:r>
            <a:endParaRPr lang="en-US" sz="24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4804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44390"/>
            <a:ext cx="8229600" cy="1143000"/>
          </a:xfrm>
        </p:spPr>
        <p:txBody>
          <a:bodyPr/>
          <a:lstStyle/>
          <a:p>
            <a:r>
              <a:rPr lang="en-US" dirty="0" smtClean="0"/>
              <a:t>Representativeness</a:t>
            </a:r>
            <a:endParaRPr lang="en-US" dirty="0"/>
          </a:p>
        </p:txBody>
      </p:sp>
      <p:sp>
        <p:nvSpPr>
          <p:cNvPr id="3" name="Text Placeholder 2"/>
          <p:cNvSpPr>
            <a:spLocks noGrp="1"/>
          </p:cNvSpPr>
          <p:nvPr>
            <p:ph idx="1"/>
          </p:nvPr>
        </p:nvSpPr>
        <p:spPr>
          <a:xfrm>
            <a:off x="457200" y="6096001"/>
            <a:ext cx="8229600" cy="457200"/>
          </a:xfrm>
        </p:spPr>
        <p:txBody>
          <a:bodyPr>
            <a:normAutofit/>
          </a:bodyPr>
          <a:lstStyle/>
          <a:p>
            <a:pPr marL="0" indent="0">
              <a:buNone/>
            </a:pPr>
            <a:r>
              <a:rPr lang="en-US" sz="2400" dirty="0" smtClean="0"/>
              <a:t>Responses are representative of the overall population</a:t>
            </a:r>
            <a:endParaRPr lang="en-US" sz="2400" dirty="0"/>
          </a:p>
        </p:txBody>
      </p:sp>
      <p:sp>
        <p:nvSpPr>
          <p:cNvPr id="2" name="Slide Number Placeholder 1"/>
          <p:cNvSpPr>
            <a:spLocks noGrp="1"/>
          </p:cNvSpPr>
          <p:nvPr>
            <p:ph type="sldNum" sz="quarter" idx="10"/>
          </p:nvPr>
        </p:nvSpPr>
        <p:spPr/>
        <p:txBody>
          <a:bodyPr/>
          <a:lstStyle/>
          <a:p>
            <a:fld id="{687D7A59-36E2-48B9-B146-C1E59501F63F}" type="slidenum">
              <a:rPr lang="en-US" smtClean="0"/>
              <a:pPr/>
              <a:t>7</a:t>
            </a:fld>
            <a:endParaRPr lang="en-US" dirty="0"/>
          </a:p>
        </p:txBody>
      </p:sp>
      <p:graphicFrame>
        <p:nvGraphicFramePr>
          <p:cNvPr id="6" name="Chart 5"/>
          <p:cNvGraphicFramePr/>
          <p:nvPr>
            <p:extLst>
              <p:ext uri="{D42A27DB-BD31-4B8C-83A1-F6EECF244321}">
                <p14:modId xmlns:p14="http://schemas.microsoft.com/office/powerpoint/2010/main" val="843613319"/>
              </p:ext>
            </p:extLst>
          </p:nvPr>
        </p:nvGraphicFramePr>
        <p:xfrm>
          <a:off x="4648200" y="1219200"/>
          <a:ext cx="36576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2066729768"/>
              </p:ext>
            </p:extLst>
          </p:nvPr>
        </p:nvGraphicFramePr>
        <p:xfrm>
          <a:off x="838200" y="1219200"/>
          <a:ext cx="3657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2845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2439047" y="974575"/>
            <a:ext cx="0" cy="229870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70515" y="3429143"/>
            <a:ext cx="8393711"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39" name="Rectangle 138"/>
          <p:cNvSpPr/>
          <p:nvPr/>
        </p:nvSpPr>
        <p:spPr>
          <a:xfrm>
            <a:off x="139739" y="2057400"/>
            <a:ext cx="2286000" cy="1532727"/>
          </a:xfrm>
          <a:prstGeom prst="rect">
            <a:avLst/>
          </a:prstGeom>
          <a:noFill/>
        </p:spPr>
        <p:txBody>
          <a:bodyPr wrap="square">
            <a:spAutoFit/>
          </a:bodyPr>
          <a:lstStyle/>
          <a:p>
            <a:pPr algn="ctr" defTabSz="913417">
              <a:lnSpc>
                <a:spcPct val="90000"/>
              </a:lnSpc>
            </a:pPr>
            <a:r>
              <a:rPr lang="en-US" sz="1600" dirty="0" smtClean="0">
                <a:solidFill>
                  <a:srgbClr val="000000"/>
                </a:solidFill>
                <a:latin typeface="Arial" panose="020B0604020202020204" pitchFamily="34" charset="0"/>
                <a:cs typeface="Arial" panose="020B0604020202020204" pitchFamily="34" charset="0"/>
              </a:rPr>
              <a:t>Recommend as a Good Place to Work</a:t>
            </a:r>
          </a:p>
          <a:p>
            <a:pPr algn="ctr" defTabSz="913417">
              <a:lnSpc>
                <a:spcPct val="90000"/>
              </a:lnSpc>
            </a:pPr>
            <a:endParaRPr lang="en-US" sz="1200" dirty="0">
              <a:solidFill>
                <a:srgbClr val="000000"/>
              </a:solidFill>
              <a:latin typeface="Arial" panose="020B0604020202020204" pitchFamily="34" charset="0"/>
              <a:cs typeface="Arial" panose="020B0604020202020204" pitchFamily="34" charset="0"/>
            </a:endParaRPr>
          </a:p>
          <a:p>
            <a:pPr marL="174625" indent="-174625" defTabSz="913417">
              <a:lnSpc>
                <a:spcPct val="90000"/>
              </a:lnSpc>
              <a:buFont typeface="Arial" panose="020B0604020202020204" pitchFamily="34" charset="0"/>
              <a:buChar char="•"/>
            </a:pPr>
            <a:r>
              <a:rPr lang="en-US" sz="1600" b="1" dirty="0" smtClean="0">
                <a:solidFill>
                  <a:srgbClr val="000000"/>
                </a:solidFill>
                <a:latin typeface="Arial" panose="020B0604020202020204" pitchFamily="34" charset="0"/>
                <a:cs typeface="Arial" panose="020B0604020202020204" pitchFamily="34" charset="0"/>
              </a:rPr>
              <a:t>Goal</a:t>
            </a:r>
            <a:r>
              <a:rPr lang="en-US" sz="1600" dirty="0" smtClean="0">
                <a:solidFill>
                  <a:srgbClr val="000000"/>
                </a:solidFill>
                <a:latin typeface="Arial" panose="020B0604020202020204" pitchFamily="34" charset="0"/>
                <a:cs typeface="Arial" panose="020B0604020202020204" pitchFamily="34" charset="0"/>
              </a:rPr>
              <a:t>: 30 or higher</a:t>
            </a:r>
          </a:p>
          <a:p>
            <a:pPr marL="174625" indent="-174625" defTabSz="913417">
              <a:lnSpc>
                <a:spcPct val="90000"/>
              </a:lnSpc>
              <a:buFont typeface="Arial" panose="020B0604020202020204" pitchFamily="34" charset="0"/>
              <a:buChar char="•"/>
            </a:pPr>
            <a:r>
              <a:rPr lang="en-US" sz="1600" b="1" dirty="0" smtClean="0">
                <a:solidFill>
                  <a:srgbClr val="000000"/>
                </a:solidFill>
                <a:latin typeface="Arial" panose="020B0604020202020204" pitchFamily="34" charset="0"/>
                <a:cs typeface="Arial" panose="020B0604020202020204" pitchFamily="34" charset="0"/>
              </a:rPr>
              <a:t>Moderate</a:t>
            </a:r>
            <a:r>
              <a:rPr lang="en-US" sz="1600" dirty="0" smtClean="0">
                <a:solidFill>
                  <a:srgbClr val="000000"/>
                </a:solidFill>
                <a:latin typeface="Arial" panose="020B0604020202020204" pitchFamily="34" charset="0"/>
                <a:cs typeface="Arial" panose="020B0604020202020204" pitchFamily="34" charset="0"/>
              </a:rPr>
              <a:t>: 1 to 29</a:t>
            </a:r>
          </a:p>
          <a:p>
            <a:pPr marL="174625" indent="-174625" defTabSz="913417">
              <a:lnSpc>
                <a:spcPct val="90000"/>
              </a:lnSpc>
              <a:buFont typeface="Arial" panose="020B0604020202020204" pitchFamily="34" charset="0"/>
              <a:buChar char="•"/>
            </a:pPr>
            <a:r>
              <a:rPr lang="en-US" sz="1600" b="1" dirty="0" smtClean="0">
                <a:solidFill>
                  <a:srgbClr val="000000"/>
                </a:solidFill>
                <a:latin typeface="Arial" panose="020B0604020202020204" pitchFamily="34" charset="0"/>
                <a:cs typeface="Arial" panose="020B0604020202020204" pitchFamily="34" charset="0"/>
              </a:rPr>
              <a:t>Focus</a:t>
            </a:r>
            <a:r>
              <a:rPr lang="en-US" sz="1600" dirty="0" smtClean="0">
                <a:solidFill>
                  <a:srgbClr val="000000"/>
                </a:solidFill>
                <a:latin typeface="Arial" panose="020B0604020202020204" pitchFamily="34" charset="0"/>
                <a:cs typeface="Arial" panose="020B0604020202020204" pitchFamily="34" charset="0"/>
              </a:rPr>
              <a:t>: 0 or lower</a:t>
            </a:r>
          </a:p>
          <a:p>
            <a:pPr algn="ctr" defTabSz="913417">
              <a:lnSpc>
                <a:spcPct val="90000"/>
              </a:lnSpc>
            </a:pPr>
            <a:endParaRPr lang="en-US" sz="800" dirty="0" smtClean="0">
              <a:solidFill>
                <a:srgbClr val="000000"/>
              </a:solidFill>
              <a:latin typeface="Arial" panose="020B0604020202020204" pitchFamily="34" charset="0"/>
              <a:cs typeface="Arial" panose="020B0604020202020204" pitchFamily="34" charset="0"/>
            </a:endParaRPr>
          </a:p>
        </p:txBody>
      </p:sp>
      <p:sp>
        <p:nvSpPr>
          <p:cNvPr id="141" name="Rectangle 140"/>
          <p:cNvSpPr/>
          <p:nvPr/>
        </p:nvSpPr>
        <p:spPr>
          <a:xfrm>
            <a:off x="2942758" y="1289668"/>
            <a:ext cx="1720547" cy="535531"/>
          </a:xfrm>
          <a:prstGeom prst="rect">
            <a:avLst/>
          </a:prstGeom>
        </p:spPr>
        <p:txBody>
          <a:bodyPr wrap="square">
            <a:spAutoFit/>
          </a:bodyPr>
          <a:lstStyle/>
          <a:p>
            <a:pPr algn="ctr" defTabSz="913417">
              <a:lnSpc>
                <a:spcPct val="90000"/>
              </a:lnSpc>
            </a:pPr>
            <a:r>
              <a:rPr lang="en-US" sz="1600" dirty="0" smtClean="0">
                <a:solidFill>
                  <a:srgbClr val="000000"/>
                </a:solidFill>
                <a:latin typeface="Arial" panose="020B0604020202020204" pitchFamily="34" charset="0"/>
                <a:cs typeface="Arial" panose="020B0604020202020204" pitchFamily="34" charset="0"/>
              </a:rPr>
              <a:t>Are satisfied at work</a:t>
            </a:r>
            <a:endParaRPr lang="en-US" sz="1600" dirty="0">
              <a:solidFill>
                <a:srgbClr val="000000"/>
              </a:solidFill>
              <a:latin typeface="Arial" panose="020B0604020202020204" pitchFamily="34" charset="0"/>
              <a:cs typeface="Arial" panose="020B0604020202020204" pitchFamily="34" charset="0"/>
            </a:endParaRPr>
          </a:p>
        </p:txBody>
      </p:sp>
      <p:sp>
        <p:nvSpPr>
          <p:cNvPr id="143" name="Rectangle 142"/>
          <p:cNvSpPr/>
          <p:nvPr/>
        </p:nvSpPr>
        <p:spPr>
          <a:xfrm>
            <a:off x="3323835" y="762000"/>
            <a:ext cx="1165704" cy="590931"/>
          </a:xfrm>
          <a:prstGeom prst="rect">
            <a:avLst/>
          </a:prstGeom>
        </p:spPr>
        <p:txBody>
          <a:bodyPr wrap="none">
            <a:spAutoFit/>
          </a:bodyPr>
          <a:lstStyle/>
          <a:p>
            <a:pPr defTabSz="913417">
              <a:lnSpc>
                <a:spcPct val="90000"/>
              </a:lnSpc>
            </a:pPr>
            <a:r>
              <a:rPr lang="en-US" sz="3600" spc="150" dirty="0" smtClean="0">
                <a:solidFill>
                  <a:srgbClr val="0C55B6"/>
                </a:solidFill>
                <a:latin typeface="Arial" panose="020B0604020202020204" pitchFamily="34" charset="0"/>
                <a:cs typeface="Arial" panose="020B0604020202020204" pitchFamily="34" charset="0"/>
              </a:rPr>
              <a:t>77%</a:t>
            </a:r>
          </a:p>
        </p:txBody>
      </p:sp>
      <p:sp>
        <p:nvSpPr>
          <p:cNvPr id="35" name="Rectangle 34"/>
          <p:cNvSpPr/>
          <p:nvPr/>
        </p:nvSpPr>
        <p:spPr>
          <a:xfrm>
            <a:off x="3323835" y="1828800"/>
            <a:ext cx="1313180" cy="590931"/>
          </a:xfrm>
          <a:prstGeom prst="rect">
            <a:avLst/>
          </a:prstGeom>
        </p:spPr>
        <p:txBody>
          <a:bodyPr wrap="none">
            <a:spAutoFit/>
          </a:bodyPr>
          <a:lstStyle/>
          <a:p>
            <a:pPr defTabSz="913417">
              <a:lnSpc>
                <a:spcPct val="90000"/>
              </a:lnSpc>
            </a:pPr>
            <a:r>
              <a:rPr lang="en-US" sz="3600" spc="150" dirty="0" smtClean="0">
                <a:solidFill>
                  <a:srgbClr val="0C55B6"/>
                </a:solidFill>
                <a:latin typeface="Arial" panose="020B0604020202020204" pitchFamily="34" charset="0"/>
                <a:cs typeface="Arial" panose="020B0604020202020204" pitchFamily="34" charset="0"/>
              </a:rPr>
              <a:t>27% </a:t>
            </a:r>
          </a:p>
        </p:txBody>
      </p:sp>
      <p:sp>
        <p:nvSpPr>
          <p:cNvPr id="36" name="Rectangle 35"/>
          <p:cNvSpPr/>
          <p:nvPr/>
        </p:nvSpPr>
        <p:spPr>
          <a:xfrm>
            <a:off x="2895600" y="2328058"/>
            <a:ext cx="1932672" cy="978729"/>
          </a:xfrm>
          <a:prstGeom prst="rect">
            <a:avLst/>
          </a:prstGeom>
        </p:spPr>
        <p:txBody>
          <a:bodyPr wrap="square">
            <a:spAutoFit/>
          </a:bodyPr>
          <a:lstStyle/>
          <a:p>
            <a:pPr algn="ctr" defTabSz="913417">
              <a:lnSpc>
                <a:spcPct val="90000"/>
              </a:lnSpc>
            </a:pPr>
            <a:r>
              <a:rPr lang="en-US" sz="1600" dirty="0" smtClean="0">
                <a:solidFill>
                  <a:srgbClr val="00B050"/>
                </a:solidFill>
                <a:latin typeface="Arial" panose="020B0604020202020204" pitchFamily="34" charset="0"/>
                <a:cs typeface="Arial" panose="020B0604020202020204" pitchFamily="34" charset="0"/>
              </a:rPr>
              <a:t>Are more satisfied today, </a:t>
            </a:r>
            <a:r>
              <a:rPr lang="en-US" sz="1600" dirty="0" smtClean="0">
                <a:solidFill>
                  <a:prstClr val="black"/>
                </a:solidFill>
                <a:latin typeface="Arial" panose="020B0604020202020204" pitchFamily="34" charset="0"/>
                <a:cs typeface="Arial" panose="020B0604020202020204" pitchFamily="34" charset="0"/>
              </a:rPr>
              <a:t>18%</a:t>
            </a:r>
            <a:r>
              <a:rPr lang="en-US" sz="1600" dirty="0" smtClean="0">
                <a:solidFill>
                  <a:srgbClr val="000000"/>
                </a:solidFill>
                <a:latin typeface="Arial" panose="020B0604020202020204" pitchFamily="34" charset="0"/>
                <a:cs typeface="Arial" panose="020B0604020202020204" pitchFamily="34" charset="0"/>
              </a:rPr>
              <a:t> less satisfied than 6 months ago</a:t>
            </a:r>
            <a:endParaRPr lang="en-US" sz="1600" dirty="0">
              <a:solidFill>
                <a:srgbClr val="000000"/>
              </a:solidFill>
              <a:latin typeface="Arial" panose="020B0604020202020204" pitchFamily="34" charset="0"/>
              <a:cs typeface="Arial" panose="020B0604020202020204" pitchFamily="34" charset="0"/>
            </a:endParaRPr>
          </a:p>
        </p:txBody>
      </p:sp>
      <p:sp>
        <p:nvSpPr>
          <p:cNvPr id="54" name="Rectangle 53"/>
          <p:cNvSpPr/>
          <p:nvPr/>
        </p:nvSpPr>
        <p:spPr>
          <a:xfrm>
            <a:off x="5451107" y="819090"/>
            <a:ext cx="3616693" cy="400110"/>
          </a:xfrm>
          <a:prstGeom prst="rect">
            <a:avLst/>
          </a:prstGeom>
          <a:noFill/>
        </p:spPr>
        <p:txBody>
          <a:bodyPr wrap="square">
            <a:spAutoFit/>
          </a:bodyPr>
          <a:lstStyle/>
          <a:p>
            <a:pPr marL="114300" algn="ctr" defTabSz="343129">
              <a:defRPr/>
            </a:pPr>
            <a:r>
              <a:rPr lang="en-US" sz="2000" b="1" i="1" dirty="0" smtClean="0">
                <a:solidFill>
                  <a:srgbClr val="000000"/>
                </a:solidFill>
                <a:latin typeface="Arial" panose="020B0604020202020204" pitchFamily="34" charset="0"/>
                <a:cs typeface="Arial" panose="020B0604020202020204" pitchFamily="34" charset="0"/>
              </a:rPr>
              <a:t>Intent to Leave</a:t>
            </a:r>
            <a:endParaRPr lang="en-US" sz="2000" b="1" i="1" dirty="0">
              <a:solidFill>
                <a:srgbClr val="0C55B6"/>
              </a:solidFill>
              <a:latin typeface="Arial" panose="020B0604020202020204" pitchFamily="34" charset="0"/>
              <a:cs typeface="Arial" panose="020B0604020202020204" pitchFamily="34" charset="0"/>
            </a:endParaRPr>
          </a:p>
        </p:txBody>
      </p:sp>
      <p:cxnSp>
        <p:nvCxnSpPr>
          <p:cNvPr id="38" name="Straight Connector 37"/>
          <p:cNvCxnSpPr/>
          <p:nvPr/>
        </p:nvCxnSpPr>
        <p:spPr>
          <a:xfrm>
            <a:off x="5334000" y="1034636"/>
            <a:ext cx="0" cy="229870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2942758" y="3506417"/>
            <a:ext cx="2953320" cy="984885"/>
          </a:xfrm>
          <a:prstGeom prst="rect">
            <a:avLst/>
          </a:prstGeom>
        </p:spPr>
        <p:txBody>
          <a:bodyPr wrap="square">
            <a:spAutoFit/>
          </a:bodyPr>
          <a:lstStyle/>
          <a:p>
            <a:pPr marL="114300" algn="ctr" defTabSz="343129">
              <a:defRPr/>
            </a:pPr>
            <a:r>
              <a:rPr lang="en-US" sz="1900" b="1" i="1" dirty="0">
                <a:solidFill>
                  <a:srgbClr val="000000"/>
                </a:solidFill>
                <a:latin typeface="Arial" panose="020B0604020202020204" pitchFamily="34" charset="0"/>
                <a:cs typeface="Arial" panose="020B0604020202020204" pitchFamily="34" charset="0"/>
              </a:rPr>
              <a:t>Why </a:t>
            </a:r>
            <a:r>
              <a:rPr lang="en-US" sz="1900" b="1" i="1" dirty="0" smtClean="0">
                <a:solidFill>
                  <a:srgbClr val="000000"/>
                </a:solidFill>
                <a:latin typeface="Arial" panose="020B0604020202020204" pitchFamily="34" charset="0"/>
                <a:cs typeface="Arial" panose="020B0604020202020204" pitchFamily="34" charset="0"/>
              </a:rPr>
              <a:t>employees </a:t>
            </a:r>
          </a:p>
          <a:p>
            <a:pPr marL="114300" algn="ctr" defTabSz="343129">
              <a:defRPr/>
            </a:pPr>
            <a:r>
              <a:rPr lang="en-US" sz="1900" b="1" i="1" u="sng" dirty="0" smtClean="0">
                <a:solidFill>
                  <a:srgbClr val="00B050"/>
                </a:solidFill>
                <a:latin typeface="Arial" panose="020B0604020202020204" pitchFamily="34" charset="0"/>
                <a:cs typeface="Arial" panose="020B0604020202020204" pitchFamily="34" charset="0"/>
              </a:rPr>
              <a:t>STAY Themes</a:t>
            </a:r>
            <a:endParaRPr lang="en-US" sz="1900" b="1" i="1" dirty="0">
              <a:solidFill>
                <a:srgbClr val="000000"/>
              </a:solidFill>
              <a:latin typeface="Arial" panose="020B0604020202020204" pitchFamily="34" charset="0"/>
              <a:cs typeface="Arial" panose="020B0604020202020204" pitchFamily="34" charset="0"/>
            </a:endParaRPr>
          </a:p>
          <a:p>
            <a:pPr marL="114300" algn="ctr" defTabSz="343129">
              <a:defRPr/>
            </a:pPr>
            <a:endParaRPr lang="en-US" sz="2000" b="1" i="1" dirty="0">
              <a:solidFill>
                <a:prstClr val="black"/>
              </a:solidFill>
              <a:latin typeface="Arial" panose="020B0604020202020204" pitchFamily="34" charset="0"/>
              <a:cs typeface="Arial" panose="020B0604020202020204" pitchFamily="34" charset="0"/>
            </a:endParaRPr>
          </a:p>
        </p:txBody>
      </p:sp>
      <p:cxnSp>
        <p:nvCxnSpPr>
          <p:cNvPr id="46" name="Straight Connector 45"/>
          <p:cNvCxnSpPr/>
          <p:nvPr/>
        </p:nvCxnSpPr>
        <p:spPr>
          <a:xfrm>
            <a:off x="5943600" y="3547391"/>
            <a:ext cx="0" cy="229870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3429940" y="4179627"/>
            <a:ext cx="2375994" cy="1754326"/>
          </a:xfrm>
          <a:prstGeom prst="rect">
            <a:avLst/>
          </a:prstGeom>
        </p:spPr>
        <p:txBody>
          <a:bodyPr wrap="square">
            <a:spAutoFit/>
          </a:bodyPr>
          <a:lstStyle/>
          <a:p>
            <a:pPr marL="119063" indent="-119063" defTabSz="913417">
              <a:lnSpc>
                <a:spcPct val="150000"/>
              </a:lnSpc>
              <a:buFont typeface="Arial" panose="020B0604020202020204" pitchFamily="34" charset="0"/>
              <a:buChar char="•"/>
              <a:defRPr/>
            </a:pPr>
            <a:r>
              <a:rPr lang="en-US" kern="0" dirty="0" smtClean="0">
                <a:solidFill>
                  <a:srgbClr val="000000"/>
                </a:solidFill>
                <a:latin typeface="Arial" panose="020B0604020202020204" pitchFamily="34" charset="0"/>
                <a:cs typeface="Arial" panose="020B0604020202020204" pitchFamily="34" charset="0"/>
              </a:rPr>
              <a:t>Job Duties </a:t>
            </a:r>
            <a:r>
              <a:rPr lang="en-US" kern="0" dirty="0" smtClean="0">
                <a:solidFill>
                  <a:srgbClr val="0C55B6"/>
                </a:solidFill>
                <a:latin typeface="Arial" panose="020B0604020202020204" pitchFamily="34" charset="0"/>
                <a:cs typeface="Arial" panose="020B0604020202020204" pitchFamily="34" charset="0"/>
              </a:rPr>
              <a:t>27%</a:t>
            </a:r>
            <a:endParaRPr lang="en-US" kern="0" dirty="0">
              <a:solidFill>
                <a:srgbClr val="0C55B6"/>
              </a:solidFill>
              <a:latin typeface="Arial" panose="020B0604020202020204" pitchFamily="34" charset="0"/>
              <a:cs typeface="Arial" panose="020B0604020202020204" pitchFamily="34" charset="0"/>
            </a:endParaRPr>
          </a:p>
          <a:p>
            <a:pPr marL="119063" indent="-119063" defTabSz="913417">
              <a:lnSpc>
                <a:spcPct val="150000"/>
              </a:lnSpc>
              <a:buFont typeface="Arial" panose="020B0604020202020204" pitchFamily="34" charset="0"/>
              <a:buChar char="•"/>
              <a:defRPr/>
            </a:pPr>
            <a:r>
              <a:rPr lang="en-US" kern="0" dirty="0" smtClean="0">
                <a:solidFill>
                  <a:prstClr val="black"/>
                </a:solidFill>
                <a:latin typeface="Arial" panose="020B0604020202020204" pitchFamily="34" charset="0"/>
                <a:cs typeface="Arial" panose="020B0604020202020204" pitchFamily="34" charset="0"/>
              </a:rPr>
              <a:t>Benefits </a:t>
            </a:r>
            <a:r>
              <a:rPr lang="en-US" kern="0" dirty="0" smtClean="0">
                <a:solidFill>
                  <a:srgbClr val="0C55B6"/>
                </a:solidFill>
                <a:latin typeface="Arial" panose="020B0604020202020204" pitchFamily="34" charset="0"/>
                <a:cs typeface="Arial" panose="020B0604020202020204" pitchFamily="34" charset="0"/>
              </a:rPr>
              <a:t>17%</a:t>
            </a:r>
            <a:endParaRPr lang="en-US" kern="0" dirty="0">
              <a:solidFill>
                <a:srgbClr val="0C55B6"/>
              </a:solidFill>
              <a:latin typeface="Arial" panose="020B0604020202020204" pitchFamily="34" charset="0"/>
              <a:cs typeface="Arial" panose="020B0604020202020204" pitchFamily="34" charset="0"/>
            </a:endParaRPr>
          </a:p>
          <a:p>
            <a:pPr marL="119063" indent="-119063" defTabSz="913417">
              <a:lnSpc>
                <a:spcPct val="150000"/>
              </a:lnSpc>
              <a:buFont typeface="Arial" panose="020B0604020202020204" pitchFamily="34" charset="0"/>
              <a:buChar char="•"/>
              <a:defRPr/>
            </a:pPr>
            <a:r>
              <a:rPr lang="en-US" kern="0" dirty="0" smtClean="0">
                <a:solidFill>
                  <a:prstClr val="black"/>
                </a:solidFill>
                <a:latin typeface="Arial" panose="020B0604020202020204" pitchFamily="34" charset="0"/>
                <a:cs typeface="Arial" panose="020B0604020202020204" pitchFamily="34" charset="0"/>
              </a:rPr>
              <a:t>Coworkers </a:t>
            </a:r>
            <a:r>
              <a:rPr lang="en-US" kern="0" dirty="0" smtClean="0">
                <a:solidFill>
                  <a:srgbClr val="0C55B6"/>
                </a:solidFill>
                <a:latin typeface="Arial" panose="020B0604020202020204" pitchFamily="34" charset="0"/>
                <a:cs typeface="Arial" panose="020B0604020202020204" pitchFamily="34" charset="0"/>
              </a:rPr>
              <a:t>14%</a:t>
            </a:r>
          </a:p>
          <a:p>
            <a:pPr marL="119063" indent="-119063" defTabSz="913417">
              <a:lnSpc>
                <a:spcPct val="150000"/>
              </a:lnSpc>
              <a:buFont typeface="Arial" panose="020B0604020202020204" pitchFamily="34" charset="0"/>
              <a:buChar char="•"/>
              <a:defRPr/>
            </a:pPr>
            <a:r>
              <a:rPr lang="en-US" kern="0" dirty="0" smtClean="0">
                <a:solidFill>
                  <a:prstClr val="black"/>
                </a:solidFill>
                <a:latin typeface="Arial" panose="020B0604020202020204" pitchFamily="34" charset="0"/>
                <a:cs typeface="Arial" panose="020B0604020202020204" pitchFamily="34" charset="0"/>
              </a:rPr>
              <a:t>Leadership </a:t>
            </a:r>
            <a:r>
              <a:rPr lang="en-US" kern="0" dirty="0" smtClean="0">
                <a:solidFill>
                  <a:srgbClr val="0C55B6"/>
                </a:solidFill>
                <a:latin typeface="Arial" panose="020B0604020202020204" pitchFamily="34" charset="0"/>
                <a:cs typeface="Arial" panose="020B0604020202020204" pitchFamily="34" charset="0"/>
              </a:rPr>
              <a:t>13%</a:t>
            </a:r>
            <a:endParaRPr lang="en-US" kern="0" dirty="0">
              <a:solidFill>
                <a:srgbClr val="0C55B6"/>
              </a:solidFill>
              <a:latin typeface="Arial" panose="020B0604020202020204" pitchFamily="34" charset="0"/>
              <a:cs typeface="Arial" panose="020B0604020202020204" pitchFamily="34" charset="0"/>
            </a:endParaRPr>
          </a:p>
        </p:txBody>
      </p:sp>
      <p:sp>
        <p:nvSpPr>
          <p:cNvPr id="56" name="Rectangle 55"/>
          <p:cNvSpPr/>
          <p:nvPr/>
        </p:nvSpPr>
        <p:spPr>
          <a:xfrm>
            <a:off x="5724069" y="3533187"/>
            <a:ext cx="3040157" cy="984885"/>
          </a:xfrm>
          <a:prstGeom prst="rect">
            <a:avLst/>
          </a:prstGeom>
        </p:spPr>
        <p:txBody>
          <a:bodyPr wrap="square">
            <a:spAutoFit/>
          </a:bodyPr>
          <a:lstStyle/>
          <a:p>
            <a:pPr marL="114300" algn="ctr" defTabSz="343129">
              <a:defRPr/>
            </a:pPr>
            <a:r>
              <a:rPr lang="en-US" sz="1900" b="1" i="1" dirty="0">
                <a:solidFill>
                  <a:srgbClr val="000000"/>
                </a:solidFill>
                <a:latin typeface="Arial" panose="020B0604020202020204" pitchFamily="34" charset="0"/>
                <a:cs typeface="Arial" panose="020B0604020202020204" pitchFamily="34" charset="0"/>
              </a:rPr>
              <a:t>Why </a:t>
            </a:r>
            <a:r>
              <a:rPr lang="en-US" sz="1900" b="1" i="1" dirty="0" smtClean="0">
                <a:solidFill>
                  <a:srgbClr val="000000"/>
                </a:solidFill>
                <a:latin typeface="Arial" panose="020B0604020202020204" pitchFamily="34" charset="0"/>
                <a:cs typeface="Arial" panose="020B0604020202020204" pitchFamily="34" charset="0"/>
              </a:rPr>
              <a:t>employees </a:t>
            </a:r>
            <a:r>
              <a:rPr lang="en-US" sz="1900" b="1" i="1" dirty="0" smtClean="0">
                <a:solidFill>
                  <a:sysClr val="windowText" lastClr="000000"/>
                </a:solidFill>
                <a:latin typeface="Arial" panose="020B0604020202020204" pitchFamily="34" charset="0"/>
                <a:cs typeface="Arial" panose="020B0604020202020204" pitchFamily="34" charset="0"/>
              </a:rPr>
              <a:t>may </a:t>
            </a:r>
          </a:p>
          <a:p>
            <a:pPr marL="114300" algn="ctr" defTabSz="343129">
              <a:defRPr/>
            </a:pPr>
            <a:r>
              <a:rPr lang="en-US" sz="1900" b="1" i="1" u="sng" dirty="0" smtClean="0">
                <a:solidFill>
                  <a:srgbClr val="FF0000"/>
                </a:solidFill>
                <a:latin typeface="Arial" panose="020B0604020202020204" pitchFamily="34" charset="0"/>
                <a:cs typeface="Arial" panose="020B0604020202020204" pitchFamily="34" charset="0"/>
              </a:rPr>
              <a:t>LEAVE Themes</a:t>
            </a:r>
            <a:endParaRPr lang="en-US" sz="1900" b="1" i="1" dirty="0">
              <a:solidFill>
                <a:srgbClr val="FF0000"/>
              </a:solidFill>
              <a:latin typeface="Arial" panose="020B0604020202020204" pitchFamily="34" charset="0"/>
              <a:cs typeface="Arial" panose="020B0604020202020204" pitchFamily="34" charset="0"/>
            </a:endParaRPr>
          </a:p>
          <a:p>
            <a:pPr marL="114300" algn="ctr" defTabSz="343129">
              <a:defRPr/>
            </a:pPr>
            <a:endParaRPr lang="en-US" sz="2000" b="1" i="1" dirty="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5451107" y="1160688"/>
            <a:ext cx="3616693" cy="2169825"/>
          </a:xfrm>
          <a:prstGeom prst="rect">
            <a:avLst/>
          </a:prstGeom>
          <a:noFill/>
        </p:spPr>
        <p:txBody>
          <a:bodyPr wrap="square">
            <a:spAutoFit/>
          </a:bodyPr>
          <a:lstStyle/>
          <a:p>
            <a:pPr marL="119063" indent="-119063" defTabSz="913417">
              <a:lnSpc>
                <a:spcPct val="150000"/>
              </a:lnSpc>
              <a:buFont typeface="Arial" panose="020B0604020202020204" pitchFamily="34" charset="0"/>
              <a:buChar char="•"/>
              <a:defRPr/>
            </a:pPr>
            <a:r>
              <a:rPr lang="en-US" kern="0" dirty="0">
                <a:solidFill>
                  <a:prstClr val="black"/>
                </a:solidFill>
                <a:latin typeface="Arial" panose="020B0604020202020204" pitchFamily="34" charset="0"/>
                <a:cs typeface="Arial" panose="020B0604020202020204" pitchFamily="34" charset="0"/>
              </a:rPr>
              <a:t>More than 10 years: </a:t>
            </a:r>
            <a:r>
              <a:rPr lang="en-US" kern="0" dirty="0" smtClean="0">
                <a:solidFill>
                  <a:srgbClr val="0C55B6"/>
                </a:solidFill>
                <a:latin typeface="Arial" panose="020B0604020202020204" pitchFamily="34" charset="0"/>
                <a:cs typeface="Arial" panose="020B0604020202020204" pitchFamily="34" charset="0"/>
              </a:rPr>
              <a:t>32% (158)</a:t>
            </a:r>
          </a:p>
          <a:p>
            <a:pPr marL="119063" indent="-119063" defTabSz="913417">
              <a:lnSpc>
                <a:spcPct val="150000"/>
              </a:lnSpc>
              <a:buFont typeface="Arial" panose="020B0604020202020204" pitchFamily="34" charset="0"/>
              <a:buChar char="•"/>
              <a:defRPr/>
            </a:pPr>
            <a:r>
              <a:rPr lang="en-US" kern="0" dirty="0">
                <a:solidFill>
                  <a:prstClr val="black"/>
                </a:solidFill>
                <a:latin typeface="Arial" panose="020B0604020202020204" pitchFamily="34" charset="0"/>
                <a:cs typeface="Arial" panose="020B0604020202020204" pitchFamily="34" charset="0"/>
              </a:rPr>
              <a:t>5 to 10 years: </a:t>
            </a:r>
            <a:r>
              <a:rPr lang="en-US" kern="0" dirty="0" smtClean="0">
                <a:solidFill>
                  <a:srgbClr val="0C55B6"/>
                </a:solidFill>
                <a:latin typeface="Arial" panose="020B0604020202020204" pitchFamily="34" charset="0"/>
                <a:cs typeface="Arial" panose="020B0604020202020204" pitchFamily="34" charset="0"/>
              </a:rPr>
              <a:t>26% (128)</a:t>
            </a:r>
          </a:p>
          <a:p>
            <a:pPr marL="119063" indent="-119063" defTabSz="913417">
              <a:lnSpc>
                <a:spcPct val="150000"/>
              </a:lnSpc>
              <a:buFont typeface="Arial" panose="020B0604020202020204" pitchFamily="34" charset="0"/>
              <a:buChar char="•"/>
              <a:defRPr/>
            </a:pPr>
            <a:r>
              <a:rPr lang="en-US" kern="0" dirty="0">
                <a:solidFill>
                  <a:prstClr val="black"/>
                </a:solidFill>
                <a:latin typeface="Arial" panose="020B0604020202020204" pitchFamily="34" charset="0"/>
                <a:cs typeface="Arial" panose="020B0604020202020204" pitchFamily="34" charset="0"/>
              </a:rPr>
              <a:t>3 to 5 years:</a:t>
            </a:r>
            <a:r>
              <a:rPr lang="en-US" kern="0" dirty="0">
                <a:solidFill>
                  <a:srgbClr val="0C55B6"/>
                </a:solidFill>
                <a:latin typeface="Arial" panose="020B0604020202020204" pitchFamily="34" charset="0"/>
                <a:cs typeface="Arial" panose="020B0604020202020204" pitchFamily="34" charset="0"/>
              </a:rPr>
              <a:t> </a:t>
            </a:r>
            <a:r>
              <a:rPr lang="en-US" kern="0" dirty="0" smtClean="0">
                <a:solidFill>
                  <a:srgbClr val="0C55B6"/>
                </a:solidFill>
                <a:latin typeface="Arial" panose="020B0604020202020204" pitchFamily="34" charset="0"/>
                <a:cs typeface="Arial" panose="020B0604020202020204" pitchFamily="34" charset="0"/>
              </a:rPr>
              <a:t>17% (85)</a:t>
            </a:r>
          </a:p>
          <a:p>
            <a:pPr marL="119063" indent="-119063" defTabSz="913417">
              <a:lnSpc>
                <a:spcPct val="150000"/>
              </a:lnSpc>
              <a:buFont typeface="Arial" panose="020B0604020202020204" pitchFamily="34" charset="0"/>
              <a:buChar char="•"/>
              <a:defRPr/>
            </a:pPr>
            <a:r>
              <a:rPr lang="en-US" kern="0" dirty="0">
                <a:solidFill>
                  <a:prstClr val="black"/>
                </a:solidFill>
                <a:latin typeface="Arial" panose="020B0604020202020204" pitchFamily="34" charset="0"/>
                <a:cs typeface="Arial" panose="020B0604020202020204" pitchFamily="34" charset="0"/>
              </a:rPr>
              <a:t>1 to 3 years: </a:t>
            </a:r>
            <a:r>
              <a:rPr lang="en-US" kern="0" dirty="0" smtClean="0">
                <a:solidFill>
                  <a:srgbClr val="0C55B6"/>
                </a:solidFill>
                <a:latin typeface="Arial" panose="020B0604020202020204" pitchFamily="34" charset="0"/>
                <a:cs typeface="Arial" panose="020B0604020202020204" pitchFamily="34" charset="0"/>
              </a:rPr>
              <a:t>21% (103)</a:t>
            </a:r>
            <a:endParaRPr lang="en-US" kern="0" dirty="0">
              <a:solidFill>
                <a:srgbClr val="0C55B6"/>
              </a:solidFill>
              <a:latin typeface="Arial" panose="020B0604020202020204" pitchFamily="34" charset="0"/>
              <a:cs typeface="Arial" panose="020B0604020202020204" pitchFamily="34" charset="0"/>
            </a:endParaRPr>
          </a:p>
          <a:p>
            <a:pPr marL="119063" indent="-119063" defTabSz="913417">
              <a:lnSpc>
                <a:spcPct val="150000"/>
              </a:lnSpc>
              <a:buFont typeface="Arial" panose="020B0604020202020204" pitchFamily="34" charset="0"/>
              <a:buChar char="•"/>
              <a:defRPr/>
            </a:pPr>
            <a:r>
              <a:rPr lang="en-US" kern="0" dirty="0" smtClean="0">
                <a:solidFill>
                  <a:srgbClr val="000000"/>
                </a:solidFill>
                <a:latin typeface="Arial" panose="020B0604020202020204" pitchFamily="34" charset="0"/>
                <a:cs typeface="Arial" panose="020B0604020202020204" pitchFamily="34" charset="0"/>
              </a:rPr>
              <a:t>Less than 1 year: </a:t>
            </a:r>
            <a:r>
              <a:rPr lang="en-US" kern="0" dirty="0" smtClean="0">
                <a:solidFill>
                  <a:srgbClr val="005C99"/>
                </a:solidFill>
                <a:latin typeface="Arial" panose="020B0604020202020204" pitchFamily="34" charset="0"/>
                <a:cs typeface="Arial" panose="020B0604020202020204" pitchFamily="34" charset="0"/>
              </a:rPr>
              <a:t>3% (14)</a:t>
            </a:r>
          </a:p>
        </p:txBody>
      </p:sp>
      <p:sp>
        <p:nvSpPr>
          <p:cNvPr id="26" name="Text Placeholder 1"/>
          <p:cNvSpPr txBox="1">
            <a:spLocks/>
          </p:cNvSpPr>
          <p:nvPr/>
        </p:nvSpPr>
        <p:spPr>
          <a:xfrm>
            <a:off x="-76200" y="74393"/>
            <a:ext cx="9144000" cy="68760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solidFill>
                  <a:srgbClr val="0070C0"/>
                </a:solidFill>
              </a:rPr>
              <a:t>Dashboard: Fundamental Metrics</a:t>
            </a:r>
            <a:endParaRPr lang="en-US" dirty="0">
              <a:solidFill>
                <a:srgbClr val="0070C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559" y="877023"/>
            <a:ext cx="800015" cy="800015"/>
          </a:xfrm>
          <a:prstGeom prst="rect">
            <a:avLst/>
          </a:prstGeom>
        </p:spPr>
      </p:pic>
      <p:sp>
        <p:nvSpPr>
          <p:cNvPr id="28" name="Rectangle 27"/>
          <p:cNvSpPr/>
          <p:nvPr/>
        </p:nvSpPr>
        <p:spPr>
          <a:xfrm>
            <a:off x="6258806" y="4176215"/>
            <a:ext cx="2433866" cy="1754326"/>
          </a:xfrm>
          <a:prstGeom prst="rect">
            <a:avLst/>
          </a:prstGeom>
        </p:spPr>
        <p:txBody>
          <a:bodyPr wrap="square">
            <a:spAutoFit/>
          </a:bodyPr>
          <a:lstStyle/>
          <a:p>
            <a:pPr marL="119063" indent="-119063" defTabSz="913417">
              <a:lnSpc>
                <a:spcPct val="150000"/>
              </a:lnSpc>
              <a:buFont typeface="Arial" panose="020B0604020202020204" pitchFamily="34" charset="0"/>
              <a:buChar char="•"/>
              <a:defRPr/>
            </a:pPr>
            <a:r>
              <a:rPr lang="en-US" kern="0" dirty="0" smtClean="0">
                <a:solidFill>
                  <a:srgbClr val="000000"/>
                </a:solidFill>
                <a:latin typeface="Arial" panose="020B0604020202020204" pitchFamily="34" charset="0"/>
                <a:cs typeface="Arial" panose="020B0604020202020204" pitchFamily="34" charset="0"/>
              </a:rPr>
              <a:t>Leadership </a:t>
            </a:r>
            <a:r>
              <a:rPr lang="en-US" kern="0" dirty="0" smtClean="0">
                <a:solidFill>
                  <a:srgbClr val="005C99"/>
                </a:solidFill>
                <a:latin typeface="Arial" panose="020B0604020202020204" pitchFamily="34" charset="0"/>
                <a:cs typeface="Arial" panose="020B0604020202020204" pitchFamily="34" charset="0"/>
              </a:rPr>
              <a:t>27%</a:t>
            </a:r>
            <a:endParaRPr lang="en-US" kern="0" dirty="0">
              <a:solidFill>
                <a:srgbClr val="005C99"/>
              </a:solidFill>
              <a:latin typeface="Arial" panose="020B0604020202020204" pitchFamily="34" charset="0"/>
              <a:cs typeface="Arial" panose="020B0604020202020204" pitchFamily="34" charset="0"/>
            </a:endParaRPr>
          </a:p>
          <a:p>
            <a:pPr marL="119063" indent="-119063" defTabSz="913417">
              <a:lnSpc>
                <a:spcPct val="150000"/>
              </a:lnSpc>
              <a:buFont typeface="Arial" panose="020B0604020202020204" pitchFamily="34" charset="0"/>
              <a:buChar char="•"/>
              <a:defRPr/>
            </a:pPr>
            <a:r>
              <a:rPr lang="en-US" kern="0" dirty="0" smtClean="0">
                <a:solidFill>
                  <a:prstClr val="black"/>
                </a:solidFill>
                <a:latin typeface="Arial" panose="020B0604020202020204" pitchFamily="34" charset="0"/>
                <a:cs typeface="Arial" panose="020B0604020202020204" pitchFamily="34" charset="0"/>
              </a:rPr>
              <a:t>Pay </a:t>
            </a:r>
            <a:r>
              <a:rPr lang="en-US" kern="0" dirty="0" smtClean="0">
                <a:solidFill>
                  <a:srgbClr val="0C55B6"/>
                </a:solidFill>
                <a:latin typeface="Arial" panose="020B0604020202020204" pitchFamily="34" charset="0"/>
                <a:cs typeface="Arial" panose="020B0604020202020204" pitchFamily="34" charset="0"/>
              </a:rPr>
              <a:t>24%</a:t>
            </a:r>
            <a:endParaRPr lang="en-US" kern="0" dirty="0">
              <a:solidFill>
                <a:srgbClr val="0C55B6"/>
              </a:solidFill>
              <a:latin typeface="Arial" panose="020B0604020202020204" pitchFamily="34" charset="0"/>
              <a:cs typeface="Arial" panose="020B0604020202020204" pitchFamily="34" charset="0"/>
            </a:endParaRPr>
          </a:p>
          <a:p>
            <a:pPr marL="119063" indent="-119063" defTabSz="913417">
              <a:lnSpc>
                <a:spcPct val="150000"/>
              </a:lnSpc>
              <a:buFont typeface="Arial" panose="020B0604020202020204" pitchFamily="34" charset="0"/>
              <a:buChar char="•"/>
              <a:defRPr/>
            </a:pPr>
            <a:r>
              <a:rPr lang="en-US" kern="0" dirty="0" smtClean="0">
                <a:solidFill>
                  <a:prstClr val="black"/>
                </a:solidFill>
                <a:latin typeface="Arial" panose="020B0604020202020204" pitchFamily="34" charset="0"/>
                <a:cs typeface="Arial" panose="020B0604020202020204" pitchFamily="34" charset="0"/>
              </a:rPr>
              <a:t>Career </a:t>
            </a:r>
            <a:r>
              <a:rPr lang="en-US" kern="0" dirty="0" smtClean="0">
                <a:solidFill>
                  <a:srgbClr val="0C55B6"/>
                </a:solidFill>
                <a:latin typeface="Arial" panose="020B0604020202020204" pitchFamily="34" charset="0"/>
                <a:cs typeface="Arial" panose="020B0604020202020204" pitchFamily="34" charset="0"/>
              </a:rPr>
              <a:t>13%</a:t>
            </a:r>
          </a:p>
          <a:p>
            <a:pPr marL="119063" indent="-119063" defTabSz="913417">
              <a:lnSpc>
                <a:spcPct val="150000"/>
              </a:lnSpc>
              <a:buFont typeface="Arial" panose="020B0604020202020204" pitchFamily="34" charset="0"/>
              <a:buChar char="•"/>
              <a:defRPr/>
            </a:pPr>
            <a:r>
              <a:rPr lang="en-US" kern="0" dirty="0" smtClean="0">
                <a:solidFill>
                  <a:prstClr val="black"/>
                </a:solidFill>
                <a:latin typeface="Arial" panose="020B0604020202020204" pitchFamily="34" charset="0"/>
                <a:cs typeface="Arial" panose="020B0604020202020204" pitchFamily="34" charset="0"/>
              </a:rPr>
              <a:t>Funding </a:t>
            </a:r>
            <a:r>
              <a:rPr lang="en-US" kern="0" dirty="0" smtClean="0">
                <a:solidFill>
                  <a:srgbClr val="0C55B6"/>
                </a:solidFill>
                <a:latin typeface="Arial" panose="020B0604020202020204" pitchFamily="34" charset="0"/>
                <a:cs typeface="Arial" panose="020B0604020202020204" pitchFamily="34" charset="0"/>
              </a:rPr>
              <a:t>10%</a:t>
            </a:r>
          </a:p>
        </p:txBody>
      </p:sp>
      <p:cxnSp>
        <p:nvCxnSpPr>
          <p:cNvPr id="21" name="Straight Connector 20"/>
          <p:cNvCxnSpPr/>
          <p:nvPr/>
        </p:nvCxnSpPr>
        <p:spPr>
          <a:xfrm>
            <a:off x="3200400" y="3533187"/>
            <a:ext cx="0" cy="229870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199461" y="3512662"/>
            <a:ext cx="3574783" cy="677108"/>
          </a:xfrm>
          <a:prstGeom prst="rect">
            <a:avLst/>
          </a:prstGeom>
        </p:spPr>
        <p:txBody>
          <a:bodyPr wrap="square">
            <a:spAutoFit/>
          </a:bodyPr>
          <a:lstStyle/>
          <a:p>
            <a:pPr marL="114300" algn="ctr" defTabSz="343129">
              <a:defRPr/>
            </a:pPr>
            <a:r>
              <a:rPr lang="en-US" sz="1900" b="1" i="1" dirty="0" smtClean="0">
                <a:solidFill>
                  <a:srgbClr val="000000"/>
                </a:solidFill>
                <a:latin typeface="Arial" panose="020B0604020202020204" pitchFamily="34" charset="0"/>
                <a:cs typeface="Arial" panose="020B0604020202020204" pitchFamily="34" charset="0"/>
              </a:rPr>
              <a:t>Top Reasons for</a:t>
            </a:r>
          </a:p>
          <a:p>
            <a:pPr marL="114300" algn="ctr" defTabSz="343129">
              <a:defRPr/>
            </a:pPr>
            <a:r>
              <a:rPr lang="en-US" sz="1900" b="1" i="1" u="sng" dirty="0" smtClean="0">
                <a:solidFill>
                  <a:srgbClr val="0C55B6"/>
                </a:solidFill>
                <a:latin typeface="Arial" panose="020B0604020202020204" pitchFamily="34" charset="0"/>
                <a:cs typeface="Arial" panose="020B0604020202020204" pitchFamily="34" charset="0"/>
              </a:rPr>
              <a:t>JOINING</a:t>
            </a:r>
            <a:endParaRPr lang="en-US" sz="2000" b="1" i="1" dirty="0">
              <a:solidFill>
                <a:prstClr val="black"/>
              </a:solidFill>
              <a:latin typeface="Arial" panose="020B0604020202020204" pitchFamily="34" charset="0"/>
              <a:cs typeface="Arial" panose="020B0604020202020204" pitchFamily="34" charset="0"/>
            </a:endParaRPr>
          </a:p>
        </p:txBody>
      </p:sp>
      <p:sp>
        <p:nvSpPr>
          <p:cNvPr id="23" name="Rectangle 22"/>
          <p:cNvSpPr/>
          <p:nvPr/>
        </p:nvSpPr>
        <p:spPr>
          <a:xfrm>
            <a:off x="139740" y="4176215"/>
            <a:ext cx="3184096" cy="1754326"/>
          </a:xfrm>
          <a:prstGeom prst="rect">
            <a:avLst/>
          </a:prstGeom>
        </p:spPr>
        <p:txBody>
          <a:bodyPr wrap="square">
            <a:spAutoFit/>
          </a:bodyPr>
          <a:lstStyle/>
          <a:p>
            <a:pPr marL="342900" indent="-342900" defTabSz="913417">
              <a:lnSpc>
                <a:spcPct val="150000"/>
              </a:lnSpc>
              <a:buFont typeface="+mj-lt"/>
              <a:buAutoNum type="arabicPeriod"/>
              <a:defRPr/>
            </a:pPr>
            <a:r>
              <a:rPr lang="en-US" kern="0" dirty="0" smtClean="0">
                <a:solidFill>
                  <a:prstClr val="black"/>
                </a:solidFill>
                <a:latin typeface="Arial" panose="020B0604020202020204" pitchFamily="34" charset="0"/>
                <a:cs typeface="Arial" panose="020B0604020202020204" pitchFamily="34" charset="0"/>
              </a:rPr>
              <a:t>Type of work</a:t>
            </a:r>
          </a:p>
          <a:p>
            <a:pPr marL="342900" indent="-342900" defTabSz="913417">
              <a:lnSpc>
                <a:spcPct val="150000"/>
              </a:lnSpc>
              <a:buFont typeface="+mj-lt"/>
              <a:buAutoNum type="arabicPeriod"/>
              <a:defRPr/>
            </a:pPr>
            <a:r>
              <a:rPr lang="en-US" kern="0" dirty="0" smtClean="0">
                <a:solidFill>
                  <a:prstClr val="black"/>
                </a:solidFill>
                <a:latin typeface="Arial" panose="020B0604020202020204" pitchFamily="34" charset="0"/>
                <a:cs typeface="Arial" panose="020B0604020202020204" pitchFamily="34" charset="0"/>
              </a:rPr>
              <a:t>Learn new skills</a:t>
            </a:r>
          </a:p>
          <a:p>
            <a:pPr marL="342900" indent="-342900" defTabSz="913417">
              <a:lnSpc>
                <a:spcPct val="150000"/>
              </a:lnSpc>
              <a:buFont typeface="+mj-lt"/>
              <a:buAutoNum type="arabicPeriod"/>
              <a:defRPr/>
            </a:pPr>
            <a:r>
              <a:rPr lang="en-US" kern="0" dirty="0" smtClean="0">
                <a:solidFill>
                  <a:prstClr val="black"/>
                </a:solidFill>
                <a:latin typeface="Arial" panose="020B0604020202020204" pitchFamily="34" charset="0"/>
                <a:cs typeface="Arial" panose="020B0604020202020204" pitchFamily="34" charset="0"/>
              </a:rPr>
              <a:t>Benefits</a:t>
            </a:r>
          </a:p>
          <a:p>
            <a:pPr marL="342900" indent="-342900" defTabSz="913417">
              <a:lnSpc>
                <a:spcPct val="150000"/>
              </a:lnSpc>
              <a:buFont typeface="+mj-lt"/>
              <a:buAutoNum type="arabicPeriod"/>
              <a:defRPr/>
            </a:pPr>
            <a:r>
              <a:rPr lang="en-US" kern="0" dirty="0" smtClean="0">
                <a:solidFill>
                  <a:prstClr val="black"/>
                </a:solidFill>
                <a:latin typeface="Arial" panose="020B0604020202020204" pitchFamily="34" charset="0"/>
                <a:cs typeface="Arial" panose="020B0604020202020204" pitchFamily="34" charset="0"/>
              </a:rPr>
              <a:t>Organization’s reputation</a:t>
            </a:r>
          </a:p>
        </p:txBody>
      </p:sp>
      <p:sp>
        <p:nvSpPr>
          <p:cNvPr id="25" name="Rectangle 24"/>
          <p:cNvSpPr/>
          <p:nvPr/>
        </p:nvSpPr>
        <p:spPr>
          <a:xfrm>
            <a:off x="651428" y="1676400"/>
            <a:ext cx="1311578" cy="400110"/>
          </a:xfrm>
          <a:prstGeom prst="rect">
            <a:avLst/>
          </a:prstGeom>
        </p:spPr>
        <p:txBody>
          <a:bodyPr wrap="none">
            <a:spAutoFit/>
          </a:bodyPr>
          <a:lstStyle/>
          <a:p>
            <a:pPr defTabSz="457200"/>
            <a:r>
              <a:rPr lang="en-US" sz="2000" dirty="0" smtClean="0">
                <a:solidFill>
                  <a:srgbClr val="0C55B6"/>
                </a:solidFill>
                <a:latin typeface="Arial" panose="020B0604020202020204" pitchFamily="34" charset="0"/>
                <a:cs typeface="Arial" panose="020B0604020202020204" pitchFamily="34" charset="0"/>
              </a:rPr>
              <a:t>ENPS: 25</a:t>
            </a:r>
          </a:p>
        </p:txBody>
      </p:sp>
    </p:spTree>
    <p:extLst>
      <p:ext uri="{BB962C8B-B14F-4D97-AF65-F5344CB8AC3E}">
        <p14:creationId xmlns:p14="http://schemas.microsoft.com/office/powerpoint/2010/main" val="310086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Employee Engagement</a:t>
            </a:r>
            <a:endParaRPr lang="en-US" sz="3600" dirty="0"/>
          </a:p>
        </p:txBody>
      </p:sp>
      <p:sp>
        <p:nvSpPr>
          <p:cNvPr id="2" name="Slide Number Placeholder 1"/>
          <p:cNvSpPr>
            <a:spLocks noGrp="1"/>
          </p:cNvSpPr>
          <p:nvPr>
            <p:ph type="sldNum" sz="quarter" idx="10"/>
          </p:nvPr>
        </p:nvSpPr>
        <p:spPr/>
        <p:txBody>
          <a:bodyPr/>
          <a:lstStyle/>
          <a:p>
            <a:fld id="{BE4175F0-9465-4494-A059-AABA5A78D746}" type="slidenum">
              <a:rPr lang="en-US" smtClean="0"/>
              <a:pPr/>
              <a:t>9</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143000"/>
            <a:ext cx="6400800" cy="537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804674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15187"/>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4_Waveform">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15187"/>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7541</TotalTime>
  <Words>9459</Words>
  <Application>Microsoft Office PowerPoint</Application>
  <PresentationFormat>On-screen Show (4:3)</PresentationFormat>
  <Paragraphs>2719</Paragraphs>
  <Slides>61</Slides>
  <Notes>49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61</vt:i4>
      </vt:variant>
    </vt:vector>
  </HeadingPairs>
  <TitlesOfParts>
    <vt:vector size="73" baseType="lpstr">
      <vt:lpstr>Arial</vt:lpstr>
      <vt:lpstr>Calibri</vt:lpstr>
      <vt:lpstr>Candara</vt:lpstr>
      <vt:lpstr>Segoe Print</vt:lpstr>
      <vt:lpstr>Segoe Script</vt:lpstr>
      <vt:lpstr>Symbol</vt:lpstr>
      <vt:lpstr>Tahoma</vt:lpstr>
      <vt:lpstr>Times New Roman</vt:lpstr>
      <vt:lpstr>Wingdings 2</vt:lpstr>
      <vt:lpstr>1_Office Theme</vt:lpstr>
      <vt:lpstr>4_Waveform</vt:lpstr>
      <vt:lpstr>2_Office Theme</vt:lpstr>
      <vt:lpstr>PowerPoint Presentation</vt:lpstr>
      <vt:lpstr>Agenda</vt:lpstr>
      <vt:lpstr>Purpose and Key Outcomes </vt:lpstr>
      <vt:lpstr>PowerPoint Presentation</vt:lpstr>
      <vt:lpstr>PowerPoint Presentation</vt:lpstr>
      <vt:lpstr>TalentWatch Survey Participation</vt:lpstr>
      <vt:lpstr>Representativeness</vt:lpstr>
      <vt:lpstr>PowerPoint Presentation</vt:lpstr>
      <vt:lpstr>Employee Engagement</vt:lpstr>
      <vt:lpstr>PowerPoint Presentation</vt:lpstr>
      <vt:lpstr>Organization Engagement Index Percent Engaged</vt:lpstr>
      <vt:lpstr>Organization Engagement Index Percent Engaged</vt:lpstr>
      <vt:lpstr>PowerPoint Presentation</vt:lpstr>
      <vt:lpstr>Job &amp; Career Engagement Index Percent Engaged</vt:lpstr>
      <vt:lpstr>Job &amp; Career Engagement Index Percent Engaged</vt:lpstr>
      <vt:lpstr>PowerPoint Presentation</vt:lpstr>
      <vt:lpstr>Co-Worker Engagement Index Percent Engaged</vt:lpstr>
      <vt:lpstr>Co-Worker Engagement Index Percent Engaged</vt:lpstr>
      <vt:lpstr>PowerPoint Presentation</vt:lpstr>
      <vt:lpstr>Leader Engagement Index Percent Engaged</vt:lpstr>
      <vt:lpstr>Leader Engagement Index Percent Engaged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Your Leaders  Being Asked To Do?</vt:lpstr>
      <vt:lpstr>Next Steps for Senior Leaders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Satisfaction at Work</vt:lpstr>
      <vt:lpstr>PowerPoint Presentation</vt:lpstr>
      <vt:lpstr>Engagement Index Measures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Spear</dc:creator>
  <cp:lastModifiedBy>Roberts-Wrenn, Heather - (hrobertswrenn)</cp:lastModifiedBy>
  <cp:revision>164</cp:revision>
  <dcterms:created xsi:type="dcterms:W3CDTF">2016-04-07T21:13:02Z</dcterms:created>
  <dcterms:modified xsi:type="dcterms:W3CDTF">2018-11-13T20:22:18Z</dcterms:modified>
</cp:coreProperties>
</file>