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7" r:id="rId1"/>
  </p:sldMasterIdLst>
  <p:notesMasterIdLst>
    <p:notesMasterId r:id="rId14"/>
  </p:notesMasterIdLst>
  <p:handoutMasterIdLst>
    <p:handoutMasterId r:id="rId15"/>
  </p:handoutMasterIdLst>
  <p:sldIdLst>
    <p:sldId id="462" r:id="rId2"/>
    <p:sldId id="468" r:id="rId3"/>
    <p:sldId id="478" r:id="rId4"/>
    <p:sldId id="479" r:id="rId5"/>
    <p:sldId id="474" r:id="rId6"/>
    <p:sldId id="482" r:id="rId7"/>
    <p:sldId id="483" r:id="rId8"/>
    <p:sldId id="484" r:id="rId9"/>
    <p:sldId id="476" r:id="rId10"/>
    <p:sldId id="475" r:id="rId11"/>
    <p:sldId id="486" r:id="rId12"/>
    <p:sldId id="481" r:id="rId13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63"/>
    <a:srgbClr val="95001B"/>
    <a:srgbClr val="101A38"/>
    <a:srgbClr val="E1E1E1"/>
    <a:srgbClr val="1F336F"/>
    <a:srgbClr val="1B3565"/>
    <a:srgbClr val="0C234B"/>
    <a:srgbClr val="333333"/>
    <a:srgbClr val="AB0520"/>
    <a:srgbClr val="C8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1" autoAdjust="0"/>
    <p:restoredTop sz="89424" autoAdjust="0"/>
  </p:normalViewPr>
  <p:slideViewPr>
    <p:cSldViewPr snapToGrid="0">
      <p:cViewPr varScale="1">
        <p:scale>
          <a:sx n="91" d="100"/>
          <a:sy n="91" d="100"/>
        </p:scale>
        <p:origin x="792" y="90"/>
      </p:cViewPr>
      <p:guideLst>
        <p:guide orient="horz" pos="311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089F5-4C86-4040-8922-5D7775A5B044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27E7-FEDC-5849-A977-A3A060BA95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6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short presentation of the basic information university employees should know about university</a:t>
            </a:r>
            <a:r>
              <a:rPr lang="en-US" baseline="0" dirty="0" smtClean="0"/>
              <a:t> and government property, and the rules that govern its use. It’s information of special interest to Principal Investigators and Business Officers, but elements presented do pertain to everyone.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often stop to think about the</a:t>
            </a:r>
            <a:r>
              <a:rPr lang="en-US" baseline="0" dirty="0" smtClean="0"/>
              <a:t> things we use daily. A favorite pen or a coffee cup may be all we brought to the workplace. What about all the other stuff?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funded all the this equipment?</a:t>
            </a:r>
            <a:r>
              <a:rPr lang="en-US" baseline="0" dirty="0" smtClean="0"/>
              <a:t> Who owns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4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generally divide property up to a few categories, based</a:t>
            </a:r>
            <a:r>
              <a:rPr lang="en-US" baseline="0" dirty="0" smtClean="0"/>
              <a:t> on the requirements for reporting or rules that cover special purchasing considerations.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9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the category, we have special tagging requirements, designed to make sure we handle property correctly, and warn us before we do something incorrect.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8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6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4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129" y="1560124"/>
            <a:ext cx="7772400" cy="930706"/>
          </a:xfrm>
        </p:spPr>
        <p:txBody>
          <a:bodyPr/>
          <a:lstStyle>
            <a:lvl1pPr>
              <a:defRPr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2727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33333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2" cy="8229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2" cy="8229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2" cy="8229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2" cy="82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813" y="4015014"/>
            <a:ext cx="2256972" cy="11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67226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79557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6" name="Picture 15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 sz="3400" b="1" i="0" baseline="0">
                <a:solidFill>
                  <a:srgbClr val="333333"/>
                </a:solidFill>
                <a:latin typeface="+mn-lt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291" y="628881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smtClean="0">
                <a:solidFill>
                  <a:srgbClr val="AB0520"/>
                </a:solidFill>
              </a:rPr>
              <a:t>SAMPLE HEADER</a:t>
            </a:r>
            <a:endParaRPr lang="en-US" dirty="0">
              <a:solidFill>
                <a:srgbClr val="AB0520"/>
              </a:solidFill>
            </a:endParaRPr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79557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16" name="Picture 15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2031"/>
            <a:ext cx="5486400" cy="2781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AB05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79557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67226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79557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67226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 sz="3400" b="0" i="0" baseline="0">
                <a:solidFill>
                  <a:srgbClr val="333333"/>
                </a:solidFill>
                <a:latin typeface="Times New Roman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291" y="579557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smtClean="0">
                <a:solidFill>
                  <a:srgbClr val="AB0520"/>
                </a:solidFill>
              </a:rPr>
              <a:t>SAMPLE HEADER</a:t>
            </a:r>
            <a:endParaRPr lang="en-US" dirty="0">
              <a:solidFill>
                <a:srgbClr val="AB0520"/>
              </a:solidFill>
            </a:endParaRPr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61655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6" name="Picture 15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8" name="Picture 1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9" name="Picture 1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67226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2031"/>
            <a:ext cx="5486400" cy="2781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AB05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62888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79557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54895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67226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 sz="3400" b="0" i="0" baseline="0">
                <a:solidFill>
                  <a:srgbClr val="333333"/>
                </a:solidFill>
                <a:latin typeface="Times New Roman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291" y="567226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smtClean="0">
                <a:solidFill>
                  <a:srgbClr val="AB0520"/>
                </a:solidFill>
              </a:rPr>
              <a:t>SAMPLE HEADER</a:t>
            </a:r>
            <a:endParaRPr lang="en-US" dirty="0">
              <a:solidFill>
                <a:srgbClr val="AB0520"/>
              </a:solidFill>
            </a:endParaRPr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54895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2031"/>
            <a:ext cx="5486400" cy="2781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AB05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604219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604218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  <p:pic>
        <p:nvPicPr>
          <p:cNvPr id="16" name="Picture 15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28182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63317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616549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6" name="Picture 15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52844"/>
            <a:ext cx="440054" cy="59706"/>
          </a:xfrm>
          <a:prstGeom prst="rect">
            <a:avLst/>
          </a:prstGeom>
        </p:spPr>
      </p:pic>
      <p:pic>
        <p:nvPicPr>
          <p:cNvPr id="18" name="Picture 1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 sz="3400" b="0" i="0" baseline="0">
                <a:solidFill>
                  <a:srgbClr val="333333"/>
                </a:solidFill>
                <a:latin typeface="Times New Roman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291" y="616550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smtClean="0">
                <a:solidFill>
                  <a:srgbClr val="AB0520"/>
                </a:solidFill>
              </a:rPr>
              <a:t>SAMPLE HEADER</a:t>
            </a:r>
            <a:endParaRPr lang="en-US" dirty="0">
              <a:solidFill>
                <a:srgbClr val="AB0520"/>
              </a:solidFill>
            </a:endParaRPr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65175"/>
            <a:ext cx="440054" cy="59706"/>
          </a:xfrm>
          <a:prstGeom prst="rect">
            <a:avLst/>
          </a:prstGeom>
        </p:spPr>
      </p:pic>
      <p:pic>
        <p:nvPicPr>
          <p:cNvPr id="18" name="Picture 1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00310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79557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16" name="Picture 15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  <p:pic>
        <p:nvPicPr>
          <p:cNvPr id="19" name="Picture 1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15851"/>
            <a:ext cx="440054" cy="59706"/>
          </a:xfrm>
          <a:prstGeom prst="rect">
            <a:avLst/>
          </a:prstGeom>
        </p:spPr>
      </p:pic>
      <p:pic>
        <p:nvPicPr>
          <p:cNvPr id="20" name="Picture 1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24972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2031"/>
            <a:ext cx="5486400" cy="2781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AB05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67226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3" name="Picture 12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4" name="Picture 13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03520"/>
            <a:ext cx="440054" cy="59706"/>
          </a:xfrm>
          <a:prstGeom prst="rect">
            <a:avLst/>
          </a:prstGeom>
        </p:spPr>
      </p:pic>
      <p:pic>
        <p:nvPicPr>
          <p:cNvPr id="16" name="Picture 15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91888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AB0520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3333"/>
                </a:solidFill>
              </a:defRPr>
            </a:lvl1pPr>
            <a:lvl2pPr algn="l">
              <a:defRPr>
                <a:solidFill>
                  <a:srgbClr val="333333"/>
                </a:solidFill>
              </a:defRPr>
            </a:lvl2pPr>
            <a:lvl3pPr algn="l">
              <a:defRPr>
                <a:solidFill>
                  <a:srgbClr val="333333"/>
                </a:solidFill>
              </a:defRPr>
            </a:lvl3pPr>
            <a:lvl4pPr algn="l">
              <a:defRPr>
                <a:solidFill>
                  <a:srgbClr val="333333"/>
                </a:solidFill>
              </a:defRPr>
            </a:lvl4pPr>
            <a:lvl5pPr algn="l"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5" name="Picture 14" descr="triangl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  <p:pic>
        <p:nvPicPr>
          <p:cNvPr id="16" name="Picture 15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340513"/>
            <a:ext cx="440054" cy="59706"/>
          </a:xfrm>
          <a:prstGeom prst="rect">
            <a:avLst/>
          </a:prstGeom>
        </p:spPr>
      </p:pic>
      <p:pic>
        <p:nvPicPr>
          <p:cNvPr id="17" name="Picture 16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81264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title style</a:t>
            </a:r>
            <a:endParaRPr lang="en-US" dirty="0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charset="0"/>
              </a:rPr>
              <a:t>Second level</a:t>
            </a:r>
          </a:p>
          <a:p>
            <a:pPr lvl="2"/>
            <a:r>
              <a:rPr lang="en-US" smtClean="0">
                <a:sym typeface="Calibri" charset="0"/>
              </a:rPr>
              <a:t>Third level</a:t>
            </a:r>
          </a:p>
          <a:p>
            <a:pPr lvl="3"/>
            <a:r>
              <a:rPr lang="en-US" smtClean="0">
                <a:sym typeface="Calibri" charset="0"/>
              </a:rPr>
              <a:t>Fourth level</a:t>
            </a:r>
          </a:p>
          <a:p>
            <a:pPr lvl="4"/>
            <a:r>
              <a:rPr lang="en-US" smtClean="0">
                <a:sym typeface="Calibri" charset="0"/>
              </a:rPr>
              <a:t>Fifth level</a:t>
            </a:r>
            <a:endParaRPr lang="en-US" dirty="0">
              <a:sym typeface="Calibri" charset="0"/>
            </a:endParaRPr>
          </a:p>
        </p:txBody>
      </p:sp>
      <p:pic>
        <p:nvPicPr>
          <p:cNvPr id="8" name="Picture 7" descr="triangle_page#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triangle_page#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pic>
        <p:nvPicPr>
          <p:cNvPr id="9" name="Picture 8" descr="triangle_page#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pic>
        <p:nvPicPr>
          <p:cNvPr id="10" name="Picture 9" descr="triangle_page#.png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9144000" cy="974136"/>
          </a:xfrm>
          <a:prstGeom prst="rect">
            <a:avLst/>
          </a:prstGeom>
          <a:solidFill>
            <a:srgbClr val="1B356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Isosceles Triangle 11"/>
          <p:cNvSpPr/>
          <p:nvPr userDrawn="1"/>
        </p:nvSpPr>
        <p:spPr bwMode="auto">
          <a:xfrm rot="10800000">
            <a:off x="7165415" y="656489"/>
            <a:ext cx="587188" cy="322904"/>
          </a:xfrm>
          <a:prstGeom prst="triangle">
            <a:avLst/>
          </a:prstGeom>
          <a:solidFill>
            <a:schemeClr val="bg1">
              <a:alpha val="51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Isosceles Triangle 28"/>
          <p:cNvSpPr/>
          <p:nvPr userDrawn="1"/>
        </p:nvSpPr>
        <p:spPr bwMode="auto">
          <a:xfrm rot="10800000">
            <a:off x="7460690" y="332639"/>
            <a:ext cx="587188" cy="322904"/>
          </a:xfrm>
          <a:prstGeom prst="triangle">
            <a:avLst/>
          </a:prstGeom>
          <a:solidFill>
            <a:schemeClr val="bg1"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Isosceles Triangle 29"/>
          <p:cNvSpPr/>
          <p:nvPr userDrawn="1"/>
        </p:nvSpPr>
        <p:spPr bwMode="auto">
          <a:xfrm rot="10800000">
            <a:off x="7165415" y="9525"/>
            <a:ext cx="587188" cy="322904"/>
          </a:xfrm>
          <a:prstGeom prst="triangle">
            <a:avLst/>
          </a:prstGeom>
          <a:solidFill>
            <a:schemeClr val="bg1">
              <a:alpha val="2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Isosceles Triangle 30"/>
          <p:cNvSpPr/>
          <p:nvPr userDrawn="1"/>
        </p:nvSpPr>
        <p:spPr bwMode="auto">
          <a:xfrm rot="10800000">
            <a:off x="8054415" y="970814"/>
            <a:ext cx="587188" cy="322904"/>
          </a:xfrm>
          <a:prstGeom prst="triangle">
            <a:avLst/>
          </a:prstGeom>
          <a:solidFill>
            <a:srgbClr val="AB0520">
              <a:alpha val="3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Isosceles Triangle 31"/>
          <p:cNvSpPr/>
          <p:nvPr userDrawn="1"/>
        </p:nvSpPr>
        <p:spPr bwMode="auto">
          <a:xfrm rot="10800000">
            <a:off x="8346515" y="650139"/>
            <a:ext cx="587188" cy="322904"/>
          </a:xfrm>
          <a:prstGeom prst="triangle">
            <a:avLst/>
          </a:prstGeom>
          <a:solidFill>
            <a:schemeClr val="bg1"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" name="Isosceles Triangle 32"/>
          <p:cNvSpPr/>
          <p:nvPr userDrawn="1"/>
        </p:nvSpPr>
        <p:spPr bwMode="auto">
          <a:xfrm rot="10800000">
            <a:off x="5994898" y="654050"/>
            <a:ext cx="587188" cy="322904"/>
          </a:xfrm>
          <a:prstGeom prst="triangle">
            <a:avLst/>
          </a:prstGeom>
          <a:solidFill>
            <a:schemeClr val="bg1"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" name="Isosceles Triangle 33"/>
          <p:cNvSpPr/>
          <p:nvPr userDrawn="1"/>
        </p:nvSpPr>
        <p:spPr bwMode="auto">
          <a:xfrm rot="10800000">
            <a:off x="8047628" y="330585"/>
            <a:ext cx="587188" cy="322904"/>
          </a:xfrm>
          <a:prstGeom prst="triangle">
            <a:avLst/>
          </a:prstGeom>
          <a:solidFill>
            <a:schemeClr val="bg1">
              <a:alpha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" name="Isosceles Triangle 34"/>
          <p:cNvSpPr/>
          <p:nvPr userDrawn="1"/>
        </p:nvSpPr>
        <p:spPr bwMode="auto">
          <a:xfrm rot="10800000">
            <a:off x="6574865" y="656489"/>
            <a:ext cx="587188" cy="322904"/>
          </a:xfrm>
          <a:prstGeom prst="triangle">
            <a:avLst/>
          </a:prstGeom>
          <a:solidFill>
            <a:schemeClr val="bg1"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Isosceles Triangle 35"/>
          <p:cNvSpPr/>
          <p:nvPr userDrawn="1"/>
        </p:nvSpPr>
        <p:spPr bwMode="auto">
          <a:xfrm rot="10800000">
            <a:off x="6289115" y="330200"/>
            <a:ext cx="587188" cy="322904"/>
          </a:xfrm>
          <a:prstGeom prst="triangl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 descr="UA_CALS_Primary_WHITE.ai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133350"/>
            <a:ext cx="3675743" cy="711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688" r:id="rId23"/>
    <p:sldLayoutId id="2147483677" r:id="rId24"/>
    <p:sldLayoutId id="2147483687" r:id="rId25"/>
    <p:sldLayoutId id="2147483708" r:id="rId26"/>
    <p:sldLayoutId id="2147483678" r:id="rId27"/>
    <p:sldLayoutId id="2147483692" r:id="rId28"/>
    <p:sldLayoutId id="2147483710" r:id="rId2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0">
          <a:solidFill>
            <a:srgbClr val="AB0520"/>
          </a:solidFill>
          <a:latin typeface="+mj-lt"/>
          <a:ea typeface="+mj-ea"/>
          <a:cs typeface="+mj-cs"/>
          <a:sym typeface="Calibri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1" fontAlgn="base" hangingPunct="1">
        <a:spcBef>
          <a:spcPts val="800"/>
        </a:spcBef>
        <a:spcAft>
          <a:spcPct val="0"/>
        </a:spcAft>
        <a:buFontTx/>
        <a:buBlip>
          <a:blip r:embed="rId34"/>
        </a:buBlip>
        <a:defRPr sz="2000">
          <a:solidFill>
            <a:srgbClr val="333333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ctr" rtl="0" eaLnBrk="1" fontAlgn="base" hangingPunct="1">
        <a:spcBef>
          <a:spcPts val="700"/>
        </a:spcBef>
        <a:spcAft>
          <a:spcPct val="0"/>
        </a:spcAft>
        <a:buFontTx/>
        <a:buBlip>
          <a:blip r:embed="rId34"/>
        </a:buBlip>
        <a:defRPr sz="1600">
          <a:solidFill>
            <a:srgbClr val="333333"/>
          </a:solidFill>
          <a:latin typeface="+mn-lt"/>
          <a:ea typeface="+mn-ea"/>
          <a:cs typeface="+mn-cs"/>
          <a:sym typeface="Calibri" charset="0"/>
        </a:defRPr>
      </a:lvl2pPr>
      <a:lvl3pPr marL="1047750" indent="-171450" algn="ctr" rtl="0" eaLnBrk="1" fontAlgn="base" hangingPunct="1">
        <a:spcBef>
          <a:spcPts val="600"/>
        </a:spcBef>
        <a:spcAft>
          <a:spcPct val="0"/>
        </a:spcAft>
        <a:buFontTx/>
        <a:buBlip>
          <a:blip r:embed="rId34"/>
        </a:buBlip>
        <a:defRPr sz="1200">
          <a:solidFill>
            <a:srgbClr val="333333"/>
          </a:solidFill>
          <a:latin typeface="+mn-lt"/>
          <a:ea typeface="+mn-ea"/>
          <a:cs typeface="+mn-cs"/>
          <a:sym typeface="Calibri" charset="0"/>
        </a:defRPr>
      </a:lvl3pPr>
      <a:lvl4pPr marL="1504950" indent="-171450" algn="ctr" rtl="0" eaLnBrk="1" fontAlgn="base" hangingPunct="1">
        <a:spcBef>
          <a:spcPts val="500"/>
        </a:spcBef>
        <a:spcAft>
          <a:spcPct val="0"/>
        </a:spcAft>
        <a:buFontTx/>
        <a:buBlip>
          <a:blip r:embed="rId34"/>
        </a:buBlip>
        <a:defRPr sz="1200">
          <a:solidFill>
            <a:srgbClr val="333333"/>
          </a:solidFill>
          <a:latin typeface="+mn-lt"/>
          <a:ea typeface="+mn-ea"/>
          <a:cs typeface="+mn-cs"/>
          <a:sym typeface="Calibri" charset="0"/>
        </a:defRPr>
      </a:lvl4pPr>
      <a:lvl5pPr marL="1962150" indent="-171450" algn="ctr" rtl="0" eaLnBrk="1" fontAlgn="base" hangingPunct="1">
        <a:spcBef>
          <a:spcPts val="500"/>
        </a:spcBef>
        <a:spcAft>
          <a:spcPct val="0"/>
        </a:spcAft>
        <a:buFontTx/>
        <a:buBlip>
          <a:blip r:embed="rId34"/>
        </a:buBlip>
        <a:defRPr sz="1200">
          <a:solidFill>
            <a:srgbClr val="333333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y.fso.arizona.edu/pm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a.prado@arizona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lynda@u.arizona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Property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329" y="2490830"/>
            <a:ext cx="6858000" cy="1687328"/>
          </a:xfrm>
        </p:spPr>
        <p:txBody>
          <a:bodyPr/>
          <a:lstStyle/>
          <a:p>
            <a:r>
              <a:rPr lang="en-US" dirty="0" smtClean="0"/>
              <a:t>What Principal Investigators and Business Officers need to know</a:t>
            </a:r>
          </a:p>
          <a:p>
            <a:r>
              <a:rPr lang="en-US" dirty="0"/>
              <a:t>Business </a:t>
            </a:r>
            <a:r>
              <a:rPr lang="en-US" dirty="0" smtClean="0"/>
              <a:t>Services - </a:t>
            </a:r>
            <a:r>
              <a:rPr lang="en-US" dirty="0"/>
              <a:t>Rates and Review Team </a:t>
            </a:r>
            <a:endParaRPr lang="en-US" dirty="0" smtClean="0"/>
          </a:p>
          <a:p>
            <a:r>
              <a:rPr lang="en-US" dirty="0"/>
              <a:t>Established February </a:t>
            </a:r>
            <a:r>
              <a:rPr lang="en-US" dirty="0" smtClean="0"/>
              <a:t>25, 2015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" y="76200"/>
            <a:ext cx="3873500" cy="838200"/>
          </a:xfrm>
          <a:prstGeom prst="rect">
            <a:avLst/>
          </a:prstGeom>
          <a:solidFill>
            <a:srgbClr val="1C356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 descr="CALSNewLimitedUseLOGO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6050"/>
            <a:ext cx="3742944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4208" y="814443"/>
            <a:ext cx="5506873" cy="1103313"/>
          </a:xfrm>
        </p:spPr>
        <p:txBody>
          <a:bodyPr/>
          <a:lstStyle/>
          <a:p>
            <a:r>
              <a:rPr lang="en-US" dirty="0" smtClean="0"/>
              <a:t>Requirements for All Property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9091" y="1678675"/>
            <a:ext cx="7416390" cy="29547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Disposal of property with any residual value must be through Surplus Property, or (for government owned property) the Sponsored Projects Services Property Administrator</a:t>
            </a:r>
          </a:p>
          <a:p>
            <a:pPr lvl="1"/>
            <a:r>
              <a:rPr lang="en-US" sz="1900" dirty="0"/>
              <a:t>This includes use of property as a “Trade-In”</a:t>
            </a:r>
          </a:p>
          <a:p>
            <a:r>
              <a:rPr lang="en-US" dirty="0" smtClean="0"/>
              <a:t>Theft, Damage, or Accident</a:t>
            </a:r>
          </a:p>
          <a:p>
            <a:pPr lvl="1"/>
            <a:r>
              <a:rPr lang="en-US" sz="1900" dirty="0" smtClean="0"/>
              <a:t>Police Report (UA Police Department)</a:t>
            </a:r>
          </a:p>
          <a:p>
            <a:pPr lvl="1"/>
            <a:r>
              <a:rPr lang="en-US" sz="1900" dirty="0" smtClean="0"/>
              <a:t>Property Loss Report Form (Risk Management and Safety)</a:t>
            </a:r>
          </a:p>
          <a:p>
            <a:pPr lvl="1"/>
            <a:r>
              <a:rPr lang="en-US" sz="1900" dirty="0" smtClean="0"/>
              <a:t>CALS Accountable Property Officer (APO) if USDA Federal Excess Property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6091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4208" y="814443"/>
            <a:ext cx="5506873" cy="11033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9091" y="1678675"/>
            <a:ext cx="7416390" cy="295474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Financial Services Office </a:t>
            </a:r>
            <a:r>
              <a:rPr lang="en-US" sz="2100" dirty="0" smtClean="0">
                <a:hlinkClick r:id="rId3"/>
              </a:rPr>
              <a:t>Property Management Manual</a:t>
            </a:r>
            <a:endParaRPr lang="en-US" sz="2100" dirty="0" smtClean="0"/>
          </a:p>
          <a:p>
            <a:r>
              <a:rPr lang="en-US" sz="2100" dirty="0" smtClean="0"/>
              <a:t>Arizona Board of Regents Policy 3-801 and 3-802</a:t>
            </a:r>
          </a:p>
          <a:p>
            <a:r>
              <a:rPr lang="en-US" sz="2100" dirty="0" smtClean="0"/>
              <a:t>For Federally Funded or Titled Property -</a:t>
            </a:r>
          </a:p>
          <a:p>
            <a:pPr lvl="1"/>
            <a:r>
              <a:rPr lang="en-US" sz="2100" dirty="0" smtClean="0"/>
              <a:t>41 Code of Federal Regulations (CFR) Part 102</a:t>
            </a:r>
          </a:p>
          <a:p>
            <a:pPr lvl="1"/>
            <a:r>
              <a:rPr lang="en-US" sz="2100" dirty="0" smtClean="0"/>
              <a:t>48 </a:t>
            </a:r>
            <a:r>
              <a:rPr lang="en-US" sz="2100" dirty="0"/>
              <a:t>Code of Federal Regulations (CFR) Part </a:t>
            </a:r>
            <a:r>
              <a:rPr lang="en-US" sz="2100" dirty="0" smtClean="0"/>
              <a:t>2 and Part 45</a:t>
            </a:r>
          </a:p>
          <a:p>
            <a:pPr lvl="1"/>
            <a:r>
              <a:rPr lang="en-US" sz="2100" dirty="0" smtClean="0"/>
              <a:t>Office of Management and Budget Uniform Guidance (Super Circular)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29685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1340660" y="1578321"/>
            <a:ext cx="624267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j-lt"/>
              </a:rPr>
              <a:t>For additional information, contact:</a:t>
            </a:r>
            <a:endParaRPr lang="en-US" sz="2800" b="0" i="0" dirty="0" smtClean="0">
              <a:latin typeface="+mj-lt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592625" y="2605696"/>
            <a:ext cx="4134429" cy="17737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altLang="en-US" dirty="0" smtClean="0">
                <a:latin typeface="+mj-lt"/>
              </a:rPr>
              <a:t>Adriana Prado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altLang="en-US" dirty="0" smtClean="0">
                <a:latin typeface="+mj-lt"/>
              </a:rPr>
              <a:t>(520) 621-4757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altLang="en-US" dirty="0">
                <a:latin typeface="+mj-lt"/>
                <a:hlinkClick r:id="rId3"/>
              </a:rPr>
              <a:t>a</a:t>
            </a:r>
            <a:r>
              <a:rPr lang="en-US" altLang="en-US" dirty="0" smtClean="0">
                <a:latin typeface="+mj-lt"/>
                <a:hlinkClick r:id="rId3"/>
              </a:rPr>
              <a:t>driana.prado@arizona.edu</a:t>
            </a:r>
            <a:endParaRPr lang="en-US" altLang="en-US" dirty="0" smtClean="0">
              <a:latin typeface="+mj-lt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913105" y="2587227"/>
            <a:ext cx="3425139" cy="180601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altLang="en-US" dirty="0" smtClean="0">
                <a:latin typeface="+mj-lt"/>
              </a:rPr>
              <a:t>Lynda Silvain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altLang="en-US" dirty="0" smtClean="0">
                <a:latin typeface="+mj-lt"/>
              </a:rPr>
              <a:t>(520) 626-5597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altLang="en-US" dirty="0" smtClean="0">
                <a:latin typeface="+mj-lt"/>
                <a:hlinkClick r:id="rId4"/>
              </a:rPr>
              <a:t>slynda@u.arizona.edu</a:t>
            </a:r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70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291" y="628881"/>
            <a:ext cx="7772400" cy="1103313"/>
          </a:xfr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US" dirty="0" smtClean="0"/>
              <a:t>Our offices and classrooms are full of equipment, tools, and furnishings that we use daily. For most of us, all this material was provided by the University.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US" dirty="0" smtClean="0"/>
              <a:t>What </a:t>
            </a:r>
            <a:r>
              <a:rPr lang="en-US" dirty="0"/>
              <a:t>do we need to know to </a:t>
            </a:r>
            <a:r>
              <a:rPr lang="en-US" dirty="0" smtClean="0"/>
              <a:t>ensure we do our jobs right in acquiring, using, and disposing of property?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51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627" y="800793"/>
            <a:ext cx="7772400" cy="925647"/>
          </a:xfrm>
        </p:spPr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1390880"/>
          </a:xfrm>
        </p:spPr>
        <p:txBody>
          <a:bodyPr/>
          <a:lstStyle/>
          <a:p>
            <a:r>
              <a:rPr lang="en-US" sz="1800" dirty="0" smtClean="0"/>
              <a:t>Unless retained by a sponsor, title or ownership of university property is vested in the Arizona Board of Regents (ABOR).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723270" y="1713986"/>
            <a:ext cx="3717869" cy="152053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specified by grant, contract, or agreement, title is retained by the funding source. Capital items are to be identified with an “S” tag.</a:t>
            </a:r>
            <a:endParaRPr lang="en-US" sz="1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773373" y="3971500"/>
            <a:ext cx="8099946" cy="7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04850" indent="-285750" algn="l" rtl="0" eaLnBrk="1" fontAlgn="base" hangingPunct="1">
              <a:spcBef>
                <a:spcPts val="700"/>
              </a:spcBef>
              <a:spcAft>
                <a:spcPct val="0"/>
              </a:spcAft>
              <a:buFontTx/>
              <a:buBlip>
                <a:blip r:embed="rId3"/>
              </a:buBlip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047750" indent="-171450" algn="l" rtl="0" eaLnBrk="1" fontAlgn="base" hangingPunct="1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504950" indent="-171450" algn="l" rtl="0" eaLnBrk="1" fontAlgn="base" hangingPunct="1"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962150" indent="-171450" algn="l" rtl="0" eaLnBrk="1" fontAlgn="base" hangingPunct="1"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479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en-US" sz="1800" kern="0" dirty="0" smtClean="0"/>
              <a:t>Ownership is only vested in the Principal Investigator when specifically stipulated by grant, contract or agreement. This is not a common practice, and rarely done.</a:t>
            </a:r>
            <a:endParaRPr lang="en-US" sz="1800" kern="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773372" y="3289112"/>
            <a:ext cx="8275093" cy="7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04850" indent="-285750" algn="l" rtl="0" eaLnBrk="1" fontAlgn="base" hangingPunct="1">
              <a:spcBef>
                <a:spcPts val="700"/>
              </a:spcBef>
              <a:spcAft>
                <a:spcPct val="0"/>
              </a:spcAft>
              <a:buFontTx/>
              <a:buBlip>
                <a:blip r:embed="rId3"/>
              </a:buBlip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047750" indent="-171450" algn="l" rtl="0" eaLnBrk="1" fontAlgn="base" hangingPunct="1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504950" indent="-171450" algn="l" rtl="0" eaLnBrk="1" fontAlgn="base" hangingPunct="1"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962150" indent="-171450" algn="l" rtl="0" eaLnBrk="1" fontAlgn="base" hangingPunct="1"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479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eaLnBrk="1" fontAlgn="base" hangingPunct="1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en-US" sz="1800" kern="0" dirty="0" smtClean="0"/>
              <a:t>Title may be vested in the University for equipment purchased by a sponsor, when specifically stipulated by grant, contract or agreement. This is a common practice.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14360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Property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Equipment </a:t>
            </a:r>
            <a:endParaRPr lang="en-US" dirty="0" smtClean="0"/>
          </a:p>
          <a:p>
            <a:r>
              <a:rPr lang="en-US" dirty="0"/>
              <a:t>Non-Capital Moveable </a:t>
            </a:r>
            <a:r>
              <a:rPr lang="en-US" dirty="0" smtClean="0"/>
              <a:t>Equipment</a:t>
            </a:r>
          </a:p>
          <a:p>
            <a:r>
              <a:rPr lang="en-US" dirty="0" smtClean="0"/>
              <a:t>Supplies and General Equipment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23271" y="1713986"/>
            <a:ext cx="3765636" cy="29717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Cost $5,000.00 or greater</a:t>
            </a:r>
          </a:p>
          <a:p>
            <a:pPr marL="0" indent="0">
              <a:buNone/>
            </a:pPr>
            <a:r>
              <a:rPr lang="en-US" dirty="0"/>
              <a:t>Cost between $1,000.00 and $</a:t>
            </a:r>
            <a:r>
              <a:rPr lang="en-US" dirty="0" smtClean="0"/>
              <a:t>4,999.99 or required by Sponsor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Not categorized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3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Property with Tags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442" y="1419367"/>
            <a:ext cx="7593811" cy="3514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Acquisition cost of $5,000 or greater.</a:t>
            </a:r>
          </a:p>
          <a:p>
            <a:pPr lvl="1"/>
            <a:r>
              <a:rPr lang="en-US" dirty="0" smtClean="0"/>
              <a:t>University Property “A” Tag</a:t>
            </a:r>
          </a:p>
          <a:p>
            <a:pPr lvl="1"/>
            <a:r>
              <a:rPr lang="en-US" dirty="0" smtClean="0"/>
              <a:t>Government and Sponsored Property “S” Tag</a:t>
            </a:r>
            <a:endParaRPr lang="en-US" dirty="0"/>
          </a:p>
          <a:p>
            <a:r>
              <a:rPr lang="en-US" dirty="0" smtClean="0"/>
              <a:t> Acquisition cost between $1,000.00 and $4,999.99 – Only specific categories of Non-capital equipment will be tagged “N” or “S”  </a:t>
            </a:r>
          </a:p>
          <a:p>
            <a:pPr lvl="1"/>
            <a:r>
              <a:rPr lang="en-US" dirty="0" smtClean="0"/>
              <a:t>When required by grant, contract or agreement, government or sponsored equipment (including less than $1,000 cost)</a:t>
            </a:r>
          </a:p>
          <a:p>
            <a:pPr lvl="1"/>
            <a:r>
              <a:rPr lang="en-US" dirty="0" smtClean="0"/>
              <a:t>Vehicles (of any value) for insurance and titling.</a:t>
            </a:r>
          </a:p>
          <a:p>
            <a:pPr lvl="1"/>
            <a:r>
              <a:rPr lang="en-US" dirty="0" smtClean="0"/>
              <a:t>Computers for State reporting requirements.</a:t>
            </a:r>
          </a:p>
          <a:p>
            <a:pPr lvl="1"/>
            <a:r>
              <a:rPr lang="en-US" dirty="0" smtClean="0"/>
              <a:t>Weapons and Firearms.</a:t>
            </a:r>
          </a:p>
          <a:p>
            <a:pPr lvl="1"/>
            <a:r>
              <a:rPr lang="en-US" dirty="0" smtClean="0"/>
              <a:t>Optional – Equipment tagged at department request</a:t>
            </a:r>
          </a:p>
        </p:txBody>
      </p:sp>
    </p:spTree>
    <p:extLst>
      <p:ext uri="{BB962C8B-B14F-4D97-AF65-F5344CB8AC3E}">
        <p14:creationId xmlns:p14="http://schemas.microsoft.com/office/powerpoint/2010/main" val="100743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for Good Stewardship of 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442" y="1528549"/>
            <a:ext cx="7593811" cy="3157169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University departments (all faculty and staff) are responsible for care, maintenance, and control of equipment and other property.</a:t>
            </a:r>
          </a:p>
          <a:p>
            <a:r>
              <a:rPr lang="en-US" dirty="0" smtClean="0"/>
              <a:t>Government property shall be kept physically separate from University property.</a:t>
            </a:r>
            <a:endParaRPr lang="en-US" dirty="0"/>
          </a:p>
          <a:p>
            <a:r>
              <a:rPr lang="en-US" dirty="0" smtClean="0"/>
              <a:t>And this is the Law!</a:t>
            </a:r>
          </a:p>
        </p:txBody>
      </p:sp>
    </p:spTree>
    <p:extLst>
      <p:ext uri="{BB962C8B-B14F-4D97-AF65-F5344CB8AC3E}">
        <p14:creationId xmlns:p14="http://schemas.microsoft.com/office/powerpoint/2010/main" val="134243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Owned Equipment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442" y="1528549"/>
            <a:ext cx="7593811" cy="3157169"/>
          </a:xfrm>
        </p:spPr>
        <p:txBody>
          <a:bodyPr>
            <a:normAutofit/>
          </a:bodyPr>
          <a:lstStyle/>
          <a:p>
            <a:r>
              <a:rPr lang="en-US" dirty="0" smtClean="0"/>
              <a:t>Used for the purpose of grant for the term of the grant.</a:t>
            </a:r>
          </a:p>
          <a:p>
            <a:r>
              <a:rPr lang="en-US" dirty="0" smtClean="0"/>
              <a:t>Used for other activities, only if authorized by the awarding agency.</a:t>
            </a:r>
          </a:p>
          <a:p>
            <a:r>
              <a:rPr lang="en-US" dirty="0" smtClean="0"/>
              <a:t>Kept separate from University property.</a:t>
            </a:r>
          </a:p>
          <a:p>
            <a:pPr lvl="1"/>
            <a:r>
              <a:rPr lang="en-US" dirty="0" smtClean="0"/>
              <a:t>Co-mingled when advantageous to the government and clearly marked as government property.</a:t>
            </a:r>
          </a:p>
          <a:p>
            <a:r>
              <a:rPr lang="en-US" dirty="0" smtClean="0"/>
              <a:t>For equipment with a value of $5,000 or more, maintain a log that includes a minimum usage level below which retention needs to be analyzed and justified, and provides for recording authorized and actual 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Funded / University Titled Equipment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442" y="1528549"/>
            <a:ext cx="7593811" cy="3157169"/>
          </a:xfrm>
        </p:spPr>
        <p:txBody>
          <a:bodyPr>
            <a:normAutofit/>
          </a:bodyPr>
          <a:lstStyle/>
          <a:p>
            <a:r>
              <a:rPr lang="en-US" dirty="0" smtClean="0"/>
              <a:t>Used in the scope of the grant as long as needed.</a:t>
            </a:r>
          </a:p>
          <a:p>
            <a:r>
              <a:rPr lang="en-US" dirty="0" smtClean="0"/>
              <a:t>Cannot be encumbered through other sponsor funds and property provisions without approval of the awarding agency.</a:t>
            </a:r>
          </a:p>
          <a:p>
            <a:r>
              <a:rPr lang="en-US" dirty="0" smtClean="0"/>
              <a:t>Provided there is no interference with use on the original project, the equipment shall be available to other federally sponsored activities.</a:t>
            </a:r>
          </a:p>
          <a:p>
            <a:r>
              <a:rPr lang="en-US" dirty="0" smtClean="0"/>
              <a:t>Can be used on non-federal activities, if permitted by the original contract, grant or agreement.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8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291" y="821266"/>
            <a:ext cx="7772400" cy="1103313"/>
          </a:xfrm>
        </p:spPr>
        <p:txBody>
          <a:bodyPr/>
          <a:lstStyle/>
          <a:p>
            <a:r>
              <a:rPr lang="en-US" dirty="0" smtClean="0"/>
              <a:t>When the Grant is Over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442" y="1713986"/>
            <a:ext cx="7593811" cy="2971732"/>
          </a:xfrm>
        </p:spPr>
        <p:txBody>
          <a:bodyPr>
            <a:normAutofit/>
          </a:bodyPr>
          <a:lstStyle/>
          <a:p>
            <a:r>
              <a:rPr lang="en-US" dirty="0" smtClean="0"/>
              <a:t>Upon completion or termination of a grant, contract, or agreement, coordinate with the Sponsored Projects Services Property Administrator for:</a:t>
            </a:r>
          </a:p>
          <a:p>
            <a:pPr lvl="1"/>
            <a:r>
              <a:rPr lang="en-US" sz="1800" dirty="0" smtClean="0"/>
              <a:t>Inventory of the government owned property.</a:t>
            </a:r>
          </a:p>
          <a:p>
            <a:pPr lvl="1"/>
            <a:r>
              <a:rPr lang="en-US" sz="1800" dirty="0" smtClean="0"/>
              <a:t>Disposition of the government property as directed by the original awarding agency.</a:t>
            </a:r>
          </a:p>
          <a:p>
            <a:pPr marL="4191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5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S template">
  <a:themeElements>
    <a:clrScheme name="Custom 3">
      <a:dk1>
        <a:srgbClr val="95001B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CALS template.thmx</Template>
  <TotalTime>4044</TotalTime>
  <Pages>0</Pages>
  <Words>900</Words>
  <Characters>0</Characters>
  <Application>Microsoft Office PowerPoint</Application>
  <PresentationFormat>On-screen Show (16:9)</PresentationFormat>
  <Lines>0</Lines>
  <Paragraphs>94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Calibri</vt:lpstr>
      <vt:lpstr>Gill Sans</vt:lpstr>
      <vt:lpstr>Times New Roman</vt:lpstr>
      <vt:lpstr>ヒラギノ角ゴ ProN W3</vt:lpstr>
      <vt:lpstr>CALS template</vt:lpstr>
      <vt:lpstr>Managing Property</vt:lpstr>
      <vt:lpstr>The Basics</vt:lpstr>
      <vt:lpstr>Ownership</vt:lpstr>
      <vt:lpstr>Categories of Property</vt:lpstr>
      <vt:lpstr>Identifying Property with Tags</vt:lpstr>
      <vt:lpstr>Responsibility for Good Stewardship of Resources</vt:lpstr>
      <vt:lpstr>Government Owned Equipment</vt:lpstr>
      <vt:lpstr>Government Funded / University Titled Equipment</vt:lpstr>
      <vt:lpstr>When the Grant is Over</vt:lpstr>
      <vt:lpstr>Requirements for All Property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Carroll, Mary Marcelle - (marymcarroll)</cp:lastModifiedBy>
  <cp:revision>246</cp:revision>
  <cp:lastPrinted>2014-05-13T16:42:03Z</cp:lastPrinted>
  <dcterms:modified xsi:type="dcterms:W3CDTF">2018-09-09T23:04:50Z</dcterms:modified>
</cp:coreProperties>
</file>