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9" r:id="rId1"/>
  </p:sldMasterIdLst>
  <p:notesMasterIdLst>
    <p:notesMasterId r:id="rId15"/>
  </p:notesMasterIdLst>
  <p:sldIdLst>
    <p:sldId id="279" r:id="rId2"/>
    <p:sldId id="267" r:id="rId3"/>
    <p:sldId id="257" r:id="rId4"/>
    <p:sldId id="258" r:id="rId5"/>
    <p:sldId id="260" r:id="rId6"/>
    <p:sldId id="262" r:id="rId7"/>
    <p:sldId id="265" r:id="rId8"/>
    <p:sldId id="264" r:id="rId9"/>
    <p:sldId id="263" r:id="rId10"/>
    <p:sldId id="261" r:id="rId11"/>
    <p:sldId id="266" r:id="rId12"/>
    <p:sldId id="272" r:id="rId13"/>
    <p:sldId id="25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tje, Jeffrey M - (jmratje)" initials="RJM-(" lastIdx="4" clrIdx="0">
    <p:extLst>
      <p:ext uri="{19B8F6BF-5375-455C-9EA6-DF929625EA0E}">
        <p15:presenceInfo xmlns:p15="http://schemas.microsoft.com/office/powerpoint/2012/main" userId="S-1-5-21-3885614643-332083874-814631590-149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3F7"/>
    <a:srgbClr val="0C234B"/>
    <a:srgbClr val="6C7B9C"/>
    <a:srgbClr val="153C81"/>
    <a:srgbClr val="FFCB3D"/>
    <a:srgbClr val="EACC46"/>
    <a:srgbClr val="595762"/>
    <a:srgbClr val="777580"/>
    <a:srgbClr val="378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8A83E24-4823-4CE9-9C1A-CE13226F4A69}"/>
    <pc:docChg chg="addSld modSld">
      <pc:chgData name="" userId="" providerId="" clId="Web-{B8A83E24-4823-4CE9-9C1A-CE13226F4A69}" dt="2018-10-05T16:22:57.278" v="1224" actId="20577"/>
      <pc:docMkLst>
        <pc:docMk/>
      </pc:docMkLst>
      <pc:sldChg chg="modSp">
        <pc:chgData name="" userId="" providerId="" clId="Web-{B8A83E24-4823-4CE9-9C1A-CE13226F4A69}" dt="2018-10-05T16:06:44.163" v="605" actId="20577"/>
        <pc:sldMkLst>
          <pc:docMk/>
          <pc:sldMk cId="4121430074" sldId="257"/>
        </pc:sldMkLst>
        <pc:spChg chg="mod">
          <ac:chgData name="" userId="" providerId="" clId="Web-{B8A83E24-4823-4CE9-9C1A-CE13226F4A69}" dt="2018-10-05T16:06:44.163" v="605" actId="20577"/>
          <ac:spMkLst>
            <pc:docMk/>
            <pc:sldMk cId="4121430074" sldId="257"/>
            <ac:spMk id="3" creationId="{00000000-0000-0000-0000-000000000000}"/>
          </ac:spMkLst>
        </pc:spChg>
      </pc:sldChg>
      <pc:sldChg chg="modSp">
        <pc:chgData name="" userId="" providerId="" clId="Web-{B8A83E24-4823-4CE9-9C1A-CE13226F4A69}" dt="2018-10-05T16:07:56.210" v="696" actId="20577"/>
        <pc:sldMkLst>
          <pc:docMk/>
          <pc:sldMk cId="497895698" sldId="258"/>
        </pc:sldMkLst>
        <pc:spChg chg="mod">
          <ac:chgData name="" userId="" providerId="" clId="Web-{B8A83E24-4823-4CE9-9C1A-CE13226F4A69}" dt="2018-10-05T16:07:56.210" v="696" actId="20577"/>
          <ac:spMkLst>
            <pc:docMk/>
            <pc:sldMk cId="497895698" sldId="258"/>
            <ac:spMk id="3" creationId="{00000000-0000-0000-0000-000000000000}"/>
          </ac:spMkLst>
        </pc:spChg>
      </pc:sldChg>
      <pc:sldChg chg="modSp">
        <pc:chgData name="" userId="" providerId="" clId="Web-{B8A83E24-4823-4CE9-9C1A-CE13226F4A69}" dt="2018-10-05T16:22:57.278" v="1223" actId="20577"/>
        <pc:sldMkLst>
          <pc:docMk/>
          <pc:sldMk cId="1927362625" sldId="259"/>
        </pc:sldMkLst>
        <pc:spChg chg="mod">
          <ac:chgData name="" userId="" providerId="" clId="Web-{B8A83E24-4823-4CE9-9C1A-CE13226F4A69}" dt="2018-10-05T16:22:57.278" v="1223" actId="20577"/>
          <ac:spMkLst>
            <pc:docMk/>
            <pc:sldMk cId="1927362625" sldId="259"/>
            <ac:spMk id="3" creationId="{00000000-0000-0000-0000-000000000000}"/>
          </ac:spMkLst>
        </pc:spChg>
      </pc:sldChg>
      <pc:sldChg chg="modSp">
        <pc:chgData name="" userId="" providerId="" clId="Web-{B8A83E24-4823-4CE9-9C1A-CE13226F4A69}" dt="2018-10-05T16:11:13.805" v="846" actId="20577"/>
        <pc:sldMkLst>
          <pc:docMk/>
          <pc:sldMk cId="3767631110" sldId="260"/>
        </pc:sldMkLst>
        <pc:spChg chg="mod">
          <ac:chgData name="" userId="" providerId="" clId="Web-{B8A83E24-4823-4CE9-9C1A-CE13226F4A69}" dt="2018-10-05T16:11:13.805" v="846" actId="20577"/>
          <ac:spMkLst>
            <pc:docMk/>
            <pc:sldMk cId="3767631110" sldId="260"/>
            <ac:spMk id="3" creationId="{00000000-0000-0000-0000-000000000000}"/>
          </ac:spMkLst>
        </pc:spChg>
      </pc:sldChg>
      <pc:sldChg chg="modSp">
        <pc:chgData name="" userId="" providerId="" clId="Web-{B8A83E24-4823-4CE9-9C1A-CE13226F4A69}" dt="2018-10-05T16:20:00.245" v="1147" actId="20577"/>
        <pc:sldMkLst>
          <pc:docMk/>
          <pc:sldMk cId="7545669" sldId="261"/>
        </pc:sldMkLst>
        <pc:spChg chg="mod">
          <ac:chgData name="" userId="" providerId="" clId="Web-{B8A83E24-4823-4CE9-9C1A-CE13226F4A69}" dt="2018-10-05T16:20:00.245" v="1147" actId="20577"/>
          <ac:spMkLst>
            <pc:docMk/>
            <pc:sldMk cId="7545669" sldId="261"/>
            <ac:spMk id="3" creationId="{00000000-0000-0000-0000-000000000000}"/>
          </ac:spMkLst>
        </pc:spChg>
      </pc:sldChg>
      <pc:sldChg chg="modSp">
        <pc:chgData name="" userId="" providerId="" clId="Web-{B8A83E24-4823-4CE9-9C1A-CE13226F4A69}" dt="2018-10-05T16:13:19.462" v="891" actId="20577"/>
        <pc:sldMkLst>
          <pc:docMk/>
          <pc:sldMk cId="4044498634" sldId="262"/>
        </pc:sldMkLst>
        <pc:spChg chg="mod">
          <ac:chgData name="" userId="" providerId="" clId="Web-{B8A83E24-4823-4CE9-9C1A-CE13226F4A69}" dt="2018-10-05T16:13:19.462" v="891" actId="20577"/>
          <ac:spMkLst>
            <pc:docMk/>
            <pc:sldMk cId="4044498634" sldId="262"/>
            <ac:spMk id="3" creationId="{00000000-0000-0000-0000-000000000000}"/>
          </ac:spMkLst>
        </pc:spChg>
      </pc:sldChg>
      <pc:sldChg chg="modSp">
        <pc:chgData name="" userId="" providerId="" clId="Web-{B8A83E24-4823-4CE9-9C1A-CE13226F4A69}" dt="2018-10-05T16:17:36.167" v="1041" actId="20577"/>
        <pc:sldMkLst>
          <pc:docMk/>
          <pc:sldMk cId="85551624" sldId="263"/>
        </pc:sldMkLst>
        <pc:spChg chg="mod">
          <ac:chgData name="" userId="" providerId="" clId="Web-{B8A83E24-4823-4CE9-9C1A-CE13226F4A69}" dt="2018-10-05T16:17:36.167" v="1041" actId="20577"/>
          <ac:spMkLst>
            <pc:docMk/>
            <pc:sldMk cId="85551624" sldId="263"/>
            <ac:spMk id="3" creationId="{00000000-0000-0000-0000-000000000000}"/>
          </ac:spMkLst>
        </pc:spChg>
      </pc:sldChg>
      <pc:sldChg chg="modSp">
        <pc:chgData name="" userId="" providerId="" clId="Web-{B8A83E24-4823-4CE9-9C1A-CE13226F4A69}" dt="2018-10-05T16:16:25.432" v="974" actId="20577"/>
        <pc:sldMkLst>
          <pc:docMk/>
          <pc:sldMk cId="4239953881" sldId="264"/>
        </pc:sldMkLst>
        <pc:spChg chg="mod">
          <ac:chgData name="" userId="" providerId="" clId="Web-{B8A83E24-4823-4CE9-9C1A-CE13226F4A69}" dt="2018-10-05T16:16:25.432" v="974" actId="20577"/>
          <ac:spMkLst>
            <pc:docMk/>
            <pc:sldMk cId="4239953881" sldId="264"/>
            <ac:spMk id="3" creationId="{00000000-0000-0000-0000-000000000000}"/>
          </ac:spMkLst>
        </pc:spChg>
      </pc:sldChg>
      <pc:sldChg chg="modSp">
        <pc:chgData name="" userId="" providerId="" clId="Web-{B8A83E24-4823-4CE9-9C1A-CE13226F4A69}" dt="2018-10-05T16:14:39.181" v="939" actId="20577"/>
        <pc:sldMkLst>
          <pc:docMk/>
          <pc:sldMk cId="882989490" sldId="265"/>
        </pc:sldMkLst>
        <pc:spChg chg="mod">
          <ac:chgData name="" userId="" providerId="" clId="Web-{B8A83E24-4823-4CE9-9C1A-CE13226F4A69}" dt="2018-10-05T16:14:39.181" v="939" actId="20577"/>
          <ac:spMkLst>
            <pc:docMk/>
            <pc:sldMk cId="882989490" sldId="265"/>
            <ac:spMk id="3" creationId="{00000000-0000-0000-0000-000000000000}"/>
          </ac:spMkLst>
        </pc:spChg>
      </pc:sldChg>
      <pc:sldChg chg="modSp">
        <pc:chgData name="" userId="" providerId="" clId="Web-{B8A83E24-4823-4CE9-9C1A-CE13226F4A69}" dt="2018-10-05T16:22:56.903" v="1221" actId="20577"/>
        <pc:sldMkLst>
          <pc:docMk/>
          <pc:sldMk cId="1417529930" sldId="266"/>
        </pc:sldMkLst>
        <pc:spChg chg="mod">
          <ac:chgData name="" userId="" providerId="" clId="Web-{B8A83E24-4823-4CE9-9C1A-CE13226F4A69}" dt="2018-10-05T16:22:56.903" v="1221" actId="20577"/>
          <ac:spMkLst>
            <pc:docMk/>
            <pc:sldMk cId="1417529930" sldId="266"/>
            <ac:spMk id="3" creationId="{00000000-0000-0000-0000-000000000000}"/>
          </ac:spMkLst>
        </pc:spChg>
      </pc:sldChg>
      <pc:sldChg chg="delSp modSp new">
        <pc:chgData name="" userId="" providerId="" clId="Web-{B8A83E24-4823-4CE9-9C1A-CE13226F4A69}" dt="2018-10-05T15:59:59.519" v="297"/>
        <pc:sldMkLst>
          <pc:docMk/>
          <pc:sldMk cId="529974704" sldId="267"/>
        </pc:sldMkLst>
        <pc:spChg chg="del">
          <ac:chgData name="" userId="" providerId="" clId="Web-{B8A83E24-4823-4CE9-9C1A-CE13226F4A69}" dt="2018-10-05T15:59:59.519" v="297"/>
          <ac:spMkLst>
            <pc:docMk/>
            <pc:sldMk cId="529974704" sldId="267"/>
            <ac:spMk id="2" creationId="{F92E799B-1C57-4940-B0DD-88A13C782AAE}"/>
          </ac:spMkLst>
        </pc:spChg>
        <pc:spChg chg="mod">
          <ac:chgData name="" userId="" providerId="" clId="Web-{B8A83E24-4823-4CE9-9C1A-CE13226F4A69}" dt="2018-10-05T15:59:57.269" v="295" actId="20577"/>
          <ac:spMkLst>
            <pc:docMk/>
            <pc:sldMk cId="529974704" sldId="267"/>
            <ac:spMk id="3" creationId="{ED55D1A4-9B9A-4B33-A998-D0FC3739187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A550B-4E31-484F-9DD8-05E4C720150A}" type="datetimeFigureOut">
              <a:rPr lang="en-US" smtClean="0"/>
              <a:t>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1E9ED-3169-46F1-88DE-9B74C7496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8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537609"/>
            <a:ext cx="10363200" cy="146896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1781"/>
            <a:ext cx="8534400" cy="1104883"/>
          </a:xfrm>
        </p:spPr>
        <p:txBody>
          <a:bodyPr/>
          <a:lstStyle>
            <a:lvl1pPr marL="0" indent="0" algn="ctr">
              <a:buNone/>
              <a:defRPr sz="2667" baseline="0"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dirty="0" smtClean="0"/>
              <a:t>Sample text or subtitle</a:t>
            </a:r>
            <a:endParaRPr lang="en-US" dirty="0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title="The University of Arizon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751" y="5353352"/>
            <a:ext cx="3009296" cy="15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7102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EB423-3813-4914-B12C-1EB4ECAD258E}" type="datetime1">
              <a:rPr lang="en-US" smtClean="0"/>
              <a:t>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5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1"/>
            <a:ext cx="10363200" cy="1471084"/>
          </a:xfrm>
        </p:spPr>
        <p:txBody>
          <a:bodyPr/>
          <a:lstStyle>
            <a:lvl1pPr>
              <a:defRPr sz="2667" baseline="0">
                <a:solidFill>
                  <a:srgbClr val="C8D9D8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pic>
        <p:nvPicPr>
          <p:cNvPr id="11" name="Picture 10" descr="triang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3187" y="1195463"/>
            <a:ext cx="586739" cy="79608"/>
          </a:xfrm>
          <a:prstGeom prst="rect">
            <a:avLst/>
          </a:prstGeom>
        </p:spPr>
      </p:pic>
      <p:pic>
        <p:nvPicPr>
          <p:cNvPr id="12" name="Picture 11" descr="triang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87" y="261455"/>
            <a:ext cx="586739" cy="79608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1020590" y="2285315"/>
            <a:ext cx="4799019" cy="3962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3"/>
          </p:nvPr>
        </p:nvSpPr>
        <p:spPr>
          <a:xfrm>
            <a:off x="6297695" y="2285315"/>
            <a:ext cx="4799019" cy="3962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96602"/>
      </p:ext>
    </p:extLst>
  </p:cSld>
  <p:clrMapOvr>
    <a:masterClrMapping/>
  </p:clrMapOvr>
  <p:transition/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1"/>
            <a:ext cx="10363200" cy="1471084"/>
          </a:xfrm>
        </p:spPr>
        <p:txBody>
          <a:bodyPr/>
          <a:lstStyle>
            <a:lvl1pPr>
              <a:defRPr sz="2667" baseline="0">
                <a:solidFill>
                  <a:srgbClr val="C8D9D8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triang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3187" y="1195463"/>
            <a:ext cx="586739" cy="79608"/>
          </a:xfrm>
          <a:prstGeom prst="rect">
            <a:avLst/>
          </a:prstGeom>
        </p:spPr>
      </p:pic>
      <p:pic>
        <p:nvPicPr>
          <p:cNvPr id="11" name="Picture 10" descr="triang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87" y="261455"/>
            <a:ext cx="586739" cy="79608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idx="11" hasCustomPrompt="1"/>
          </p:nvPr>
        </p:nvSpPr>
        <p:spPr>
          <a:xfrm>
            <a:off x="1240230" y="2422753"/>
            <a:ext cx="5127812" cy="470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C8D9D8"/>
                </a:solidFill>
              </a:defRPr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PARAGRAPH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>
          <a:xfrm>
            <a:off x="1267183" y="2877196"/>
            <a:ext cx="5127812" cy="189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67" b="0" i="0"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199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1"/>
            <a:ext cx="10363200" cy="1471084"/>
          </a:xfrm>
        </p:spPr>
        <p:txBody>
          <a:bodyPr/>
          <a:lstStyle>
            <a:lvl1pPr>
              <a:defRPr sz="2667" baseline="0">
                <a:solidFill>
                  <a:srgbClr val="C8D9D8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pic>
        <p:nvPicPr>
          <p:cNvPr id="10" name="Picture 9" descr="triang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3187" y="1195463"/>
            <a:ext cx="586739" cy="79608"/>
          </a:xfrm>
          <a:prstGeom prst="rect">
            <a:avLst/>
          </a:prstGeom>
        </p:spPr>
      </p:pic>
      <p:pic>
        <p:nvPicPr>
          <p:cNvPr id="11" name="Picture 10" descr="triang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87" y="261455"/>
            <a:ext cx="586739" cy="79608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1316503" y="2219551"/>
            <a:ext cx="4503108" cy="3906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idx="13" hasCustomPrompt="1"/>
          </p:nvPr>
        </p:nvSpPr>
        <p:spPr>
          <a:xfrm>
            <a:off x="6363453" y="2219551"/>
            <a:ext cx="4503108" cy="3906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01613"/>
      </p:ext>
    </p:extLst>
  </p:cSld>
  <p:clrMapOvr>
    <a:masterClrMapping/>
  </p:clrMapOvr>
  <p:transition/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1485"/>
            <a:ext cx="10363200" cy="1468967"/>
          </a:xfrm>
        </p:spPr>
        <p:txBody>
          <a:bodyPr/>
          <a:lstStyle>
            <a:lvl1pPr>
              <a:defRPr sz="4533" b="0" i="0" baseline="0">
                <a:latin typeface="Times New Roman"/>
              </a:defRPr>
            </a:lvl1pPr>
          </a:lstStyle>
          <a:p>
            <a:r>
              <a:rPr lang="en-US" dirty="0" smtClean="0"/>
              <a:t>STATEMENT PARAGRAPH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738229"/>
            <a:ext cx="8534400" cy="1752600"/>
          </a:xfrm>
        </p:spPr>
        <p:txBody>
          <a:bodyPr/>
          <a:lstStyle>
            <a:lvl1pPr marL="0" indent="0" algn="l">
              <a:buNone/>
              <a:defRPr sz="2667">
                <a:solidFill>
                  <a:srgbClr val="C8D9D8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400" b="1" dirty="0" smtClean="0">
                <a:solidFill>
                  <a:srgbClr val="C8D9D8"/>
                </a:solidFill>
              </a:rPr>
              <a:t>This is what the text would look</a:t>
            </a:r>
            <a:r>
              <a:rPr lang="en-US" sz="2400" b="1" baseline="0" dirty="0" smtClean="0">
                <a:solidFill>
                  <a:srgbClr val="C8D9D8"/>
                </a:solidFill>
              </a:rPr>
              <a:t> like in a paragraph. This is what the text would look like in a paragraph. This is what the text would look like.</a:t>
            </a:r>
            <a:endParaRPr lang="en-US" sz="2400" b="1" dirty="0">
              <a:solidFill>
                <a:srgbClr val="C8D9D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13721" y="1"/>
            <a:ext cx="10363200" cy="147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i="0" baseline="0">
                <a:solidFill>
                  <a:srgbClr val="C8D9D8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sz="2667" smtClean="0"/>
              <a:t>SAMPLE HEADER</a:t>
            </a:r>
            <a:endParaRPr lang="en-US" sz="2667" dirty="0"/>
          </a:p>
        </p:txBody>
      </p:sp>
      <p:pic>
        <p:nvPicPr>
          <p:cNvPr id="9" name="Picture 8" descr="triang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3187" y="1195463"/>
            <a:ext cx="586739" cy="79608"/>
          </a:xfrm>
          <a:prstGeom prst="rect">
            <a:avLst/>
          </a:prstGeom>
        </p:spPr>
      </p:pic>
      <p:pic>
        <p:nvPicPr>
          <p:cNvPr id="10" name="Picture 9" descr="triang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87" y="261455"/>
            <a:ext cx="586739" cy="7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83001"/>
      </p:ext>
    </p:extLst>
  </p:cSld>
  <p:clrMapOvr>
    <a:masterClrMapping/>
  </p:clrMapOvr>
  <p:transition/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1"/>
            <a:ext cx="10363200" cy="1471084"/>
          </a:xfrm>
        </p:spPr>
        <p:txBody>
          <a:bodyPr/>
          <a:lstStyle>
            <a:lvl1pPr>
              <a:defRPr sz="2667" baseline="0">
                <a:solidFill>
                  <a:srgbClr val="C8D9D8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6188729" y="1801317"/>
            <a:ext cx="4388835" cy="277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800"/>
              </a:spcBef>
              <a:spcAft>
                <a:spcPct val="0"/>
              </a:spcAft>
              <a:buNone/>
              <a:defRPr sz="2000" baseline="0">
                <a:solidFill>
                  <a:srgbClr val="FFFFFF"/>
                </a:solidFill>
                <a:latin typeface="+mn-lt"/>
                <a:ea typeface="+mn-ea"/>
                <a:cs typeface="Times New Roman"/>
                <a:sym typeface="Calibri" charset="0"/>
              </a:defRPr>
            </a:lvl1pPr>
            <a:lvl2pPr marL="457200" indent="0" algn="ctr" rtl="0" eaLnBrk="0" fontAlgn="base" hangingPunct="0">
              <a:spcBef>
                <a:spcPts val="700"/>
              </a:spcBef>
              <a:spcAft>
                <a:spcPct val="0"/>
              </a:spcAft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2pPr>
            <a:lvl3pPr marL="914400" indent="0" algn="ctr" rtl="0" eaLnBrk="0" fontAlgn="base" hangingPunct="0">
              <a:spcBef>
                <a:spcPts val="600"/>
              </a:spcBef>
              <a:spcAft>
                <a:spcPct val="0"/>
              </a:spcAft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3pPr>
            <a:lvl4pPr marL="1371600" indent="0" algn="ctr" rtl="0" eaLnBrk="0" fontAlgn="base" hangingPunct="0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4pPr>
            <a:lvl5pPr marL="1828800" indent="0" algn="ctr" rtl="0" eaLnBrk="0" fontAlgn="base" hangingPunct="0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5pPr>
            <a:lvl6pPr marL="22860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7432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32004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6576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endParaRPr lang="en-US" sz="2667" dirty="0"/>
          </a:p>
        </p:txBody>
      </p:sp>
      <p:pic>
        <p:nvPicPr>
          <p:cNvPr id="8" name="Picture 7" descr="triang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3187" y="1195463"/>
            <a:ext cx="586739" cy="79608"/>
          </a:xfrm>
          <a:prstGeom prst="rect">
            <a:avLst/>
          </a:prstGeom>
        </p:spPr>
      </p:pic>
      <p:pic>
        <p:nvPicPr>
          <p:cNvPr id="11" name="Picture 10" descr="triang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87" y="261455"/>
            <a:ext cx="586739" cy="7960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613285" y="2100503"/>
            <a:ext cx="8623684" cy="17526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27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83860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729572"/>
            <a:ext cx="7315200" cy="534493"/>
          </a:xfrm>
        </p:spPr>
        <p:txBody>
          <a:bodyPr/>
          <a:lstStyle>
            <a:lvl1pPr marL="0" indent="0">
              <a:buNone/>
              <a:defRPr sz="1600">
                <a:solidFill>
                  <a:srgbClr val="C8D9D8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1"/>
            <a:ext cx="10363200" cy="1471084"/>
          </a:xfrm>
        </p:spPr>
        <p:txBody>
          <a:bodyPr/>
          <a:lstStyle>
            <a:lvl1pPr>
              <a:defRPr sz="2667" baseline="0">
                <a:solidFill>
                  <a:srgbClr val="C8D9D8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pic>
        <p:nvPicPr>
          <p:cNvPr id="9" name="Picture 8" descr="triang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3187" y="1195463"/>
            <a:ext cx="586739" cy="79608"/>
          </a:xfrm>
          <a:prstGeom prst="rect">
            <a:avLst/>
          </a:prstGeom>
        </p:spPr>
      </p:pic>
      <p:pic>
        <p:nvPicPr>
          <p:cNvPr id="10" name="Picture 9" descr="triangle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87" y="261455"/>
            <a:ext cx="586739" cy="7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8184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1"/>
            <a:ext cx="10363200" cy="1471084"/>
          </a:xfrm>
        </p:spPr>
        <p:txBody>
          <a:bodyPr/>
          <a:lstStyle>
            <a:lvl1pPr algn="l">
              <a:defRPr sz="2667" baseline="0">
                <a:solidFill>
                  <a:srgbClr val="C8D9D8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905513" y="1479700"/>
            <a:ext cx="3007107" cy="295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1219170" rtl="0" eaLnBrk="0" fontAlgn="base" latinLnBrk="0" hangingPunct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67" b="0" i="0"/>
            </a:lvl1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066553" y="1583860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66553" y="5729572"/>
            <a:ext cx="7315200" cy="534493"/>
          </a:xfrm>
        </p:spPr>
        <p:txBody>
          <a:bodyPr/>
          <a:lstStyle>
            <a:lvl1pPr marL="0" indent="0">
              <a:buNone/>
              <a:defRPr sz="1600">
                <a:solidFill>
                  <a:srgbClr val="C8D9D8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544712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62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129367"/>
            <a:ext cx="10363200" cy="147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charset="0"/>
              </a:rPr>
              <a:t>Click to edit Master title style</a:t>
            </a:r>
            <a:endParaRPr lang="en-US" dirty="0">
              <a:sym typeface="Calibri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charset="0"/>
              </a:rPr>
              <a:t>Edit Master text styles</a:t>
            </a:r>
          </a:p>
          <a:p>
            <a:pPr lvl="1"/>
            <a:r>
              <a:rPr lang="en-US" smtClean="0">
                <a:sym typeface="Calibri" charset="0"/>
              </a:rPr>
              <a:t>Second level</a:t>
            </a:r>
          </a:p>
          <a:p>
            <a:pPr lvl="2"/>
            <a:r>
              <a:rPr lang="en-US" smtClean="0">
                <a:sym typeface="Calibri" charset="0"/>
              </a:rPr>
              <a:t>Third level</a:t>
            </a:r>
          </a:p>
          <a:p>
            <a:pPr lvl="3"/>
            <a:r>
              <a:rPr lang="en-US" smtClean="0">
                <a:sym typeface="Calibri" charset="0"/>
              </a:rPr>
              <a:t>Fourth level</a:t>
            </a:r>
          </a:p>
          <a:p>
            <a:pPr lvl="4"/>
            <a:r>
              <a:rPr lang="en-US" smtClean="0">
                <a:sym typeface="Calibri" charset="0"/>
              </a:rPr>
              <a:t>Fifth level</a:t>
            </a:r>
            <a:endParaRPr lang="en-US" dirty="0">
              <a:sym typeface="Calibri" charset="0"/>
            </a:endParaRPr>
          </a:p>
        </p:txBody>
      </p:sp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91" y="6434075"/>
            <a:ext cx="767357" cy="423925"/>
          </a:xfrm>
          <a:prstGeom prst="rect">
            <a:avLst/>
          </a:prstGeom>
        </p:spPr>
      </p:pic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5753852" y="6509603"/>
            <a:ext cx="674021" cy="34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76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7" b="1" i="0">
          <a:solidFill>
            <a:schemeClr val="bg1"/>
          </a:solidFill>
          <a:latin typeface="+mj-lt"/>
          <a:ea typeface="+mj-ea"/>
          <a:cs typeface="+mj-cs"/>
          <a:sym typeface="Calibri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457189" indent="-457189" algn="ctr" rtl="0" eaLnBrk="1" fontAlgn="base" hangingPunct="1">
        <a:spcBef>
          <a:spcPts val="1067"/>
        </a:spcBef>
        <a:spcAft>
          <a:spcPct val="0"/>
        </a:spcAft>
        <a:buFontTx/>
        <a:buBlip>
          <a:blip r:embed="rId13"/>
        </a:buBlip>
        <a:defRPr sz="2667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1pPr>
      <a:lvl2pPr marL="939777" indent="-380990" algn="ctr" rtl="0" eaLnBrk="1" fontAlgn="base" hangingPunct="1">
        <a:spcBef>
          <a:spcPts val="933"/>
        </a:spcBef>
        <a:spcAft>
          <a:spcPct val="0"/>
        </a:spcAft>
        <a:buFontTx/>
        <a:buBlip>
          <a:blip r:embed="rId13"/>
        </a:buBlip>
        <a:defRPr sz="2133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2pPr>
      <a:lvl3pPr marL="1396965" indent="-228594" algn="ctr" rtl="0" eaLnBrk="1" fontAlgn="base" hangingPunct="1">
        <a:spcBef>
          <a:spcPts val="800"/>
        </a:spcBef>
        <a:spcAft>
          <a:spcPct val="0"/>
        </a:spcAft>
        <a:buFontTx/>
        <a:buBlip>
          <a:blip r:embed="rId13"/>
        </a:buBlip>
        <a:defRPr sz="16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3pPr>
      <a:lvl4pPr marL="2006550" indent="-228594" algn="ctr" rtl="0" eaLnBrk="1" fontAlgn="base" hangingPunct="1">
        <a:spcBef>
          <a:spcPts val="667"/>
        </a:spcBef>
        <a:spcAft>
          <a:spcPct val="0"/>
        </a:spcAft>
        <a:buFontTx/>
        <a:buBlip>
          <a:blip r:embed="rId13"/>
        </a:buBlip>
        <a:defRPr sz="16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4pPr>
      <a:lvl5pPr marL="2616135" indent="-228594" algn="ctr" rtl="0" eaLnBrk="1" fontAlgn="base" hangingPunct="1">
        <a:spcBef>
          <a:spcPts val="667"/>
        </a:spcBef>
        <a:spcAft>
          <a:spcPct val="0"/>
        </a:spcAft>
        <a:buFontTx/>
        <a:buBlip>
          <a:blip r:embed="rId13"/>
        </a:buBlip>
        <a:defRPr sz="1600">
          <a:solidFill>
            <a:srgbClr val="FFFFFF"/>
          </a:solidFill>
          <a:latin typeface="+mn-lt"/>
          <a:ea typeface="+mn-ea"/>
          <a:cs typeface="+mn-cs"/>
          <a:sym typeface="Calibri" charset="0"/>
        </a:defRPr>
      </a:lvl5pPr>
      <a:lvl6pPr marL="2997125" algn="ctr" rtl="0" eaLnBrk="1" fontAlgn="base" hangingPunct="1">
        <a:spcBef>
          <a:spcPts val="667"/>
        </a:spcBef>
        <a:spcAft>
          <a:spcPct val="0"/>
        </a:spcAft>
        <a:defRPr sz="2667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3606710" algn="ctr" rtl="0" eaLnBrk="1" fontAlgn="base" hangingPunct="1">
        <a:spcBef>
          <a:spcPts val="667"/>
        </a:spcBef>
        <a:spcAft>
          <a:spcPct val="0"/>
        </a:spcAft>
        <a:defRPr sz="2667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4216295" algn="ctr" rtl="0" eaLnBrk="1" fontAlgn="base" hangingPunct="1">
        <a:spcBef>
          <a:spcPts val="667"/>
        </a:spcBef>
        <a:spcAft>
          <a:spcPct val="0"/>
        </a:spcAft>
        <a:defRPr sz="2667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4825879" algn="ctr" rtl="0" eaLnBrk="1" fontAlgn="base" hangingPunct="1">
        <a:spcBef>
          <a:spcPts val="667"/>
        </a:spcBef>
        <a:spcAft>
          <a:spcPct val="0"/>
        </a:spcAft>
        <a:defRPr sz="2667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ali.arizona.edu/" TargetMode="External"/><Relationship Id="rId3" Type="http://schemas.openxmlformats.org/officeDocument/2006/relationships/hyperlink" Target="https://olod.arizona.edu/supervisors" TargetMode="External"/><Relationship Id="rId7" Type="http://schemas.openxmlformats.org/officeDocument/2006/relationships/hyperlink" Target="http://management.arizona.edu/about-map" TargetMode="External"/><Relationship Id="rId2" Type="http://schemas.openxmlformats.org/officeDocument/2006/relationships/hyperlink" Target="https://olod.arizona.edu/ua-leads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hr.arizona.edu/hr-services/leadership-and-executive-coaching-services" TargetMode="External"/><Relationship Id="rId5" Type="http://schemas.openxmlformats.org/officeDocument/2006/relationships/hyperlink" Target="https://cals.arizona.edu/about/cals-d&amp;i/events" TargetMode="External"/><Relationship Id="rId10" Type="http://schemas.openxmlformats.org/officeDocument/2006/relationships/hyperlink" Target="https://www.hr.arizona.edu/node/798" TargetMode="External"/><Relationship Id="rId4" Type="http://schemas.openxmlformats.org/officeDocument/2006/relationships/hyperlink" Target="https://diversity.arizona.edu/future-leaders-workshops" TargetMode="External"/><Relationship Id="rId9" Type="http://schemas.openxmlformats.org/officeDocument/2006/relationships/hyperlink" Target="https://www.youtube.com/watch?v=u6XAPnuFjJc&amp;t=16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ls.arizona.edu/sites/cals.arizona.edu/files/documents/communicationvalues.pdf" TargetMode="External"/><Relationship Id="rId2" Type="http://schemas.openxmlformats.org/officeDocument/2006/relationships/hyperlink" Target="https://www.nytimes.com/2019/01/27/us/megan-neely-duke-chinese.html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als.arizona.edu/cbs/policies/statement-collegiality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alvsce.arizona.edu/sites/alvsce.arizona.edu/files/5december2018.pdf" TargetMode="Externa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nOtrUTV-YM&amp;feature=youtu.be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2276" y="5178491"/>
            <a:ext cx="3862873" cy="168884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Agriculture, Life and Veterinary Sciences and Cooperative Extension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February 2019</a:t>
            </a: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Flowchart: Merge 4"/>
          <p:cNvSpPr/>
          <p:nvPr/>
        </p:nvSpPr>
        <p:spPr bwMode="auto">
          <a:xfrm>
            <a:off x="-2640566" y="2948477"/>
            <a:ext cx="16076646" cy="3074435"/>
          </a:xfrm>
          <a:prstGeom prst="flowChartMerge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Best Practices for Building Engagement and Culture across the Division</a:t>
            </a:r>
            <a:endParaRPr kumimoji="0" lang="en-US" sz="3600" b="1" i="0" u="none" strike="noStrike" normalizeH="0" baseline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1501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8. Mentor </a:t>
            </a:r>
            <a:r>
              <a:rPr lang="en-US" sz="3600" dirty="0"/>
              <a:t>&amp; </a:t>
            </a:r>
            <a:r>
              <a:rPr lang="en-US" sz="3600" dirty="0" smtClean="0"/>
              <a:t>Provide Professional </a:t>
            </a:r>
            <a:r>
              <a:rPr lang="en-US" sz="3600" dirty="0"/>
              <a:t>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417638"/>
            <a:ext cx="10554574" cy="509196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/>
              <a:t>Having someone to go to, especially when you’re new, helps </a:t>
            </a:r>
            <a:r>
              <a:rPr lang="en-US" dirty="0" smtClean="0"/>
              <a:t>new hires navigate</a:t>
            </a:r>
          </a:p>
          <a:p>
            <a:pPr algn="l"/>
            <a:r>
              <a:rPr lang="en-US" dirty="0"/>
              <a:t>G</a:t>
            </a:r>
            <a:r>
              <a:rPr lang="en-US" dirty="0" smtClean="0"/>
              <a:t>etting </a:t>
            </a:r>
            <a:r>
              <a:rPr lang="en-US" dirty="0"/>
              <a:t>better at something is inherently engaging, people have a drive to master new skills or improve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Your colleagues said they:</a:t>
            </a:r>
          </a:p>
          <a:p>
            <a:pPr lvl="1" algn="l"/>
            <a:r>
              <a:rPr lang="en-US" dirty="0"/>
              <a:t>Match </a:t>
            </a:r>
            <a:r>
              <a:rPr lang="en-US" dirty="0" smtClean="0"/>
              <a:t>new hires </a:t>
            </a:r>
            <a:r>
              <a:rPr lang="en-US" dirty="0"/>
              <a:t>with an </a:t>
            </a:r>
            <a:r>
              <a:rPr lang="en-US" dirty="0" smtClean="0"/>
              <a:t>experienced </a:t>
            </a:r>
            <a:r>
              <a:rPr lang="en-US" dirty="0"/>
              <a:t>person </a:t>
            </a:r>
            <a:r>
              <a:rPr lang="en-US" dirty="0" smtClean="0"/>
              <a:t>(or people</a:t>
            </a:r>
            <a:r>
              <a:rPr lang="en-US" dirty="0"/>
              <a:t>)</a:t>
            </a:r>
          </a:p>
          <a:p>
            <a:pPr lvl="1" algn="l"/>
            <a:r>
              <a:rPr lang="en-US" dirty="0" smtClean="0"/>
              <a:t>Connect new Extension faculty with </a:t>
            </a:r>
            <a:r>
              <a:rPr lang="en-US" dirty="0"/>
              <a:t>a mentor outside the </a:t>
            </a:r>
            <a:r>
              <a:rPr lang="en-US" dirty="0" smtClean="0"/>
              <a:t>county, but within Extension, that </a:t>
            </a:r>
            <a:r>
              <a:rPr lang="en-US" dirty="0"/>
              <a:t>they can talk to on a regular basis</a:t>
            </a:r>
          </a:p>
          <a:p>
            <a:pPr lvl="1" algn="l"/>
            <a:r>
              <a:rPr lang="en-US" dirty="0"/>
              <a:t>Connect all faculty with mentors: put the onus on the mentor to initiate the check-ins </a:t>
            </a:r>
            <a:r>
              <a:rPr lang="en-US" dirty="0" smtClean="0"/>
              <a:t>(new </a:t>
            </a:r>
            <a:r>
              <a:rPr lang="en-US" dirty="0"/>
              <a:t>people </a:t>
            </a:r>
            <a:r>
              <a:rPr lang="en-US" dirty="0" smtClean="0"/>
              <a:t>may feel like a  </a:t>
            </a:r>
            <a:r>
              <a:rPr lang="en-US" dirty="0"/>
              <a:t>burden on </a:t>
            </a:r>
            <a:r>
              <a:rPr lang="en-US" dirty="0" smtClean="0"/>
              <a:t>mentors </a:t>
            </a:r>
            <a:r>
              <a:rPr lang="en-US" dirty="0"/>
              <a:t>and </a:t>
            </a:r>
            <a:r>
              <a:rPr lang="en-US" dirty="0" smtClean="0"/>
              <a:t>may not initiate); give structure to mentors on how to be effective; choose your best team players and people with traits you want your new folks to emulate to be mentors; ensure mentors get the proper recognition and prestige for filling this important role</a:t>
            </a:r>
          </a:p>
          <a:p>
            <a:pPr lvl="1" algn="l"/>
            <a:r>
              <a:rPr lang="en-US" dirty="0" smtClean="0"/>
              <a:t>Give </a:t>
            </a:r>
            <a:r>
              <a:rPr lang="en-US" dirty="0"/>
              <a:t>them </a:t>
            </a:r>
            <a:r>
              <a:rPr lang="en-US" dirty="0" smtClean="0"/>
              <a:t>clear targets </a:t>
            </a:r>
            <a:r>
              <a:rPr lang="en-US" dirty="0"/>
              <a:t>of what it takes to achieve tenure/continuing status</a:t>
            </a:r>
          </a:p>
          <a:p>
            <a:pPr lvl="1" algn="l"/>
            <a:r>
              <a:rPr lang="en-US" dirty="0" smtClean="0"/>
              <a:t>Provide </a:t>
            </a:r>
            <a:r>
              <a:rPr lang="en-US" dirty="0"/>
              <a:t>recommendations about professional development </a:t>
            </a:r>
            <a:r>
              <a:rPr lang="en-US" dirty="0" smtClean="0"/>
              <a:t>opportunities to others, encourage </a:t>
            </a:r>
            <a:r>
              <a:rPr lang="en-US" dirty="0"/>
              <a:t>their attendance, and financially support </a:t>
            </a:r>
            <a:r>
              <a:rPr lang="en-US" dirty="0" smtClean="0"/>
              <a:t>them</a:t>
            </a:r>
            <a:endParaRPr lang="en-US" dirty="0"/>
          </a:p>
          <a:p>
            <a:pPr lvl="1" algn="l"/>
            <a:r>
              <a:rPr lang="en-US" dirty="0"/>
              <a:t>Provide $</a:t>
            </a:r>
            <a:r>
              <a:rPr lang="en-US" dirty="0" smtClean="0"/>
              <a:t>2,500 </a:t>
            </a:r>
            <a:r>
              <a:rPr lang="en-US" dirty="0"/>
              <a:t>to all faculty to use however they deem appropriate: classroom use/professional development/research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 Provide </a:t>
            </a:r>
            <a:r>
              <a:rPr lang="en-US" dirty="0"/>
              <a:t>Recognition/Feedback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728788"/>
            <a:ext cx="10554574" cy="4457699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/>
              <a:t>Recognition and feedback are vital </a:t>
            </a:r>
            <a:r>
              <a:rPr lang="en-US" dirty="0" smtClean="0"/>
              <a:t>for all </a:t>
            </a:r>
            <a:r>
              <a:rPr lang="en-US" dirty="0"/>
              <a:t>employees’ </a:t>
            </a:r>
            <a:r>
              <a:rPr lang="en-US" dirty="0" smtClean="0"/>
              <a:t>engagement.</a:t>
            </a:r>
            <a:r>
              <a:rPr lang="en-US" dirty="0"/>
              <a:t>  Recognizing </a:t>
            </a:r>
            <a:r>
              <a:rPr lang="en-US" dirty="0" smtClean="0"/>
              <a:t>folks </a:t>
            </a:r>
            <a:r>
              <a:rPr lang="en-US" dirty="0"/>
              <a:t>in the way that they </a:t>
            </a:r>
            <a:r>
              <a:rPr lang="en-US" dirty="0" smtClean="0"/>
              <a:t>prefer </a:t>
            </a:r>
            <a:r>
              <a:rPr lang="en-US" i="1" dirty="0"/>
              <a:t>(public/private/handwritten note/letter from Dean)</a:t>
            </a:r>
            <a:r>
              <a:rPr lang="en-US" dirty="0"/>
              <a:t> is motivational.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Your colleagues said they:</a:t>
            </a:r>
          </a:p>
          <a:p>
            <a:pPr lvl="1" algn="l"/>
            <a:r>
              <a:rPr lang="en-US" dirty="0"/>
              <a:t>Take the time to think about what award each employee deserves and coordinates nominations</a:t>
            </a:r>
          </a:p>
          <a:p>
            <a:pPr lvl="1" algn="l"/>
            <a:r>
              <a:rPr lang="en-US" dirty="0"/>
              <a:t>Acknowledge the good things</a:t>
            </a:r>
          </a:p>
          <a:p>
            <a:pPr lvl="1" algn="l"/>
            <a:r>
              <a:rPr lang="en-US" dirty="0"/>
              <a:t>Make sure folks know how much they’re </a:t>
            </a:r>
            <a:r>
              <a:rPr lang="en-US" dirty="0" smtClean="0"/>
              <a:t>appreciated by giving heartfelt, spontaneous thanks for their contributions</a:t>
            </a:r>
            <a:endParaRPr lang="en-US" dirty="0">
              <a:solidFill>
                <a:srgbClr val="FFFF00"/>
              </a:solidFill>
            </a:endParaRPr>
          </a:p>
          <a:p>
            <a:pPr lvl="1" algn="l"/>
            <a:r>
              <a:rPr lang="en-US" dirty="0" smtClean="0"/>
              <a:t>Gather </a:t>
            </a:r>
            <a:r>
              <a:rPr lang="en-US" dirty="0"/>
              <a:t>peer </a:t>
            </a:r>
            <a:r>
              <a:rPr lang="en-US" dirty="0" smtClean="0"/>
              <a:t>feedback, regardless of whether they’re faculty or staff, </a:t>
            </a:r>
            <a:r>
              <a:rPr lang="en-US" dirty="0"/>
              <a:t>and deliver it to the individual in a supportive </a:t>
            </a:r>
            <a:r>
              <a:rPr lang="en-US" dirty="0" smtClean="0"/>
              <a:t>way</a:t>
            </a:r>
            <a:endParaRPr lang="en-US" dirty="0"/>
          </a:p>
          <a:p>
            <a:pPr marL="0" indent="0" algn="l">
              <a:buNone/>
            </a:pPr>
            <a:r>
              <a:rPr lang="en-US" dirty="0" smtClean="0">
                <a:solidFill>
                  <a:schemeClr val="accent5"/>
                </a:solidFill>
              </a:rPr>
              <a:t>Example:  Write a handwritten note giving specific thanks for a recent accomplishment/behavior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29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7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522515" y="1098670"/>
            <a:ext cx="5710334" cy="472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0" dirty="0" smtClean="0">
                <a:solidFill>
                  <a:srgbClr val="EACC46"/>
                </a:solidFill>
                <a:latin typeface="+mj-lt"/>
                <a:ea typeface="Verdana" panose="020B0604030504040204" pitchFamily="34" charset="0"/>
              </a:rPr>
              <a:t>If you do not develop your culture it will develop itself.</a:t>
            </a:r>
          </a:p>
          <a:p>
            <a:pPr algn="ctr"/>
            <a:endParaRPr lang="en-US" sz="1400" b="1" i="0" dirty="0" smtClean="0">
              <a:solidFill>
                <a:srgbClr val="EACC46"/>
              </a:solidFill>
              <a:latin typeface="+mj-lt"/>
              <a:ea typeface="Verdana" panose="020B0604030504040204" pitchFamily="34" charset="0"/>
            </a:endParaRPr>
          </a:p>
          <a:p>
            <a:pPr algn="ctr"/>
            <a:r>
              <a:rPr lang="en-US" sz="3600" b="1" i="0" dirty="0" smtClean="0">
                <a:solidFill>
                  <a:srgbClr val="EACC46"/>
                </a:solidFill>
                <a:latin typeface="+mj-lt"/>
                <a:ea typeface="Verdana" panose="020B0604030504040204" pitchFamily="34" charset="0"/>
              </a:rPr>
              <a:t>Culture doesn’t happen by accident and if it does, you’re taking a risk.</a:t>
            </a:r>
          </a:p>
          <a:p>
            <a:endParaRPr lang="en-US" sz="4400" b="1" i="0" dirty="0" smtClean="0">
              <a:solidFill>
                <a:srgbClr val="EACC46"/>
              </a:solidFill>
              <a:latin typeface="+mj-lt"/>
              <a:ea typeface="Verdana" panose="020B0604030504040204" pitchFamily="34" charset="0"/>
            </a:endParaRPr>
          </a:p>
          <a:p>
            <a:pPr algn="r"/>
            <a:r>
              <a:rPr lang="en-US" sz="3600" dirty="0" smtClean="0">
                <a:solidFill>
                  <a:srgbClr val="EACC46"/>
                </a:solidFill>
                <a:latin typeface="+mj-lt"/>
                <a:ea typeface="Verdana" panose="020B0604030504040204" pitchFamily="34" charset="0"/>
              </a:rPr>
              <a:t>Monique Winston		</a:t>
            </a:r>
          </a:p>
          <a:p>
            <a:pPr algn="r"/>
            <a:r>
              <a:rPr lang="en-US" sz="2800" dirty="0" smtClean="0">
                <a:solidFill>
                  <a:srgbClr val="EACC46"/>
                </a:solidFill>
                <a:latin typeface="+mj-lt"/>
                <a:ea typeface="Verdana" panose="020B0604030504040204" pitchFamily="34" charset="0"/>
              </a:rPr>
              <a:t>			CEO Optima Lender Services</a:t>
            </a:r>
            <a:endParaRPr lang="en-US" sz="2800" i="0" dirty="0" smtClean="0">
              <a:solidFill>
                <a:srgbClr val="EACC46"/>
              </a:solidFill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151" y="0"/>
            <a:ext cx="531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05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</a:t>
            </a:r>
            <a:r>
              <a:rPr lang="en-US" dirty="0"/>
              <a:t>Reading/Resources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614489"/>
            <a:ext cx="10554574" cy="458628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i="1" dirty="0" smtClean="0"/>
              <a:t>Resources</a:t>
            </a:r>
          </a:p>
          <a:p>
            <a:pPr lvl="1" algn="l"/>
            <a:r>
              <a:rPr lang="en-US" i="1" dirty="0" smtClean="0"/>
              <a:t>UA Leads Series (all employees): </a:t>
            </a:r>
            <a:r>
              <a:rPr lang="en-US" i="1" dirty="0">
                <a:hlinkClick r:id="rId2"/>
              </a:rPr>
              <a:t>https://</a:t>
            </a:r>
            <a:r>
              <a:rPr lang="en-US" i="1" dirty="0" smtClean="0">
                <a:hlinkClick r:id="rId2"/>
              </a:rPr>
              <a:t>olod.arizona.edu/ua-leads</a:t>
            </a:r>
            <a:r>
              <a:rPr lang="en-US" i="1" dirty="0" smtClean="0"/>
              <a:t> </a:t>
            </a:r>
          </a:p>
          <a:p>
            <a:pPr lvl="1" algn="l"/>
            <a:r>
              <a:rPr lang="en-US" i="1" dirty="0" smtClean="0"/>
              <a:t>Leadership </a:t>
            </a:r>
            <a:r>
              <a:rPr lang="en-US" i="1" dirty="0"/>
              <a:t>Development </a:t>
            </a:r>
            <a:r>
              <a:rPr lang="en-US" i="1" dirty="0" smtClean="0"/>
              <a:t>Series (managers and supervisors): </a:t>
            </a:r>
            <a:r>
              <a:rPr lang="en-US" i="1" dirty="0">
                <a:hlinkClick r:id="rId3"/>
              </a:rPr>
              <a:t>https://</a:t>
            </a:r>
            <a:r>
              <a:rPr lang="en-US" i="1" dirty="0" smtClean="0">
                <a:hlinkClick r:id="rId3"/>
              </a:rPr>
              <a:t>olod.arizona.edu/supervisors</a:t>
            </a:r>
            <a:r>
              <a:rPr lang="en-US" i="1" dirty="0" smtClean="0"/>
              <a:t> </a:t>
            </a:r>
          </a:p>
          <a:p>
            <a:pPr lvl="1" algn="l"/>
            <a:r>
              <a:rPr lang="en-US" i="1" dirty="0" smtClean="0"/>
              <a:t>Future </a:t>
            </a:r>
            <a:r>
              <a:rPr lang="en-US" i="1" dirty="0"/>
              <a:t>Leaders Workshops: </a:t>
            </a:r>
            <a:r>
              <a:rPr lang="en-US" i="1" dirty="0">
                <a:hlinkClick r:id="rId4"/>
              </a:rPr>
              <a:t>https://</a:t>
            </a:r>
            <a:r>
              <a:rPr lang="en-US" i="1" dirty="0" smtClean="0">
                <a:hlinkClick r:id="rId4"/>
              </a:rPr>
              <a:t>diversity.arizona.edu/future-leaders-workshops</a:t>
            </a:r>
            <a:r>
              <a:rPr lang="en-US" i="1" dirty="0" smtClean="0"/>
              <a:t> </a:t>
            </a:r>
            <a:endParaRPr lang="en-US" i="1" dirty="0"/>
          </a:p>
          <a:p>
            <a:pPr lvl="1" algn="l"/>
            <a:r>
              <a:rPr lang="en-US" i="1" dirty="0" smtClean="0"/>
              <a:t>CALS Diversity and Inclusiveness Council </a:t>
            </a:r>
            <a:r>
              <a:rPr lang="en-US" i="1" dirty="0"/>
              <a:t>events: </a:t>
            </a:r>
            <a:r>
              <a:rPr lang="en-US" i="1" dirty="0">
                <a:hlinkClick r:id="rId5"/>
              </a:rPr>
              <a:t>https://</a:t>
            </a:r>
            <a:r>
              <a:rPr lang="en-US" i="1" dirty="0" smtClean="0">
                <a:hlinkClick r:id="rId5"/>
              </a:rPr>
              <a:t>cals.arizona.edu/about/cals-d&amp;i/events</a:t>
            </a:r>
            <a:r>
              <a:rPr lang="en-US" i="1" dirty="0" smtClean="0"/>
              <a:t> </a:t>
            </a:r>
          </a:p>
          <a:p>
            <a:pPr lvl="1" algn="l"/>
            <a:r>
              <a:rPr lang="en-US" i="1" dirty="0" smtClean="0"/>
              <a:t>Set up Leadership and Executive </a:t>
            </a:r>
            <a:r>
              <a:rPr lang="en-US" i="1" dirty="0"/>
              <a:t>Coaching meetings: </a:t>
            </a:r>
            <a:r>
              <a:rPr lang="en-US" i="1" dirty="0" smtClean="0">
                <a:hlinkClick r:id="rId6"/>
              </a:rPr>
              <a:t>UA HR Leadership and Executive Coaching</a:t>
            </a:r>
            <a:r>
              <a:rPr lang="en-US" i="1" dirty="0" smtClean="0"/>
              <a:t> </a:t>
            </a:r>
          </a:p>
          <a:p>
            <a:pPr lvl="1" algn="l"/>
            <a:r>
              <a:rPr lang="en-US" i="1" dirty="0" smtClean="0"/>
              <a:t>Management in </a:t>
            </a:r>
            <a:r>
              <a:rPr lang="en-US" i="1" dirty="0"/>
              <a:t>Action Program (MAP): </a:t>
            </a:r>
            <a:r>
              <a:rPr lang="en-US" i="1" dirty="0">
                <a:hlinkClick r:id="rId7"/>
              </a:rPr>
              <a:t>http://</a:t>
            </a:r>
            <a:r>
              <a:rPr lang="en-US" i="1" dirty="0" smtClean="0">
                <a:hlinkClick r:id="rId7"/>
              </a:rPr>
              <a:t>management.arizona.edu/about-map</a:t>
            </a:r>
            <a:r>
              <a:rPr lang="en-US" i="1" dirty="0" smtClean="0"/>
              <a:t> </a:t>
            </a:r>
          </a:p>
          <a:p>
            <a:pPr lvl="1" algn="l"/>
            <a:r>
              <a:rPr lang="en-US" i="1" dirty="0" smtClean="0"/>
              <a:t>Academic Leadership Institute (ALI): </a:t>
            </a:r>
            <a:r>
              <a:rPr lang="en-US" i="1" dirty="0">
                <a:hlinkClick r:id="rId8"/>
              </a:rPr>
              <a:t>http://ali.arizona.edu</a:t>
            </a:r>
            <a:r>
              <a:rPr lang="en-US" i="1" dirty="0" smtClean="0">
                <a:hlinkClick r:id="rId8"/>
              </a:rPr>
              <a:t>/</a:t>
            </a:r>
            <a:endParaRPr lang="en-US" i="1" dirty="0" smtClean="0"/>
          </a:p>
          <a:p>
            <a:pPr algn="l"/>
            <a:r>
              <a:rPr lang="en-US" i="1" dirty="0" smtClean="0"/>
              <a:t>Books</a:t>
            </a:r>
          </a:p>
          <a:p>
            <a:pPr lvl="1" algn="l"/>
            <a:r>
              <a:rPr lang="en-US" i="1" dirty="0" smtClean="0"/>
              <a:t>Drive</a:t>
            </a:r>
            <a:r>
              <a:rPr lang="en-US" dirty="0" smtClean="0"/>
              <a:t> </a:t>
            </a:r>
            <a:r>
              <a:rPr lang="en-US" dirty="0"/>
              <a:t>– Dan </a:t>
            </a:r>
            <a:r>
              <a:rPr lang="en-US" dirty="0" smtClean="0"/>
              <a:t>Pink: </a:t>
            </a:r>
            <a:r>
              <a:rPr lang="en-US" dirty="0" smtClean="0">
                <a:hlinkClick r:id="rId9"/>
              </a:rPr>
              <a:t>see this video for a short summary</a:t>
            </a:r>
            <a:r>
              <a:rPr lang="en-US" dirty="0" smtClean="0"/>
              <a:t> (run time 10:47)</a:t>
            </a:r>
            <a:endParaRPr lang="en-US" dirty="0"/>
          </a:p>
          <a:p>
            <a:pPr lvl="1" algn="l"/>
            <a:r>
              <a:rPr lang="en-US" i="1" dirty="0"/>
              <a:t>Radical Candor </a:t>
            </a:r>
            <a:r>
              <a:rPr lang="en-US" dirty="0"/>
              <a:t>– Kim </a:t>
            </a:r>
            <a:r>
              <a:rPr lang="en-US" dirty="0" smtClean="0"/>
              <a:t>Scott:  </a:t>
            </a:r>
            <a:r>
              <a:rPr lang="en-US" dirty="0" smtClean="0">
                <a:hlinkClick r:id="rId10"/>
              </a:rPr>
              <a:t>see this video for a short summary</a:t>
            </a:r>
            <a:r>
              <a:rPr lang="en-US" dirty="0" smtClean="0"/>
              <a:t> (run time 21:20)</a:t>
            </a:r>
            <a:endParaRPr lang="en-US" dirty="0"/>
          </a:p>
          <a:p>
            <a:pPr lvl="1" algn="l"/>
            <a:r>
              <a:rPr lang="en-US" i="1" dirty="0"/>
              <a:t>Work Rules!</a:t>
            </a:r>
            <a:r>
              <a:rPr lang="en-US" dirty="0"/>
              <a:t> – Laszlo Bock</a:t>
            </a:r>
          </a:p>
          <a:p>
            <a:pPr lvl="1" algn="l"/>
            <a:r>
              <a:rPr lang="en-US" i="1" dirty="0"/>
              <a:t>The Five Dysfunctions of a Team </a:t>
            </a:r>
            <a:r>
              <a:rPr lang="en-US" dirty="0"/>
              <a:t>– Patrick </a:t>
            </a:r>
            <a:r>
              <a:rPr lang="en-US" dirty="0" err="1" smtClean="0"/>
              <a:t>Lencioni</a:t>
            </a:r>
            <a:endParaRPr lang="en-US" dirty="0" smtClean="0"/>
          </a:p>
          <a:p>
            <a:pPr lvl="1" algn="l"/>
            <a:r>
              <a:rPr lang="en-US" i="1" dirty="0"/>
              <a:t>The Culture Code </a:t>
            </a:r>
            <a:r>
              <a:rPr lang="en-US" dirty="0"/>
              <a:t>– Daniel Coyle</a:t>
            </a:r>
          </a:p>
          <a:p>
            <a:pPr lvl="1" algn="l"/>
            <a:r>
              <a:rPr lang="en-US" i="1" dirty="0" smtClean="0"/>
              <a:t>Turn the Ship Around! </a:t>
            </a:r>
            <a:r>
              <a:rPr lang="en-US" dirty="0" smtClean="0"/>
              <a:t>– L. David </a:t>
            </a:r>
            <a:r>
              <a:rPr lang="en-US" dirty="0" err="1" smtClean="0"/>
              <a:t>Marquet</a:t>
            </a:r>
            <a:endParaRPr lang="en-US" dirty="0" smtClean="0"/>
          </a:p>
          <a:p>
            <a:pPr lvl="1" algn="l"/>
            <a:r>
              <a:rPr lang="en-US" i="1" dirty="0" smtClean="0"/>
              <a:t>Creativity</a:t>
            </a:r>
            <a:r>
              <a:rPr lang="en-US" i="1" dirty="0"/>
              <a:t>, Inc. – Ed </a:t>
            </a:r>
            <a:r>
              <a:rPr lang="en-US" i="1" dirty="0" err="1"/>
              <a:t>Catmull</a:t>
            </a:r>
            <a:endParaRPr lang="en-US" i="1" dirty="0"/>
          </a:p>
          <a:p>
            <a:pPr lvl="1"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6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5D1A4-9B9A-4B33-A998-D0FC37391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Following is a summary of </a:t>
            </a:r>
            <a:r>
              <a:rPr lang="en-US" dirty="0" smtClean="0"/>
              <a:t>conversations </a:t>
            </a:r>
            <a:r>
              <a:rPr lang="en-US" dirty="0"/>
              <a:t>and best </a:t>
            </a:r>
            <a:r>
              <a:rPr lang="en-US" dirty="0" smtClean="0"/>
              <a:t>practices gathered from unit leaders within the division. The list is not ordered in terms of priority.</a:t>
            </a:r>
            <a:endParaRPr lang="en-US" dirty="0"/>
          </a:p>
          <a:p>
            <a:pPr algn="l"/>
            <a:r>
              <a:rPr lang="en-US" dirty="0"/>
              <a:t>Unit </a:t>
            </a:r>
            <a:r>
              <a:rPr lang="en-US" dirty="0" smtClean="0"/>
              <a:t>leaders </a:t>
            </a:r>
            <a:r>
              <a:rPr lang="en-US" dirty="0"/>
              <a:t>are encouraged to learn from one another.  Please </a:t>
            </a:r>
            <a:r>
              <a:rPr lang="en-US" dirty="0" smtClean="0"/>
              <a:t>implement what </a:t>
            </a:r>
            <a:r>
              <a:rPr lang="en-US" dirty="0"/>
              <a:t>works and share your examples with one another. 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7470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Talk about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657350"/>
            <a:ext cx="10554574" cy="4471987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/>
              <a:t>Talking about the culture you want brings it to the forefront.  Communicate that each of us is responsible for shaping the culture </a:t>
            </a:r>
            <a:r>
              <a:rPr lang="en-US" dirty="0" smtClean="0"/>
              <a:t>as </a:t>
            </a:r>
            <a:r>
              <a:rPr lang="en-US" dirty="0"/>
              <a:t>much as those in formal leadership roles.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Your </a:t>
            </a:r>
            <a:r>
              <a:rPr lang="en-US" dirty="0"/>
              <a:t>colleagues said they:</a:t>
            </a:r>
          </a:p>
          <a:p>
            <a:pPr lvl="1" algn="l"/>
            <a:r>
              <a:rPr lang="en-US" dirty="0" smtClean="0"/>
              <a:t>Discuss aspirational culture goals on a regular basis in unit/faculty meetings</a:t>
            </a:r>
          </a:p>
          <a:p>
            <a:pPr lvl="1" algn="l"/>
            <a:r>
              <a:rPr lang="en-US" dirty="0" smtClean="0"/>
              <a:t>Ask what’s </a:t>
            </a:r>
            <a:r>
              <a:rPr lang="en-US" dirty="0"/>
              <a:t>working and what can be improved</a:t>
            </a:r>
          </a:p>
          <a:p>
            <a:pPr lvl="1" algn="l"/>
            <a:r>
              <a:rPr lang="en-US" dirty="0"/>
              <a:t>Ask for solutions to issues, not just that it isn't </a:t>
            </a:r>
            <a:r>
              <a:rPr lang="en-US" dirty="0" smtClean="0"/>
              <a:t>working – </a:t>
            </a:r>
            <a:r>
              <a:rPr lang="en-US" dirty="0" smtClean="0">
                <a:hlinkClick r:id="rId2" action="ppaction://hlinksldjump"/>
              </a:rPr>
              <a:t>see best practice #6</a:t>
            </a:r>
            <a:endParaRPr lang="en-US" dirty="0"/>
          </a:p>
          <a:p>
            <a:pPr lvl="1" algn="l"/>
            <a:r>
              <a:rPr lang="en-US" dirty="0"/>
              <a:t>Communicate </a:t>
            </a:r>
            <a:r>
              <a:rPr lang="en-US" dirty="0" smtClean="0"/>
              <a:t>issues actively and </a:t>
            </a:r>
            <a:r>
              <a:rPr lang="en-US" dirty="0"/>
              <a:t>consistently</a:t>
            </a:r>
          </a:p>
          <a:p>
            <a:pPr lvl="1" algn="l"/>
            <a:r>
              <a:rPr lang="en-US" dirty="0"/>
              <a:t>Match information to the appropriate audience, don't just email blast all</a:t>
            </a:r>
          </a:p>
          <a:p>
            <a:pPr lvl="1" algn="l"/>
            <a:r>
              <a:rPr lang="en-US" dirty="0"/>
              <a:t>Promote trust through transparency, accountability, and </a:t>
            </a:r>
            <a:r>
              <a:rPr lang="en-US" dirty="0" smtClean="0"/>
              <a:t>communication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chemeClr val="accent5"/>
                </a:solidFill>
              </a:rPr>
              <a:t>Example</a:t>
            </a:r>
            <a:r>
              <a:rPr lang="en-US" dirty="0">
                <a:solidFill>
                  <a:schemeClr val="accent5"/>
                </a:solidFill>
              </a:rPr>
              <a:t>: </a:t>
            </a:r>
            <a:r>
              <a:rPr lang="en-US" dirty="0" smtClean="0">
                <a:solidFill>
                  <a:schemeClr val="accent5"/>
                </a:solidFill>
              </a:rPr>
              <a:t>Nutritional Sciences host a “Rant and Rave” session once a quarter in unit meetings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3007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Be Visible and Accessible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Open </a:t>
            </a:r>
            <a:r>
              <a:rPr lang="en-US" dirty="0"/>
              <a:t>door </a:t>
            </a:r>
            <a:r>
              <a:rPr lang="en-US" dirty="0" smtClean="0"/>
              <a:t>policies show people that you care about them and are interested in what is going on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Your colleagues said they:</a:t>
            </a:r>
          </a:p>
          <a:p>
            <a:pPr lvl="1" algn="l"/>
            <a:r>
              <a:rPr lang="en-US" dirty="0" smtClean="0"/>
              <a:t>“Let </a:t>
            </a:r>
            <a:r>
              <a:rPr lang="en-US" dirty="0"/>
              <a:t>[the folks in my unit] see </a:t>
            </a:r>
            <a:r>
              <a:rPr lang="en-US" dirty="0" smtClean="0"/>
              <a:t>me”</a:t>
            </a:r>
            <a:endParaRPr lang="en-US" dirty="0"/>
          </a:p>
          <a:p>
            <a:pPr lvl="1" algn="l"/>
            <a:r>
              <a:rPr lang="en-US" dirty="0"/>
              <a:t>Have an open door </a:t>
            </a:r>
            <a:r>
              <a:rPr lang="en-US" dirty="0" smtClean="0"/>
              <a:t>policy</a:t>
            </a:r>
            <a:r>
              <a:rPr lang="en-US" dirty="0"/>
              <a:t> </a:t>
            </a:r>
            <a:r>
              <a:rPr lang="en-US" dirty="0" smtClean="0"/>
              <a:t>(50% of the leaders interviewed said they had this)</a:t>
            </a:r>
            <a:endParaRPr lang="en-US" dirty="0"/>
          </a:p>
          <a:p>
            <a:pPr marL="0" indent="0" algn="l">
              <a:buNone/>
            </a:pPr>
            <a:r>
              <a:rPr lang="en-US" dirty="0" smtClean="0">
                <a:solidFill>
                  <a:schemeClr val="accent5"/>
                </a:solidFill>
              </a:rPr>
              <a:t>Example: As a result of his 5 year review, Dean Burgess schedules regular walkabouts throughout our organization and tweets about them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895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Socialize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543051"/>
            <a:ext cx="10554574" cy="472916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3200" dirty="0"/>
              <a:t>It doesn’t always have to be about work: Taking the team out for lunch or setting up informal get-together builds camaraderie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Your colleagues said they:</a:t>
            </a:r>
          </a:p>
          <a:p>
            <a:pPr lvl="1" algn="l"/>
            <a:r>
              <a:rPr lang="en-US" dirty="0"/>
              <a:t>Faculty buy breakfast for staff on Administrative Professionals Day.  It's not just about the faculty.  Staff deserve connection to the unit too.</a:t>
            </a:r>
          </a:p>
          <a:p>
            <a:pPr lvl="1" algn="l"/>
            <a:r>
              <a:rPr lang="en-US" dirty="0" smtClean="0"/>
              <a:t>Took </a:t>
            </a:r>
            <a:r>
              <a:rPr lang="en-US" dirty="0"/>
              <a:t>their Research faculty out for a 4 hour happy hour (after work of course)</a:t>
            </a:r>
          </a:p>
          <a:p>
            <a:pPr lvl="1" algn="l"/>
            <a:r>
              <a:rPr lang="en-US" dirty="0"/>
              <a:t>Host socials 2x a month on an informal basis</a:t>
            </a:r>
          </a:p>
          <a:p>
            <a:pPr lvl="1" algn="l"/>
            <a:r>
              <a:rPr lang="en-US" dirty="0"/>
              <a:t>Host 1-2 holiday activities per year</a:t>
            </a:r>
          </a:p>
          <a:p>
            <a:pPr lvl="1" algn="l"/>
            <a:r>
              <a:rPr lang="en-US" dirty="0"/>
              <a:t>Eat lunch with faculty (taking 2-3 out at a time): "How's your research going?"  "How can I support you better?"</a:t>
            </a:r>
          </a:p>
          <a:p>
            <a:pPr lvl="1" algn="l"/>
            <a:r>
              <a:rPr lang="en-US" dirty="0"/>
              <a:t>Host a Friday lunch at the start of the semester</a:t>
            </a:r>
          </a:p>
          <a:p>
            <a:pPr lvl="1" algn="l"/>
            <a:r>
              <a:rPr lang="en-US" dirty="0"/>
              <a:t>Have events/potlucks for noteworthy occasions (baby showers, </a:t>
            </a:r>
            <a:r>
              <a:rPr lang="en-US" dirty="0" smtClean="0"/>
              <a:t>retirements, </a:t>
            </a:r>
            <a:r>
              <a:rPr lang="en-US" dirty="0"/>
              <a:t>etc.)</a:t>
            </a:r>
          </a:p>
          <a:p>
            <a:pPr lvl="1" algn="l"/>
            <a:r>
              <a:rPr lang="en-US" dirty="0" smtClean="0"/>
              <a:t>Host </a:t>
            </a:r>
            <a:r>
              <a:rPr lang="en-US" dirty="0"/>
              <a:t>retreats (like Kartchner Caverns</a:t>
            </a:r>
            <a:r>
              <a:rPr lang="en-US" dirty="0" smtClean="0"/>
              <a:t>) and an </a:t>
            </a:r>
            <a:r>
              <a:rPr lang="en-US" dirty="0"/>
              <a:t>annual fall picnic BBQ at Reid Park</a:t>
            </a:r>
          </a:p>
          <a:p>
            <a:pPr marL="76199" indent="0" algn="l">
              <a:buNone/>
            </a:pPr>
            <a:r>
              <a:rPr lang="en-US" dirty="0" smtClean="0">
                <a:solidFill>
                  <a:schemeClr val="accent5"/>
                </a:solidFill>
              </a:rPr>
              <a:t>Example: Plant Sciences hosts an all-school holiday party in Forbes lobby each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3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Encourage </a:t>
            </a:r>
            <a:r>
              <a:rPr lang="en-US" dirty="0"/>
              <a:t>Innovation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728789"/>
            <a:ext cx="10554574" cy="413001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 smtClean="0"/>
              <a:t>Reward smart risk taking, even when the outcomes are not successful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Your colleagues said </a:t>
            </a:r>
            <a:r>
              <a:rPr lang="en-US" dirty="0" smtClean="0"/>
              <a:t>they:</a:t>
            </a:r>
            <a:endParaRPr lang="en-US" dirty="0" smtClean="0">
              <a:solidFill>
                <a:srgbClr val="FFFF00"/>
              </a:solidFill>
            </a:endParaRPr>
          </a:p>
          <a:p>
            <a:pPr lvl="1" algn="l"/>
            <a:r>
              <a:rPr lang="en-US" dirty="0" smtClean="0"/>
              <a:t>Encourage entrepreneurial behavior (e.g. Mediterranean Diet in Italy) by encouraging risk taking and exploration and making funding available</a:t>
            </a:r>
          </a:p>
          <a:p>
            <a:pPr lvl="1" algn="l"/>
            <a:r>
              <a:rPr lang="en-US" dirty="0" smtClean="0"/>
              <a:t>Challenge everyone </a:t>
            </a:r>
            <a:r>
              <a:rPr lang="en-US" dirty="0"/>
              <a:t>to partner across </a:t>
            </a:r>
            <a:r>
              <a:rPr lang="en-US" dirty="0" smtClean="0"/>
              <a:t>silos; talk about projects and ventures during group meetings or coaching/mentoring sessions</a:t>
            </a:r>
            <a:endParaRPr lang="en-US" dirty="0"/>
          </a:p>
          <a:p>
            <a:pPr lvl="1" algn="l"/>
            <a:r>
              <a:rPr lang="en-US" dirty="0" smtClean="0"/>
              <a:t>Invite </a:t>
            </a:r>
            <a:r>
              <a:rPr lang="en-US" dirty="0"/>
              <a:t>staff in vision and mission activities </a:t>
            </a:r>
            <a:r>
              <a:rPr lang="en-US" dirty="0" smtClean="0"/>
              <a:t>alongside faculty</a:t>
            </a:r>
            <a:endParaRPr lang="en-US" dirty="0"/>
          </a:p>
          <a:p>
            <a:pPr marL="76199" indent="0" algn="l">
              <a:buNone/>
            </a:pPr>
            <a:r>
              <a:rPr lang="en-US" dirty="0" smtClean="0">
                <a:solidFill>
                  <a:schemeClr val="accent5"/>
                </a:solidFill>
              </a:rPr>
              <a:t>Example: ACBS initiated the MS in Animal Biomedical Industry; enrollments were lower than expected, but this is an example of a unit taking a smart risk based on student demand.  Kudos to ACBS!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98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Make </a:t>
            </a:r>
            <a:r>
              <a:rPr lang="en-US" dirty="0"/>
              <a:t>it Welcoming for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417638"/>
            <a:ext cx="10554574" cy="471169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/>
              <a:t>“Diversity is being invited to the dance; Inclusion is being asked </a:t>
            </a:r>
            <a:r>
              <a:rPr lang="en-US" i="1" dirty="0"/>
              <a:t>to </a:t>
            </a:r>
            <a:r>
              <a:rPr lang="en-US" dirty="0"/>
              <a:t>dance</a:t>
            </a:r>
            <a:r>
              <a:rPr lang="en-US" dirty="0" smtClean="0"/>
              <a:t>.” – Jesus Trevino, former </a:t>
            </a:r>
            <a:r>
              <a:rPr lang="en-US" dirty="0"/>
              <a:t>Vice Provost for Inclusive Excellence and Senior Diversity </a:t>
            </a:r>
            <a:r>
              <a:rPr lang="en-US" dirty="0" smtClean="0"/>
              <a:t>Officer</a:t>
            </a:r>
          </a:p>
          <a:p>
            <a:pPr algn="l"/>
            <a:endParaRPr lang="en-US" sz="2300" dirty="0"/>
          </a:p>
          <a:p>
            <a:pPr algn="l"/>
            <a:r>
              <a:rPr lang="en-US" dirty="0"/>
              <a:t>Your colleagues said they:</a:t>
            </a:r>
          </a:p>
          <a:p>
            <a:pPr lvl="1" algn="l"/>
            <a:r>
              <a:rPr lang="en-US" dirty="0"/>
              <a:t>Have an International Student Webpage</a:t>
            </a:r>
          </a:p>
          <a:p>
            <a:pPr lvl="1" algn="l"/>
            <a:r>
              <a:rPr lang="en-US" dirty="0" smtClean="0"/>
              <a:t>Listen </a:t>
            </a:r>
            <a:r>
              <a:rPr lang="en-US" dirty="0"/>
              <a:t>to and respect all </a:t>
            </a:r>
            <a:r>
              <a:rPr lang="en-US" dirty="0" smtClean="0"/>
              <a:t>opinions; take time to thank people for their contributions – it will make them more willing to share in the future; nip disrespectful commentary in the bud</a:t>
            </a:r>
            <a:endParaRPr lang="en-US" dirty="0">
              <a:solidFill>
                <a:srgbClr val="FFFF00"/>
              </a:solidFill>
            </a:endParaRPr>
          </a:p>
          <a:p>
            <a:pPr lvl="1" algn="l"/>
            <a:r>
              <a:rPr lang="en-US" dirty="0"/>
              <a:t>Have candid conversations about </a:t>
            </a:r>
            <a:r>
              <a:rPr lang="en-US" dirty="0" smtClean="0"/>
              <a:t>diversity</a:t>
            </a:r>
            <a:r>
              <a:rPr lang="en-US" dirty="0"/>
              <a:t> </a:t>
            </a:r>
            <a:r>
              <a:rPr lang="en-US" dirty="0" smtClean="0"/>
              <a:t>led by knowledgeable colleagues</a:t>
            </a:r>
          </a:p>
          <a:p>
            <a:pPr lvl="1" algn="l"/>
            <a:r>
              <a:rPr lang="en-US" dirty="0" smtClean="0"/>
              <a:t>Expect </a:t>
            </a:r>
            <a:r>
              <a:rPr lang="en-US" dirty="0"/>
              <a:t>professional courtesy and intervene when it isn't given: "we may not always agree, but we have to support one another and not undermine each </a:t>
            </a:r>
            <a:r>
              <a:rPr lang="en-US" dirty="0" smtClean="0"/>
              <a:t>other“</a:t>
            </a:r>
          </a:p>
          <a:p>
            <a:pPr lvl="2" algn="l"/>
            <a:r>
              <a:rPr lang="en-US" dirty="0" smtClean="0">
                <a:hlinkClick r:id="rId2"/>
              </a:rPr>
              <a:t>Read about an example of a lack of courtesy given to Chinese students at Duke University</a:t>
            </a:r>
            <a:endParaRPr lang="en-US" dirty="0" smtClean="0"/>
          </a:p>
          <a:p>
            <a:pPr lvl="2" algn="l"/>
            <a:r>
              <a:rPr lang="en-US" dirty="0" smtClean="0">
                <a:hlinkClick r:id="rId3"/>
              </a:rPr>
              <a:t>CALS Communication Values</a:t>
            </a:r>
            <a:endParaRPr lang="en-US" dirty="0" smtClean="0"/>
          </a:p>
          <a:p>
            <a:pPr lvl="2" algn="l"/>
            <a:r>
              <a:rPr lang="en-US" dirty="0" smtClean="0">
                <a:hlinkClick r:id="rId4"/>
              </a:rPr>
              <a:t>ALVSCE Statement on Collegiality</a:t>
            </a:r>
            <a:endParaRPr lang="en-US" dirty="0"/>
          </a:p>
          <a:p>
            <a:pPr marL="76199" indent="0" algn="l">
              <a:buNone/>
            </a:pPr>
            <a:r>
              <a:rPr lang="en-US" dirty="0" smtClean="0">
                <a:solidFill>
                  <a:schemeClr val="accent5"/>
                </a:solidFill>
              </a:rPr>
              <a:t>Example: SNRE hosted a panel (composed of diversity council members and diversity leaders at UA) discussion about diversity with faculty, staff, and students in field-intensive science disciplines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89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6. Listen </a:t>
            </a:r>
            <a:r>
              <a:rPr lang="en-US" sz="3200" dirty="0"/>
              <a:t>to, and more importantly, ADDRESS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528763"/>
            <a:ext cx="10554574" cy="484346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dirty="0"/>
              <a:t>Addressing concerns (even the little ones) fosters trust and demonstrates </a:t>
            </a:r>
            <a:r>
              <a:rPr lang="en-US" dirty="0" smtClean="0"/>
              <a:t>reliability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Your colleagues said they:</a:t>
            </a:r>
          </a:p>
          <a:p>
            <a:pPr lvl="1" algn="l"/>
            <a:r>
              <a:rPr lang="en-US" dirty="0"/>
              <a:t>Create ad hoc committees to address </a:t>
            </a:r>
            <a:r>
              <a:rPr lang="en-US" dirty="0" smtClean="0"/>
              <a:t>thematic issues and take tangible action in those areas</a:t>
            </a:r>
          </a:p>
          <a:p>
            <a:pPr lvl="1" algn="l"/>
            <a:r>
              <a:rPr lang="en-US" dirty="0" smtClean="0"/>
              <a:t>Deal </a:t>
            </a:r>
            <a:r>
              <a:rPr lang="en-US" dirty="0"/>
              <a:t>with problems immediately and </a:t>
            </a:r>
            <a:r>
              <a:rPr lang="en-US" dirty="0" smtClean="0"/>
              <a:t>openly (with the exception of personnel issues) by communicating back to the group/stakeholders what was done about the problem</a:t>
            </a:r>
          </a:p>
          <a:p>
            <a:pPr lvl="1" algn="l"/>
            <a:r>
              <a:rPr lang="en-US" dirty="0" smtClean="0"/>
              <a:t>Take </a:t>
            </a:r>
            <a:r>
              <a:rPr lang="en-US" dirty="0"/>
              <a:t>feedback </a:t>
            </a:r>
            <a:r>
              <a:rPr lang="en-US" dirty="0" smtClean="0"/>
              <a:t>seriously; don’t dismiss things that you don’t personally think is a problem, and work to address it</a:t>
            </a:r>
            <a:endParaRPr lang="en-US" dirty="0">
              <a:solidFill>
                <a:srgbClr val="FFFF00"/>
              </a:solidFill>
            </a:endParaRPr>
          </a:p>
          <a:p>
            <a:pPr lvl="1" algn="l"/>
            <a:r>
              <a:rPr lang="en-US" dirty="0" smtClean="0"/>
              <a:t>Actively seek out </a:t>
            </a:r>
            <a:r>
              <a:rPr lang="en-US" dirty="0"/>
              <a:t> </a:t>
            </a:r>
            <a:r>
              <a:rPr lang="en-US" dirty="0" smtClean="0"/>
              <a:t>and listen </a:t>
            </a:r>
            <a:r>
              <a:rPr lang="en-US" dirty="0"/>
              <a:t>to what’s going </a:t>
            </a:r>
            <a:r>
              <a:rPr lang="en-US" dirty="0" smtClean="0"/>
              <a:t>on; sometimes a lack of negative feedback is not a good thing, but rather indicates a lack of trust that things will be acted upon or that they won’t be retaliated against – share vulnerability as a leader (e.g. “I’m not sure how to fix this, what are your ideas?”)</a:t>
            </a:r>
          </a:p>
          <a:p>
            <a:pPr marL="558787" lvl="1" indent="0" algn="l">
              <a:buNone/>
            </a:pPr>
            <a:r>
              <a:rPr lang="en-US" dirty="0" smtClean="0">
                <a:solidFill>
                  <a:schemeClr val="accent5"/>
                </a:solidFill>
              </a:rPr>
              <a:t>Example: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Dean sent out a letter about all factors that affect compensation based on feedback from a meeting regarding the 2018 Employee Engagement Survey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953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Onboard </a:t>
            </a:r>
            <a:r>
              <a:rPr lang="en-US" dirty="0"/>
              <a:t>Effectively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585913"/>
            <a:ext cx="10554574" cy="472916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dirty="0"/>
              <a:t>Starting a new job is exciting and terrifying; to reduce uncertainty and ensure people feel welcome to their new team and excited about their new role, check in with them periodically, assign them a buddy or mentor, take them out for lunch or have a celebration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Your colleagues said they:</a:t>
            </a:r>
          </a:p>
          <a:p>
            <a:pPr lvl="1" algn="l"/>
            <a:r>
              <a:rPr lang="en-US" dirty="0" smtClean="0"/>
              <a:t>Personally take </a:t>
            </a:r>
            <a:r>
              <a:rPr lang="en-US" dirty="0"/>
              <a:t>new folks around the </a:t>
            </a:r>
            <a:r>
              <a:rPr lang="en-US" dirty="0" smtClean="0"/>
              <a:t>worksite</a:t>
            </a:r>
          </a:p>
          <a:p>
            <a:pPr lvl="1" algn="l"/>
            <a:r>
              <a:rPr lang="en-US" dirty="0" smtClean="0"/>
              <a:t>Ensure supervisors discuss </a:t>
            </a:r>
            <a:r>
              <a:rPr lang="en-US" dirty="0"/>
              <a:t>their </a:t>
            </a:r>
            <a:r>
              <a:rPr lang="en-US" dirty="0" smtClean="0"/>
              <a:t>expectations on performance within the first month of employment</a:t>
            </a:r>
            <a:endParaRPr lang="en-US" dirty="0"/>
          </a:p>
          <a:p>
            <a:pPr lvl="1" algn="l"/>
            <a:r>
              <a:rPr lang="en-US" dirty="0"/>
              <a:t>Check in 3-6 months </a:t>
            </a:r>
            <a:r>
              <a:rPr lang="en-US" dirty="0" smtClean="0"/>
              <a:t>after hire to see how things are going and what questions, suggestions, or concerns new hires have</a:t>
            </a:r>
            <a:endParaRPr lang="en-US" dirty="0"/>
          </a:p>
          <a:p>
            <a:pPr lvl="1" algn="l"/>
            <a:r>
              <a:rPr lang="en-US" dirty="0"/>
              <a:t>Reinforce the mission/purpose: “what matters to us is taking care of students</a:t>
            </a:r>
            <a:r>
              <a:rPr lang="en-US" dirty="0" smtClean="0"/>
              <a:t>”</a:t>
            </a:r>
            <a:endParaRPr lang="en-US" dirty="0"/>
          </a:p>
          <a:p>
            <a:pPr marL="0" indent="0" algn="l">
              <a:buNone/>
            </a:pPr>
            <a:r>
              <a:rPr lang="en-US" dirty="0" smtClean="0">
                <a:solidFill>
                  <a:schemeClr val="accent5"/>
                </a:solidFill>
              </a:rPr>
              <a:t>Example: Introduce them to the mission and structure of the division through the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hlinkClick r:id="rId2"/>
              </a:rPr>
              <a:t>onboarding video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1624"/>
      </p:ext>
    </p:extLst>
  </p:cSld>
  <p:clrMapOvr>
    <a:masterClrMapping/>
  </p:clrMapOvr>
</p:sld>
</file>

<file path=ppt/theme/theme1.xml><?xml version="1.0" encoding="utf-8"?>
<a:theme xmlns:a="http://schemas.openxmlformats.org/drawingml/2006/main" name="ArizonaBlu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00"/>
      </a:accent5>
      <a:accent6>
        <a:srgbClr val="2D2D8A"/>
      </a:accent6>
      <a:hlink>
        <a:srgbClr val="FFC000"/>
      </a:hlink>
      <a:folHlink>
        <a:srgbClr val="99CC00"/>
      </a:folHlink>
    </a:clrScheme>
    <a:fontScheme name="Default - Title Slid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12700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38100" tIns="38100" rIns="38100" bIns="38100" numCol="1" anchor="ctr" anchorCtr="0" compatLnSpc="1">
        <a:prstTxWarp prst="textNoShape">
          <a:avLst/>
        </a:prstTxWarp>
      </a:bodyPr>
      <a:lstStyle>
        <a:defPPr>
          <a:defRPr sz="3400" b="0" i="0" dirty="0" smtClean="0">
            <a:latin typeface="Times New Roman"/>
          </a:defRPr>
        </a:defPPr>
      </a:lstStyle>
    </a:tx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rizonaBlue" id="{1A408706-2F7F-4EFB-B622-0DF66F27D851}" vid="{642621C8-A7A9-4263-BAED-37518A72C4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ArizonaBlue</Template>
  <TotalTime>2118</TotalTime>
  <Words>1181</Words>
  <Application>Microsoft Office PowerPoint</Application>
  <PresentationFormat>Widescreen</PresentationFormat>
  <Paragraphs>129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ＭＳ Ｐゴシック</vt:lpstr>
      <vt:lpstr>Calibri</vt:lpstr>
      <vt:lpstr>Gill Sans</vt:lpstr>
      <vt:lpstr>Times New Roman</vt:lpstr>
      <vt:lpstr>Verdana</vt:lpstr>
      <vt:lpstr>ヒラギノ角ゴ ProN W3</vt:lpstr>
      <vt:lpstr>ArizonaBlue</vt:lpstr>
      <vt:lpstr>PowerPoint Presentation</vt:lpstr>
      <vt:lpstr>Process</vt:lpstr>
      <vt:lpstr>1. Talk about it</vt:lpstr>
      <vt:lpstr>2. Be Visible and Accessible</vt:lpstr>
      <vt:lpstr>3. Socialize</vt:lpstr>
      <vt:lpstr>4. Encourage Innovation</vt:lpstr>
      <vt:lpstr>5. Make it Welcoming for All</vt:lpstr>
      <vt:lpstr>6. Listen to, and more importantly, ADDRESS concerns</vt:lpstr>
      <vt:lpstr>7. Onboard Effectively</vt:lpstr>
      <vt:lpstr>8. Mentor &amp; Provide Professional Development</vt:lpstr>
      <vt:lpstr>9. Provide Recognition/Feedback</vt:lpstr>
      <vt:lpstr>PowerPoint Presentation</vt:lpstr>
      <vt:lpstr>Further Reading/Resources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for Engagement and Culture across the Division</dc:title>
  <dc:creator>Roberts-Wrenn, Heather - (hrobertswrenn)</dc:creator>
  <cp:lastModifiedBy>Roberts-Wrenn, Heather - (hrobertswrenn)</cp:lastModifiedBy>
  <cp:revision>161</cp:revision>
  <dcterms:created xsi:type="dcterms:W3CDTF">2018-08-24T22:10:23Z</dcterms:created>
  <dcterms:modified xsi:type="dcterms:W3CDTF">2019-02-05T18:45:05Z</dcterms:modified>
</cp:coreProperties>
</file>