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48"/>
  </p:notesMasterIdLst>
  <p:handoutMasterIdLst>
    <p:handoutMasterId r:id="rId49"/>
  </p:handoutMasterIdLst>
  <p:sldIdLst>
    <p:sldId id="256" r:id="rId3"/>
    <p:sldId id="270" r:id="rId4"/>
    <p:sldId id="271" r:id="rId5"/>
    <p:sldId id="302" r:id="rId6"/>
    <p:sldId id="283" r:id="rId7"/>
    <p:sldId id="284" r:id="rId8"/>
    <p:sldId id="285" r:id="rId9"/>
    <p:sldId id="286" r:id="rId10"/>
    <p:sldId id="288" r:id="rId11"/>
    <p:sldId id="289" r:id="rId12"/>
    <p:sldId id="290" r:id="rId13"/>
    <p:sldId id="291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3" r:id="rId24"/>
    <p:sldId id="314" r:id="rId25"/>
    <p:sldId id="325" r:id="rId26"/>
    <p:sldId id="327" r:id="rId27"/>
    <p:sldId id="316" r:id="rId28"/>
    <p:sldId id="317" r:id="rId29"/>
    <p:sldId id="328" r:id="rId30"/>
    <p:sldId id="323" r:id="rId31"/>
    <p:sldId id="319" r:id="rId32"/>
    <p:sldId id="320" r:id="rId33"/>
    <p:sldId id="321" r:id="rId34"/>
    <p:sldId id="322" r:id="rId35"/>
    <p:sldId id="326" r:id="rId36"/>
    <p:sldId id="329" r:id="rId37"/>
    <p:sldId id="330" r:id="rId38"/>
    <p:sldId id="259" r:id="rId39"/>
    <p:sldId id="258" r:id="rId40"/>
    <p:sldId id="260" r:id="rId41"/>
    <p:sldId id="261" r:id="rId42"/>
    <p:sldId id="262" r:id="rId43"/>
    <p:sldId id="263" r:id="rId44"/>
    <p:sldId id="264" r:id="rId45"/>
    <p:sldId id="265" r:id="rId46"/>
    <p:sldId id="266" r:id="rId4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aya, Marisela M - (mcelaya1)" initials="CMM-(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F81BD"/>
    <a:srgbClr val="C8D9D8"/>
    <a:srgbClr val="AB0520"/>
    <a:srgbClr val="0C2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69402" autoAdjust="0"/>
  </p:normalViewPr>
  <p:slideViewPr>
    <p:cSldViewPr snapToGrid="0" snapToObjects="1">
      <p:cViewPr varScale="1">
        <p:scale>
          <a:sx n="81" d="100"/>
          <a:sy n="81" d="100"/>
        </p:scale>
        <p:origin x="21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D373B-C9AA-4DCE-B6D7-53BB7AC2C80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815090-E05D-455D-89B0-C90143532248}">
      <dgm:prSet custT="1"/>
      <dgm:spPr>
        <a:solidFill>
          <a:srgbClr val="4F81BD"/>
        </a:solidFill>
      </dgm:spPr>
      <dgm:t>
        <a:bodyPr/>
        <a:lstStyle/>
        <a:p>
          <a:r>
            <a:rPr lang="en-US" sz="2400" b="1" u="sng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</a:t>
          </a:r>
          <a:r>
            <a:rPr lang="en-US" sz="19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roject Updates</a:t>
          </a:r>
          <a:endParaRPr lang="en-US" sz="1900" dirty="0"/>
        </a:p>
      </dgm:t>
    </dgm:pt>
    <dgm:pt modelId="{7F184BBC-51F5-455D-809A-889C4ECC3986}" type="parTrans" cxnId="{AD1C3111-D059-4F57-B431-2AE4927BC979}">
      <dgm:prSet/>
      <dgm:spPr/>
      <dgm:t>
        <a:bodyPr/>
        <a:lstStyle/>
        <a:p>
          <a:endParaRPr lang="en-US"/>
        </a:p>
      </dgm:t>
    </dgm:pt>
    <dgm:pt modelId="{5839C245-1AE7-4D79-A144-815123D5EA29}" type="sibTrans" cxnId="{AD1C3111-D059-4F57-B431-2AE4927BC979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1F051E86-A932-4C0D-BFDC-EB1E8093DACD}">
      <dgm:prSet phldrT="[Text]" custT="1"/>
      <dgm:spPr/>
      <dgm:t>
        <a:bodyPr/>
        <a:lstStyle/>
        <a:p>
          <a:r>
            <a:rPr lang="en-US" sz="2400" b="1" u="sng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</a:t>
          </a:r>
          <a:r>
            <a:rPr lang="en-US" sz="19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oaching (Feedback Loop)</a:t>
          </a:r>
          <a:endParaRPr lang="en-US" sz="1900" dirty="0"/>
        </a:p>
      </dgm:t>
    </dgm:pt>
    <dgm:pt modelId="{A9BD6AD2-1AAD-4431-BBB5-FFB9E51BB7C8}" type="parTrans" cxnId="{E3BDF1E2-ED65-437E-8B75-45A312678C4B}">
      <dgm:prSet/>
      <dgm:spPr/>
      <dgm:t>
        <a:bodyPr/>
        <a:lstStyle/>
        <a:p>
          <a:endParaRPr lang="en-US"/>
        </a:p>
      </dgm:t>
    </dgm:pt>
    <dgm:pt modelId="{23B0EEC2-4F05-471D-BEB4-A34D4FD5676F}" type="sibTrans" cxnId="{E3BDF1E2-ED65-437E-8B75-45A312678C4B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23FF1786-DB24-44E4-9ED6-1B696F9C1779}">
      <dgm:prSet custT="1"/>
      <dgm:spPr/>
      <dgm:t>
        <a:bodyPr/>
        <a:lstStyle/>
        <a:p>
          <a:r>
            <a:rPr lang="en-US" sz="2400" b="1" u="sng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</a:t>
          </a:r>
          <a:r>
            <a:rPr lang="en-US" sz="20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imelines </a:t>
          </a:r>
          <a:endParaRPr lang="en-US" sz="2000" dirty="0"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dgm:t>
    </dgm:pt>
    <dgm:pt modelId="{054E1DC5-3602-4381-BCE7-AE71D6327538}" type="parTrans" cxnId="{93594E95-5694-4072-8935-E61B6102EB5F}">
      <dgm:prSet/>
      <dgm:spPr/>
      <dgm:t>
        <a:bodyPr/>
        <a:lstStyle/>
        <a:p>
          <a:endParaRPr lang="en-US"/>
        </a:p>
      </dgm:t>
    </dgm:pt>
    <dgm:pt modelId="{47ECF920-B208-45BF-8ABB-FFD68D0E0068}" type="sibTrans" cxnId="{93594E95-5694-4072-8935-E61B6102EB5F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186C3983-E77B-458C-BA7C-BA6144062963}">
      <dgm:prSet custT="1"/>
      <dgm:spPr/>
      <dgm:t>
        <a:bodyPr/>
        <a:lstStyle/>
        <a:p>
          <a:r>
            <a:rPr lang="en-US" sz="2400" b="1" u="sng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</a:t>
          </a:r>
          <a:r>
            <a:rPr lang="en-US" sz="19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sk Questions</a:t>
          </a:r>
          <a:endParaRPr lang="en-US" sz="1900" dirty="0"/>
        </a:p>
      </dgm:t>
    </dgm:pt>
    <dgm:pt modelId="{640CEF4C-7BCB-4A2C-A5B2-472729BBE213}" type="parTrans" cxnId="{4C901DAD-A822-422F-BB84-DCCAD8CE2574}">
      <dgm:prSet/>
      <dgm:spPr/>
      <dgm:t>
        <a:bodyPr/>
        <a:lstStyle/>
        <a:p>
          <a:endParaRPr lang="en-US"/>
        </a:p>
      </dgm:t>
    </dgm:pt>
    <dgm:pt modelId="{38EC9614-D046-48E5-88E6-FC43665DADA3}" type="sibTrans" cxnId="{4C901DAD-A822-422F-BB84-DCCAD8CE2574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A14783E-D63F-424F-947F-595E4F376BA2}" type="pres">
      <dgm:prSet presAssocID="{B0ED373B-C9AA-4DCE-B6D7-53BB7AC2C8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02152-7BA3-402A-B05B-E2C48F16BECD}" type="pres">
      <dgm:prSet presAssocID="{4A815090-E05D-455D-89B0-C901435322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B08B7-7406-432F-9993-5E8EF392B72B}" type="pres">
      <dgm:prSet presAssocID="{5839C245-1AE7-4D79-A144-815123D5EA2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620155A-A459-4E54-A63C-AA6A3F14FA7F}" type="pres">
      <dgm:prSet presAssocID="{5839C245-1AE7-4D79-A144-815123D5EA2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4EBF233-7D7A-4DD5-92EE-E4B080E64DFB}" type="pres">
      <dgm:prSet presAssocID="{186C3983-E77B-458C-BA7C-BA614406296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55DD7-3CB1-40F4-81FF-23BD5264FDDD}" type="pres">
      <dgm:prSet presAssocID="{38EC9614-D046-48E5-88E6-FC43665DADA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05B0AF7-C21F-4774-976B-6AB4E349DF9D}" type="pres">
      <dgm:prSet presAssocID="{38EC9614-D046-48E5-88E6-FC43665DADA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B669796-5B26-42DA-BD4B-774E3C36E4B3}" type="pres">
      <dgm:prSet presAssocID="{1F051E86-A932-4C0D-BFDC-EB1E8093DA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83C87-4ADF-4FBE-A352-B52D58F97C47}" type="pres">
      <dgm:prSet presAssocID="{23B0EEC2-4F05-471D-BEB4-A34D4FD5676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F0A54A8-7EC9-43C7-8590-1158FCC97AC8}" type="pres">
      <dgm:prSet presAssocID="{23B0EEC2-4F05-471D-BEB4-A34D4FD5676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91A794E-5696-4907-8A5A-BDE8AC187722}" type="pres">
      <dgm:prSet presAssocID="{23FF1786-DB24-44E4-9ED6-1B696F9C177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72894-05BD-4588-9774-1C3B4F405F7E}" type="pres">
      <dgm:prSet presAssocID="{47ECF920-B208-45BF-8ABB-FFD68D0E0068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9208717-3E12-467F-A961-E1E648BE1C59}" type="pres">
      <dgm:prSet presAssocID="{47ECF920-B208-45BF-8ABB-FFD68D0E0068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72F3740-F337-4EC6-8E73-4C74C2DB39F6}" type="presOf" srcId="{23FF1786-DB24-44E4-9ED6-1B696F9C1779}" destId="{891A794E-5696-4907-8A5A-BDE8AC187722}" srcOrd="0" destOrd="0" presId="urn:microsoft.com/office/officeart/2005/8/layout/cycle2"/>
    <dgm:cxn modelId="{338F7550-C664-4395-9887-295A41B65397}" type="presOf" srcId="{1F051E86-A932-4C0D-BFDC-EB1E8093DACD}" destId="{7B669796-5B26-42DA-BD4B-774E3C36E4B3}" srcOrd="0" destOrd="0" presId="urn:microsoft.com/office/officeart/2005/8/layout/cycle2"/>
    <dgm:cxn modelId="{B8972F9B-705D-4D31-84C8-776C2149CFAA}" type="presOf" srcId="{47ECF920-B208-45BF-8ABB-FFD68D0E0068}" destId="{EBE72894-05BD-4588-9774-1C3B4F405F7E}" srcOrd="0" destOrd="0" presId="urn:microsoft.com/office/officeart/2005/8/layout/cycle2"/>
    <dgm:cxn modelId="{83CBC527-8C6D-4984-87D6-E5BFF79B9EA8}" type="presOf" srcId="{47ECF920-B208-45BF-8ABB-FFD68D0E0068}" destId="{D9208717-3E12-467F-A961-E1E648BE1C59}" srcOrd="1" destOrd="0" presId="urn:microsoft.com/office/officeart/2005/8/layout/cycle2"/>
    <dgm:cxn modelId="{39873B88-B448-4B22-AB9D-7D24834A6103}" type="presOf" srcId="{186C3983-E77B-458C-BA7C-BA6144062963}" destId="{04EBF233-7D7A-4DD5-92EE-E4B080E64DFB}" srcOrd="0" destOrd="0" presId="urn:microsoft.com/office/officeart/2005/8/layout/cycle2"/>
    <dgm:cxn modelId="{25CA510B-BCFD-4695-9ED5-B0D5F0BB6DF2}" type="presOf" srcId="{5839C245-1AE7-4D79-A144-815123D5EA29}" destId="{4D8B08B7-7406-432F-9993-5E8EF392B72B}" srcOrd="0" destOrd="0" presId="urn:microsoft.com/office/officeart/2005/8/layout/cycle2"/>
    <dgm:cxn modelId="{E3BDF1E2-ED65-437E-8B75-45A312678C4B}" srcId="{B0ED373B-C9AA-4DCE-B6D7-53BB7AC2C806}" destId="{1F051E86-A932-4C0D-BFDC-EB1E8093DACD}" srcOrd="2" destOrd="0" parTransId="{A9BD6AD2-1AAD-4431-BBB5-FFB9E51BB7C8}" sibTransId="{23B0EEC2-4F05-471D-BEB4-A34D4FD5676F}"/>
    <dgm:cxn modelId="{655158FB-0274-4CCE-A1A4-4F488CB94CFE}" type="presOf" srcId="{38EC9614-D046-48E5-88E6-FC43665DADA3}" destId="{205B0AF7-C21F-4774-976B-6AB4E349DF9D}" srcOrd="1" destOrd="0" presId="urn:microsoft.com/office/officeart/2005/8/layout/cycle2"/>
    <dgm:cxn modelId="{92116726-E24E-4DF3-8E69-1F38C13AD2A1}" type="presOf" srcId="{38EC9614-D046-48E5-88E6-FC43665DADA3}" destId="{28955DD7-3CB1-40F4-81FF-23BD5264FDDD}" srcOrd="0" destOrd="0" presId="urn:microsoft.com/office/officeart/2005/8/layout/cycle2"/>
    <dgm:cxn modelId="{AD1C3111-D059-4F57-B431-2AE4927BC979}" srcId="{B0ED373B-C9AA-4DCE-B6D7-53BB7AC2C806}" destId="{4A815090-E05D-455D-89B0-C90143532248}" srcOrd="0" destOrd="0" parTransId="{7F184BBC-51F5-455D-809A-889C4ECC3986}" sibTransId="{5839C245-1AE7-4D79-A144-815123D5EA29}"/>
    <dgm:cxn modelId="{95CC7B05-2A25-408F-AFD5-DB5EF1080F82}" type="presOf" srcId="{4A815090-E05D-455D-89B0-C90143532248}" destId="{CF902152-7BA3-402A-B05B-E2C48F16BECD}" srcOrd="0" destOrd="0" presId="urn:microsoft.com/office/officeart/2005/8/layout/cycle2"/>
    <dgm:cxn modelId="{F497C738-3073-4515-B2CA-1F01849346D0}" type="presOf" srcId="{B0ED373B-C9AA-4DCE-B6D7-53BB7AC2C806}" destId="{8A14783E-D63F-424F-947F-595E4F376BA2}" srcOrd="0" destOrd="0" presId="urn:microsoft.com/office/officeart/2005/8/layout/cycle2"/>
    <dgm:cxn modelId="{A8DE5F76-F5B8-495E-B841-E1C0FD71A47C}" type="presOf" srcId="{23B0EEC2-4F05-471D-BEB4-A34D4FD5676F}" destId="{3F0A54A8-7EC9-43C7-8590-1158FCC97AC8}" srcOrd="1" destOrd="0" presId="urn:microsoft.com/office/officeart/2005/8/layout/cycle2"/>
    <dgm:cxn modelId="{494623BE-64F7-4E21-84F0-FD8C668AFBEB}" type="presOf" srcId="{23B0EEC2-4F05-471D-BEB4-A34D4FD5676F}" destId="{02983C87-4ADF-4FBE-A352-B52D58F97C47}" srcOrd="0" destOrd="0" presId="urn:microsoft.com/office/officeart/2005/8/layout/cycle2"/>
    <dgm:cxn modelId="{93594E95-5694-4072-8935-E61B6102EB5F}" srcId="{B0ED373B-C9AA-4DCE-B6D7-53BB7AC2C806}" destId="{23FF1786-DB24-44E4-9ED6-1B696F9C1779}" srcOrd="3" destOrd="0" parTransId="{054E1DC5-3602-4381-BCE7-AE71D6327538}" sibTransId="{47ECF920-B208-45BF-8ABB-FFD68D0E0068}"/>
    <dgm:cxn modelId="{4C901DAD-A822-422F-BB84-DCCAD8CE2574}" srcId="{B0ED373B-C9AA-4DCE-B6D7-53BB7AC2C806}" destId="{186C3983-E77B-458C-BA7C-BA6144062963}" srcOrd="1" destOrd="0" parTransId="{640CEF4C-7BCB-4A2C-A5B2-472729BBE213}" sibTransId="{38EC9614-D046-48E5-88E6-FC43665DADA3}"/>
    <dgm:cxn modelId="{6960C9A8-9C85-4226-A132-849F9F37D681}" type="presOf" srcId="{5839C245-1AE7-4D79-A144-815123D5EA29}" destId="{A620155A-A459-4E54-A63C-AA6A3F14FA7F}" srcOrd="1" destOrd="0" presId="urn:microsoft.com/office/officeart/2005/8/layout/cycle2"/>
    <dgm:cxn modelId="{EF531C92-C9B0-4146-8D10-8F28F89CD597}" type="presParOf" srcId="{8A14783E-D63F-424F-947F-595E4F376BA2}" destId="{CF902152-7BA3-402A-B05B-E2C48F16BECD}" srcOrd="0" destOrd="0" presId="urn:microsoft.com/office/officeart/2005/8/layout/cycle2"/>
    <dgm:cxn modelId="{61EFBDE1-8C32-4BF1-92D9-44B316C32782}" type="presParOf" srcId="{8A14783E-D63F-424F-947F-595E4F376BA2}" destId="{4D8B08B7-7406-432F-9993-5E8EF392B72B}" srcOrd="1" destOrd="0" presId="urn:microsoft.com/office/officeart/2005/8/layout/cycle2"/>
    <dgm:cxn modelId="{725D6C0A-A43E-4BCF-9725-250558C351B0}" type="presParOf" srcId="{4D8B08B7-7406-432F-9993-5E8EF392B72B}" destId="{A620155A-A459-4E54-A63C-AA6A3F14FA7F}" srcOrd="0" destOrd="0" presId="urn:microsoft.com/office/officeart/2005/8/layout/cycle2"/>
    <dgm:cxn modelId="{D988EF73-1F2E-4A42-8024-2F858CDC5C66}" type="presParOf" srcId="{8A14783E-D63F-424F-947F-595E4F376BA2}" destId="{04EBF233-7D7A-4DD5-92EE-E4B080E64DFB}" srcOrd="2" destOrd="0" presId="urn:microsoft.com/office/officeart/2005/8/layout/cycle2"/>
    <dgm:cxn modelId="{23A11581-076E-4682-863B-A4F8721B864A}" type="presParOf" srcId="{8A14783E-D63F-424F-947F-595E4F376BA2}" destId="{28955DD7-3CB1-40F4-81FF-23BD5264FDDD}" srcOrd="3" destOrd="0" presId="urn:microsoft.com/office/officeart/2005/8/layout/cycle2"/>
    <dgm:cxn modelId="{E39D6FE3-D9C1-4B09-B027-0A132074C806}" type="presParOf" srcId="{28955DD7-3CB1-40F4-81FF-23BD5264FDDD}" destId="{205B0AF7-C21F-4774-976B-6AB4E349DF9D}" srcOrd="0" destOrd="0" presId="urn:microsoft.com/office/officeart/2005/8/layout/cycle2"/>
    <dgm:cxn modelId="{644F44B3-5858-4E79-AC2B-2C88D1EE85F3}" type="presParOf" srcId="{8A14783E-D63F-424F-947F-595E4F376BA2}" destId="{7B669796-5B26-42DA-BD4B-774E3C36E4B3}" srcOrd="4" destOrd="0" presId="urn:microsoft.com/office/officeart/2005/8/layout/cycle2"/>
    <dgm:cxn modelId="{2CB51938-9BBE-4109-BF0D-DE08E1875C29}" type="presParOf" srcId="{8A14783E-D63F-424F-947F-595E4F376BA2}" destId="{02983C87-4ADF-4FBE-A352-B52D58F97C47}" srcOrd="5" destOrd="0" presId="urn:microsoft.com/office/officeart/2005/8/layout/cycle2"/>
    <dgm:cxn modelId="{A33614BF-822B-45F2-86EF-BF59D4B23160}" type="presParOf" srcId="{02983C87-4ADF-4FBE-A352-B52D58F97C47}" destId="{3F0A54A8-7EC9-43C7-8590-1158FCC97AC8}" srcOrd="0" destOrd="0" presId="urn:microsoft.com/office/officeart/2005/8/layout/cycle2"/>
    <dgm:cxn modelId="{C6DA3EF1-D088-4D87-A49D-359F4D8E8235}" type="presParOf" srcId="{8A14783E-D63F-424F-947F-595E4F376BA2}" destId="{891A794E-5696-4907-8A5A-BDE8AC187722}" srcOrd="6" destOrd="0" presId="urn:microsoft.com/office/officeart/2005/8/layout/cycle2"/>
    <dgm:cxn modelId="{F9948E76-0B30-4624-9164-8AFD6EA7B769}" type="presParOf" srcId="{8A14783E-D63F-424F-947F-595E4F376BA2}" destId="{EBE72894-05BD-4588-9774-1C3B4F405F7E}" srcOrd="7" destOrd="0" presId="urn:microsoft.com/office/officeart/2005/8/layout/cycle2"/>
    <dgm:cxn modelId="{E9652F16-A299-4479-A52A-FBB8ABC84DDD}" type="presParOf" srcId="{EBE72894-05BD-4588-9774-1C3B4F405F7E}" destId="{D9208717-3E12-467F-A961-E1E648BE1C5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02152-7BA3-402A-B05B-E2C48F16BECD}">
      <dsp:nvSpPr>
        <dsp:cNvPr id="0" name=""/>
        <dsp:cNvSpPr/>
      </dsp:nvSpPr>
      <dsp:spPr>
        <a:xfrm>
          <a:off x="2392292" y="865"/>
          <a:ext cx="1704706" cy="1704706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</a:t>
          </a:r>
          <a:r>
            <a:rPr lang="en-US" sz="1900" b="1" kern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roject Updates</a:t>
          </a:r>
          <a:endParaRPr lang="en-US" sz="1900" kern="1200" dirty="0"/>
        </a:p>
      </dsp:txBody>
      <dsp:txXfrm>
        <a:off x="2641940" y="250513"/>
        <a:ext cx="1205410" cy="1205410"/>
      </dsp:txXfrm>
    </dsp:sp>
    <dsp:sp modelId="{4D8B08B7-7406-432F-9993-5E8EF392B72B}">
      <dsp:nvSpPr>
        <dsp:cNvPr id="0" name=""/>
        <dsp:cNvSpPr/>
      </dsp:nvSpPr>
      <dsp:spPr>
        <a:xfrm rot="2700000">
          <a:off x="3914142" y="1462122"/>
          <a:ext cx="454152" cy="57533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934095" y="1529020"/>
        <a:ext cx="317906" cy="345202"/>
      </dsp:txXfrm>
    </dsp:sp>
    <dsp:sp modelId="{04EBF233-7D7A-4DD5-92EE-E4B080E64DFB}">
      <dsp:nvSpPr>
        <dsp:cNvPr id="0" name=""/>
        <dsp:cNvSpPr/>
      </dsp:nvSpPr>
      <dsp:spPr>
        <a:xfrm>
          <a:off x="4203615" y="1812188"/>
          <a:ext cx="1704706" cy="1704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</a:t>
          </a:r>
          <a:r>
            <a:rPr lang="en-US" sz="1900" b="1" kern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sk Questions</a:t>
          </a:r>
          <a:endParaRPr lang="en-US" sz="1900" kern="1200" dirty="0"/>
        </a:p>
      </dsp:txBody>
      <dsp:txXfrm>
        <a:off x="4453263" y="2061836"/>
        <a:ext cx="1205410" cy="1205410"/>
      </dsp:txXfrm>
    </dsp:sp>
    <dsp:sp modelId="{28955DD7-3CB1-40F4-81FF-23BD5264FDDD}">
      <dsp:nvSpPr>
        <dsp:cNvPr id="0" name=""/>
        <dsp:cNvSpPr/>
      </dsp:nvSpPr>
      <dsp:spPr>
        <a:xfrm rot="8100000">
          <a:off x="3932319" y="3273445"/>
          <a:ext cx="454152" cy="57533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048612" y="3340343"/>
        <a:ext cx="317906" cy="345202"/>
      </dsp:txXfrm>
    </dsp:sp>
    <dsp:sp modelId="{7B669796-5B26-42DA-BD4B-774E3C36E4B3}">
      <dsp:nvSpPr>
        <dsp:cNvPr id="0" name=""/>
        <dsp:cNvSpPr/>
      </dsp:nvSpPr>
      <dsp:spPr>
        <a:xfrm>
          <a:off x="2392292" y="3623512"/>
          <a:ext cx="1704706" cy="1704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</a:t>
          </a:r>
          <a:r>
            <a:rPr lang="en-US" sz="1900" b="1" kern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oaching (Feedback Loop)</a:t>
          </a:r>
          <a:endParaRPr lang="en-US" sz="1900" kern="1200" dirty="0"/>
        </a:p>
      </dsp:txBody>
      <dsp:txXfrm>
        <a:off x="2641940" y="3873160"/>
        <a:ext cx="1205410" cy="1205410"/>
      </dsp:txXfrm>
    </dsp:sp>
    <dsp:sp modelId="{02983C87-4ADF-4FBE-A352-B52D58F97C47}">
      <dsp:nvSpPr>
        <dsp:cNvPr id="0" name=""/>
        <dsp:cNvSpPr/>
      </dsp:nvSpPr>
      <dsp:spPr>
        <a:xfrm rot="13500000">
          <a:off x="2120996" y="3291623"/>
          <a:ext cx="454152" cy="57533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237289" y="3454861"/>
        <a:ext cx="317906" cy="345202"/>
      </dsp:txXfrm>
    </dsp:sp>
    <dsp:sp modelId="{891A794E-5696-4907-8A5A-BDE8AC187722}">
      <dsp:nvSpPr>
        <dsp:cNvPr id="0" name=""/>
        <dsp:cNvSpPr/>
      </dsp:nvSpPr>
      <dsp:spPr>
        <a:xfrm>
          <a:off x="580969" y="1812188"/>
          <a:ext cx="1704706" cy="1704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</a:t>
          </a:r>
          <a:r>
            <a:rPr lang="en-US" sz="2000" b="1" kern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imelines </a:t>
          </a:r>
          <a:endParaRPr lang="en-US" sz="2000" kern="1200" dirty="0"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dsp:txBody>
      <dsp:txXfrm>
        <a:off x="830617" y="2061836"/>
        <a:ext cx="1205410" cy="1205410"/>
      </dsp:txXfrm>
    </dsp:sp>
    <dsp:sp modelId="{EBE72894-05BD-4588-9774-1C3B4F405F7E}">
      <dsp:nvSpPr>
        <dsp:cNvPr id="0" name=""/>
        <dsp:cNvSpPr/>
      </dsp:nvSpPr>
      <dsp:spPr>
        <a:xfrm rot="18900000">
          <a:off x="2102818" y="1480299"/>
          <a:ext cx="454152" cy="57533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122771" y="1643537"/>
        <a:ext cx="317906" cy="345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EFE3F-0442-4610-A3B0-39BF3484863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C9419-42D9-4841-9E50-4DFE126F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1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8BB8A5-BB36-40A5-9DB4-407C4FCB8A64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5EF328-01E0-4AA9-8C28-94D2B793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1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55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1AF44-F03D-4331-9B11-BE1CCABC0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603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1AF44-F03D-4331-9B11-BE1CCABC0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033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582960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F44-F03D-4331-9B11-BE1CCABC04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2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F44-F03D-4331-9B11-BE1CCABC04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19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F44-F03D-4331-9B11-BE1CCABC04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1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F44-F03D-4331-9B11-BE1CCABC04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30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 baseline="0" dirty="0" smtClean="0"/>
              <a:t> 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F44-F03D-4331-9B11-BE1CCABC04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73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F44-F03D-4331-9B11-BE1CCABC04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74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3413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3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F44-F03D-4331-9B11-BE1CCABC04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8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5F24-4259-4D00-A754-4704F67C3BE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5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F44-F03D-4331-9B11-BE1CCABC04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72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F44-F03D-4331-9B11-BE1CCABC04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53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50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88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48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807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75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5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37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097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456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99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75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233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343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696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67518"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411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140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6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709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662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301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4739" lvl="1"/>
            <a:endParaRPr lang="en-US" dirty="0" smtClean="0"/>
          </a:p>
          <a:p>
            <a:pPr marL="465887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657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675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596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F328-01E0-4AA9-8C28-94D2B793366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2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25F24-4259-4D00-A754-4704F67C3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244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1AF44-F03D-4331-9B11-BE1CCABC0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784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1AF44-F03D-4331-9B11-BE1CCABC0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50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1AF44-F03D-4331-9B11-BE1CCABC0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01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25F24-4259-4D00-A754-4704F67C3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80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344319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Sample text or subtitle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2" y="5729514"/>
            <a:ext cx="2256972" cy="1128486"/>
          </a:xfrm>
          <a:prstGeom prst="rect">
            <a:avLst/>
          </a:prstGeom>
        </p:spPr>
      </p:pic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3" y="1977326"/>
            <a:ext cx="606552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0AE-9D2B-415D-A7BD-17C2DB368DF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9A5C-F3A8-46DC-9F56-08C25CC3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67312"/>
            <a:ext cx="9144000" cy="169068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0AE-9D2B-415D-A7BD-17C2DB368DF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9A5C-F3A8-46DC-9F56-08C25CC33D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495588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9011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90688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800">
                <a:solidFill>
                  <a:srgbClr val="13194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0AE-9D2B-415D-A7BD-17C2DB368DF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9A5C-F3A8-46DC-9F56-08C25CC33D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0620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67312"/>
            <a:ext cx="9144000" cy="16906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4800">
                <a:solidFill>
                  <a:srgbClr val="13194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1215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0091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0AE-9D2B-415D-A7BD-17C2DB368DF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9A5C-F3A8-46DC-9F56-08C25CC3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9068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0AE-9D2B-415D-A7BD-17C2DB368DF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9A5C-F3A8-46DC-9F56-08C25CC3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48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0AE-9D2B-415D-A7BD-17C2DB368DF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9A5C-F3A8-46DC-9F56-08C25CC3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9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0AE-9D2B-415D-A7BD-17C2DB368DF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9A5C-F3A8-46DC-9F56-08C25CC3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64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562600"/>
          </a:xfrm>
        </p:spPr>
        <p:txBody>
          <a:bodyPr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7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4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65443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4723271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43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17BEEE7-AAA5-459B-8020-87E88318C5CC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6710186B-17DB-46E2-A226-31578F09D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44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65443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4723271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mtClean="0"/>
              <a:t>SAMPLE HEADER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30172" y="2696278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909957" y="2355445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C8D9D8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PARAGRAPH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mtClean="0"/>
              <a:t>SAMPLE HEADER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2003330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2003330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mtClean="0"/>
              <a:t>SAMPLE HEADER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2875352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mtClean="0"/>
              <a:t>SAMPLE HEADER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944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938724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C8D9D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23560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79135" y="1843553"/>
            <a:ext cx="2255330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3049915" y="192167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9915" y="5030957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C8D9D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7912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319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3976" y="1009101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Segoe Script" panose="020B0504020000000003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 smtClean="0"/>
              <a:t>Facilitator Name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30AE-9D2B-415D-A7BD-17C2DB368DF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9A5C-F3A8-46DC-9F56-08C25CC33D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1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619893"/>
            <a:ext cx="435864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512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163" y="3885257"/>
            <a:ext cx="6946430" cy="144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1576" y="6558724"/>
            <a:ext cx="3988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F1214C19-7B70-E548-A608-340680BFD9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FFFFFF"/>
          </a:solidFill>
          <a:latin typeface="Verdana"/>
          <a:ea typeface="+mj-ea"/>
          <a:cs typeface="Verdana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2000" kern="1200">
          <a:solidFill>
            <a:srgbClr val="FFFFFF"/>
          </a:solidFill>
          <a:latin typeface="Verdana"/>
          <a:ea typeface="+mn-ea"/>
          <a:cs typeface="Verdana"/>
        </a:defRPr>
      </a:lvl1pPr>
      <a:lvl2pPr marL="742950" indent="-28575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600" kern="1200">
          <a:solidFill>
            <a:srgbClr val="FFFFFF"/>
          </a:solidFill>
          <a:latin typeface="Verdana"/>
          <a:ea typeface="+mn-ea"/>
          <a:cs typeface="Verdana"/>
        </a:defRPr>
      </a:lvl2pPr>
      <a:lvl3pPr marL="11430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FFFFFF"/>
          </a:solidFill>
          <a:latin typeface="Verdana"/>
          <a:ea typeface="+mn-ea"/>
          <a:cs typeface="Verdana"/>
        </a:defRPr>
      </a:lvl3pPr>
      <a:lvl4pPr marL="16002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FFFFFF"/>
          </a:solidFill>
          <a:latin typeface="Verdana"/>
          <a:ea typeface="+mn-ea"/>
          <a:cs typeface="Verdana"/>
        </a:defRPr>
      </a:lvl4pPr>
      <a:lvl5pPr marL="20574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FFFFFF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90688"/>
          </a:xfrm>
          <a:prstGeom prst="rect">
            <a:avLst/>
          </a:prstGeom>
          <a:solidFill>
            <a:srgbClr val="131945"/>
          </a:solidFill>
          <a:ln>
            <a:solidFill>
              <a:srgbClr val="005689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830AE-9D2B-415D-A7BD-17C2DB368DF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9A5C-F3A8-46DC-9F56-08C25CC3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2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7" r:id="rId14"/>
    <p:sldLayoutId id="2147483678" r:id="rId15"/>
  </p:sldLayoutIdLst>
  <p:timing>
    <p:tnLst>
      <p:par>
        <p:cTn id="1" dur="indefinite" restart="never" nodeType="tmRoot"/>
      </p:par>
    </p:tnLst>
  </p:timing>
  <p:txStyles>
    <p:titleStyle>
      <a:lvl1pPr algn="ctr" defTabSz="685783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300" kern="1200">
          <a:solidFill>
            <a:srgbClr val="005689"/>
          </a:solidFill>
          <a:latin typeface="+mn-lt"/>
          <a:ea typeface="+mn-ea"/>
          <a:cs typeface="+mn-cs"/>
        </a:defRPr>
      </a:lvl1pPr>
      <a:lvl2pPr marL="342892" indent="0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2700" kern="1200">
          <a:solidFill>
            <a:srgbClr val="005689"/>
          </a:solidFill>
          <a:latin typeface="+mn-lt"/>
          <a:ea typeface="+mn-ea"/>
          <a:cs typeface="+mn-cs"/>
        </a:defRPr>
      </a:lvl2pPr>
      <a:lvl3pPr marL="685783" indent="0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rgbClr val="005689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5689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5689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?quizId=8d0620ad-6562-44f3-b621-e370fe47ff6e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CALS Performance Feedback Workshop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774222" y="5944088"/>
            <a:ext cx="4369778" cy="481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200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latin typeface="Georgia" panose="02040502050405020303" pitchFamily="18" charset="0"/>
              </a:rPr>
              <a:t>Marisela Celaya &amp; Dustin Green</a:t>
            </a:r>
          </a:p>
          <a:p>
            <a:pPr algn="r"/>
            <a:r>
              <a:rPr lang="en-US" sz="1200" dirty="0" smtClean="0">
                <a:latin typeface="Georgia" panose="02040502050405020303" pitchFamily="18" charset="0"/>
              </a:rPr>
              <a:t>Human Resources Organizational Consultants</a:t>
            </a:r>
          </a:p>
        </p:txBody>
      </p:sp>
    </p:spTree>
    <p:extLst>
      <p:ext uri="{BB962C8B-B14F-4D97-AF65-F5344CB8AC3E}">
        <p14:creationId xmlns:p14="http://schemas.microsoft.com/office/powerpoint/2010/main" val="39263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57" y="0"/>
            <a:ext cx="102311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"/>
            <a:ext cx="2355776" cy="6857999"/>
          </a:xfrm>
          <a:solidFill>
            <a:srgbClr val="333333"/>
          </a:solidFill>
        </p:spPr>
        <p:txBody>
          <a:bodyPr vert="horz"/>
          <a:lstStyle/>
          <a:p>
            <a:r>
              <a:rPr lang="en-US" dirty="0" smtClean="0"/>
              <a:t>1. Make it timely.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hili_peppers_hd_widescreen_wallpapers_1280x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06" y="0"/>
            <a:ext cx="111440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"/>
            <a:ext cx="2355776" cy="6857999"/>
          </a:xfrm>
          <a:solidFill>
            <a:srgbClr val="333333"/>
          </a:solidFill>
        </p:spPr>
        <p:txBody>
          <a:bodyPr vert="horz"/>
          <a:lstStyle/>
          <a:p>
            <a:r>
              <a:rPr lang="en-US" dirty="0" smtClean="0"/>
              <a:t>2. Cool down first.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18"/>
            <a:ext cx="9154584" cy="675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029200"/>
            <a:ext cx="9143999" cy="1828802"/>
          </a:xfrm>
          <a:solidFill>
            <a:srgbClr val="333333"/>
          </a:solidFill>
        </p:spPr>
        <p:txBody>
          <a:bodyPr vert="horz"/>
          <a:lstStyle/>
          <a:p>
            <a:r>
              <a:rPr lang="en-US" dirty="0" smtClean="0"/>
              <a:t>3. Propose an agenda.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70714"/>
            <a:ext cx="9144000" cy="1687288"/>
          </a:xfrm>
          <a:solidFill>
            <a:srgbClr val="333333"/>
          </a:solidFill>
        </p:spPr>
        <p:txBody>
          <a:bodyPr vert="horz"/>
          <a:lstStyle/>
          <a:p>
            <a:r>
              <a:rPr lang="en-US" dirty="0" smtClean="0"/>
              <a:t>4. Find a private space.</a:t>
            </a:r>
            <a:endParaRPr lang="en-US" dirty="0"/>
          </a:p>
        </p:txBody>
      </p:sp>
      <p:pic>
        <p:nvPicPr>
          <p:cNvPr id="3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524934"/>
            <a:ext cx="9144000" cy="4237872"/>
          </a:xfrm>
        </p:spPr>
      </p:pic>
    </p:spTree>
    <p:extLst>
      <p:ext uri="{BB962C8B-B14F-4D97-AF65-F5344CB8AC3E}">
        <p14:creationId xmlns:p14="http://schemas.microsoft.com/office/powerpoint/2010/main" val="40941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"/>
            <a:ext cx="2355776" cy="6857999"/>
          </a:xfrm>
          <a:solidFill>
            <a:srgbClr val="333333"/>
          </a:solidFill>
        </p:spPr>
        <p:txBody>
          <a:bodyPr vert="horz"/>
          <a:lstStyle/>
          <a:p>
            <a:r>
              <a:rPr lang="en-US" dirty="0" smtClean="0"/>
              <a:t>5. Be direct.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937"/>
            <a:ext cx="9144000" cy="6089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8002"/>
          </a:xfrm>
          <a:solidFill>
            <a:srgbClr val="333333"/>
          </a:solidFill>
        </p:spPr>
        <p:txBody>
          <a:bodyPr vert="horz"/>
          <a:lstStyle/>
          <a:p>
            <a:r>
              <a:rPr lang="en-US" dirty="0" smtClean="0"/>
              <a:t>6. Focus on behavior.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3400" y="-537104"/>
            <a:ext cx="5684837" cy="5684838"/>
          </a:xfr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00"/>
            <a:ext cx="9143999" cy="1778002"/>
          </a:xfrm>
          <a:solidFill>
            <a:srgbClr val="333333"/>
          </a:solidFill>
        </p:spPr>
        <p:txBody>
          <a:bodyPr vert="horz"/>
          <a:lstStyle/>
          <a:p>
            <a:r>
              <a:rPr lang="en-US" dirty="0" smtClean="0"/>
              <a:t>7. Ask questions. Listen to all sides.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8vsb.files.wordpress.com/2008/06/mouse_tr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6695" y="1219200"/>
            <a:ext cx="7188238" cy="47921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"/>
            <a:ext cx="2355776" cy="6857999"/>
          </a:xfrm>
          <a:solidFill>
            <a:srgbClr val="333333"/>
          </a:solidFill>
        </p:spPr>
        <p:txBody>
          <a:bodyPr vert="horz"/>
          <a:lstStyle/>
          <a:p>
            <a:r>
              <a:rPr lang="en-US" dirty="0" smtClean="0"/>
              <a:t>8. Don’t try to win.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500 years old stairs Crete-Gourn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9805"/>
            <a:ext cx="9302730" cy="13954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1012"/>
            <a:ext cx="9302729" cy="1690688"/>
          </a:xfrm>
          <a:solidFill>
            <a:srgbClr val="333333"/>
          </a:solidFill>
        </p:spPr>
        <p:txBody>
          <a:bodyPr/>
          <a:lstStyle/>
          <a:p>
            <a:r>
              <a:rPr lang="en-US" dirty="0" smtClean="0"/>
              <a:t>9. Discuss positive steps forward.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station-disorder.com/uploads/nutsh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1112" cy="552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0" y="5101246"/>
            <a:ext cx="9144000" cy="1756755"/>
          </a:xfrm>
          <a:solidFill>
            <a:srgbClr val="333333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latin typeface="Georgia"/>
                <a:cs typeface="Georgia"/>
              </a:rPr>
              <a:t>10. Recap the conversation.</a:t>
            </a:r>
            <a:endParaRPr lang="en-US" sz="48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676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Agenda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933" y="2041288"/>
            <a:ext cx="7692248" cy="3091152"/>
          </a:xfrm>
        </p:spPr>
        <p:txBody>
          <a:bodyPr/>
          <a:lstStyle/>
          <a:p>
            <a:pPr marL="1711325" indent="-452438"/>
            <a:r>
              <a:rPr lang="en-US" b="1" dirty="0" smtClean="0">
                <a:latin typeface="Georgia" panose="02040502050405020303" pitchFamily="18" charset="0"/>
              </a:rPr>
              <a:t>Introductions</a:t>
            </a:r>
          </a:p>
          <a:p>
            <a:pPr marL="1711325" indent="-452438">
              <a:buNone/>
            </a:pPr>
            <a:endParaRPr lang="en-US" b="1" dirty="0" smtClean="0">
              <a:latin typeface="Georgia" panose="02040502050405020303" pitchFamily="18" charset="0"/>
            </a:endParaRPr>
          </a:p>
          <a:p>
            <a:pPr marL="1711325" indent="-452438"/>
            <a:r>
              <a:rPr lang="en-US" b="1" dirty="0" smtClean="0">
                <a:latin typeface="Georgia" panose="02040502050405020303" pitchFamily="18" charset="0"/>
              </a:rPr>
              <a:t>Tips for Effective Feedback</a:t>
            </a:r>
          </a:p>
          <a:p>
            <a:pPr marL="1711325" indent="-452438">
              <a:buNone/>
            </a:pPr>
            <a:endParaRPr lang="en-US" b="1" dirty="0" smtClean="0">
              <a:latin typeface="Georgia" panose="02040502050405020303" pitchFamily="18" charset="0"/>
            </a:endParaRPr>
          </a:p>
          <a:p>
            <a:pPr marL="1711325" indent="-452438"/>
            <a:r>
              <a:rPr lang="en-US" b="1" dirty="0" smtClean="0">
                <a:latin typeface="Georgia" panose="02040502050405020303" pitchFamily="18" charset="0"/>
              </a:rPr>
              <a:t>Worthwhile One-on-Ones</a:t>
            </a:r>
          </a:p>
          <a:p>
            <a:pPr marL="1711325" indent="-452438">
              <a:buNone/>
            </a:pPr>
            <a:endParaRPr lang="en-US" b="1" dirty="0" smtClean="0">
              <a:latin typeface="Georgia" panose="02040502050405020303" pitchFamily="18" charset="0"/>
            </a:endParaRPr>
          </a:p>
          <a:p>
            <a:pPr marL="1711325" indent="-452438"/>
            <a:r>
              <a:rPr lang="en-US" b="1" dirty="0" smtClean="0">
                <a:latin typeface="Georgia" panose="02040502050405020303" pitchFamily="18" charset="0"/>
              </a:rPr>
              <a:t>Career Conversations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0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0175"/>
            <a:ext cx="3385690" cy="4057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Which one is hardest for you?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90" y="0"/>
            <a:ext cx="5758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852319"/>
            <a:ext cx="7772400" cy="1470025"/>
          </a:xfrm>
          <a:solidFill>
            <a:srgbClr val="333333"/>
          </a:solidFill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7200" b="0" dirty="0" smtClean="0">
                <a:latin typeface="+mn-lt"/>
              </a:rPr>
              <a:t>	</a:t>
            </a:r>
            <a:r>
              <a:rPr lang="en-US" sz="2000" b="0" dirty="0" smtClean="0">
                <a:latin typeface="Georgia" panose="02040502050405020303" pitchFamily="18" charset="0"/>
              </a:rPr>
              <a:t>Situation: Provide employee with feedback regarding not listening to and  interrupting team members during weekly team meeting.  </a:t>
            </a:r>
            <a:endParaRPr lang="en-US" sz="2000" b="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8949" y="412021"/>
            <a:ext cx="6846101" cy="143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 smtClean="0">
                <a:solidFill>
                  <a:schemeClr val="bg1"/>
                </a:solidFill>
                <a:latin typeface="Georgia"/>
                <a:cs typeface="Georgia"/>
              </a:rPr>
              <a:t>Role-Play</a:t>
            </a:r>
            <a:endParaRPr lang="en-US" sz="8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564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333"/>
          </a:solidFill>
        </p:spPr>
        <p:txBody>
          <a:bodyPr/>
          <a:lstStyle/>
          <a:p>
            <a:r>
              <a:rPr lang="en-US" dirty="0" smtClean="0"/>
              <a:t>Group praise = group impact.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71" y="865239"/>
            <a:ext cx="6195257" cy="40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76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333"/>
          </a:solidFill>
        </p:spPr>
        <p:txBody>
          <a:bodyPr/>
          <a:lstStyle/>
          <a:p>
            <a:r>
              <a:rPr lang="en-US" dirty="0" smtClean="0"/>
              <a:t>Think outside the (in)box.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333"/>
          </a:solidFill>
        </p:spPr>
        <p:txBody>
          <a:bodyPr/>
          <a:lstStyle/>
          <a:p>
            <a:r>
              <a:rPr lang="en-US" dirty="0" smtClean="0"/>
              <a:t>Which tip seems the most useful?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49530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0262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333"/>
          </a:solidFill>
        </p:spPr>
        <p:txBody>
          <a:bodyPr/>
          <a:lstStyle/>
          <a:p>
            <a:r>
              <a:rPr lang="en-US" dirty="0" smtClean="0"/>
              <a:t>BREAK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387240"/>
            <a:ext cx="82867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23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Worthwhile One-on-Ones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Georgia" panose="02040502050405020303" pitchFamily="18" charset="0"/>
              </a:rPr>
              <a:t>1</a:t>
            </a:r>
            <a:r>
              <a:rPr lang="en-US" sz="3600" dirty="0" smtClean="0">
                <a:latin typeface="Georgia" panose="02040502050405020303" pitchFamily="18" charset="0"/>
              </a:rPr>
              <a:t>:</a:t>
            </a:r>
            <a:r>
              <a:rPr lang="en-US" sz="6600" dirty="0" smtClean="0">
                <a:latin typeface="Georgia" panose="02040502050405020303" pitchFamily="18" charset="0"/>
              </a:rPr>
              <a:t>1</a:t>
            </a:r>
            <a:r>
              <a:rPr lang="en-US" sz="3600" dirty="0" smtClean="0">
                <a:latin typeface="Georgia" panose="02040502050405020303" pitchFamily="18" charset="0"/>
              </a:rPr>
              <a:t>s Myths 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443" y="1898165"/>
            <a:ext cx="7692248" cy="3746988"/>
          </a:xfrm>
        </p:spPr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“They are project updates”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“I talk to my people all the time”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“We have weekly meetings”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“</a:t>
            </a:r>
            <a:r>
              <a:rPr lang="en-US" b="1" dirty="0">
                <a:latin typeface="Georgia" panose="02040502050405020303" pitchFamily="18" charset="0"/>
              </a:rPr>
              <a:t>I’m really close with my staff; they frequently email me updates</a:t>
            </a:r>
            <a:r>
              <a:rPr lang="en-US" b="1" dirty="0" smtClean="0">
                <a:latin typeface="Georgia" panose="02040502050405020303" pitchFamily="18" charset="0"/>
              </a:rPr>
              <a:t>.”</a:t>
            </a:r>
            <a:endParaRPr lang="en-US" b="1" dirty="0">
              <a:latin typeface="Georgia" panose="02040502050405020303" pitchFamily="18" charset="0"/>
            </a:endParaRPr>
          </a:p>
          <a:p>
            <a:r>
              <a:rPr lang="en-US" b="1" dirty="0" smtClean="0">
                <a:latin typeface="Georgia" panose="02040502050405020303" pitchFamily="18" charset="0"/>
              </a:rPr>
              <a:t>“If </a:t>
            </a:r>
            <a:r>
              <a:rPr lang="en-US" b="1" dirty="0">
                <a:latin typeface="Georgia" panose="02040502050405020303" pitchFamily="18" charset="0"/>
              </a:rPr>
              <a:t>they need anything, they come to me…I have an open door policy</a:t>
            </a:r>
            <a:r>
              <a:rPr lang="en-US" b="1" dirty="0" smtClean="0">
                <a:latin typeface="Georgia" panose="02040502050405020303" pitchFamily="18" charset="0"/>
              </a:rPr>
              <a:t>.”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“They are too time consuming” 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18" y="299680"/>
            <a:ext cx="7772400" cy="1103313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What is the difference between Feedback and Coaching?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63" y="1951329"/>
            <a:ext cx="4658710" cy="317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726464"/>
              </p:ext>
            </p:extLst>
          </p:nvPr>
        </p:nvGraphicFramePr>
        <p:xfrm>
          <a:off x="1326845" y="1093481"/>
          <a:ext cx="6489291" cy="532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291" y="0"/>
            <a:ext cx="7772400" cy="110331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PACT Model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1371600" y="3441700"/>
            <a:ext cx="6400800" cy="226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Introductions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Name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D</a:t>
            </a:r>
            <a:r>
              <a:rPr lang="en-US" dirty="0" smtClean="0">
                <a:latin typeface="Georgia" panose="02040502050405020303" pitchFamily="18" charset="0"/>
              </a:rPr>
              <a:t>epartment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Number employees you supervise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Meaningful feedback </a:t>
            </a:r>
            <a:endParaRPr lang="en-US" dirty="0">
              <a:latin typeface="Georgia" panose="02040502050405020303" pitchFamily="18" charset="0"/>
            </a:endParaRPr>
          </a:p>
          <a:p>
            <a:endParaRPr lang="en-US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371600" y="102630"/>
            <a:ext cx="6604000" cy="2891481"/>
          </a:xfrm>
        </p:spPr>
      </p:pic>
    </p:spTree>
    <p:extLst>
      <p:ext uri="{BB962C8B-B14F-4D97-AF65-F5344CB8AC3E}">
        <p14:creationId xmlns:p14="http://schemas.microsoft.com/office/powerpoint/2010/main" val="599461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ard 35"/>
          <p:cNvSpPr>
            <a:spLocks noGrp="1"/>
          </p:cNvSpPr>
          <p:nvPr>
            <p:ph idx="1"/>
          </p:nvPr>
        </p:nvSpPr>
        <p:spPr>
          <a:xfrm>
            <a:off x="996489" y="1624265"/>
            <a:ext cx="7315200" cy="36576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kern="12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roject Updates</a:t>
            </a:r>
            <a:endParaRPr lang="en-US" sz="32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Employee</a:t>
            </a:r>
            <a:r>
              <a:rPr lang="en-US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brings a complete list of projects they </a:t>
            </a:r>
            <a:r>
              <a:rPr lang="en-US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working on</a:t>
            </a:r>
            <a:r>
              <a:rPr lang="en-US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Highlight </a:t>
            </a:r>
            <a:r>
              <a:rPr lang="en-US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ones that are most important or urgent to </a:t>
            </a:r>
            <a:r>
              <a:rPr lang="en-US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en-US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projects are taking up the majority of time? </a:t>
            </a:r>
            <a:endParaRPr lang="en-US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progress have I made?</a:t>
            </a:r>
            <a:endParaRPr lang="en-US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decisions need happen?</a:t>
            </a:r>
            <a:endParaRPr lang="en-US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ard 35"/>
          <p:cNvSpPr/>
          <p:nvPr/>
        </p:nvSpPr>
        <p:spPr>
          <a:xfrm>
            <a:off x="1005404" y="1476666"/>
            <a:ext cx="7315200" cy="36576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kern="12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 Questions</a:t>
            </a:r>
            <a:endParaRPr lang="en-US" sz="32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Employee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brings questions to ask the supervisor.</a:t>
            </a:r>
            <a:endParaRPr lang="en-US" sz="20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I overcome barriers to moving work </a:t>
            </a:r>
            <a:r>
              <a:rPr lang="en-US" sz="2000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forward?</a:t>
            </a:r>
            <a:endParaRPr lang="en-US" sz="20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000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suggestions does my supervisor have help me improve my performance?</a:t>
            </a:r>
            <a:endParaRPr lang="en-US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ard 35"/>
          <p:cNvSpPr/>
          <p:nvPr/>
        </p:nvSpPr>
        <p:spPr>
          <a:xfrm>
            <a:off x="1041243" y="1602549"/>
            <a:ext cx="7315200" cy="36576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kern="12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oaching (Feedback Loop)</a:t>
            </a:r>
            <a:endParaRPr lang="en-US" sz="32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Supervisor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shares important information coming from leadership and asks for input.</a:t>
            </a:r>
            <a:endParaRPr lang="en-US" sz="20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Font typeface="Arial" panose="020B0604020202020204" pitchFamily="34" charset="0"/>
              <a:buChar char="•"/>
            </a:pPr>
            <a:r>
              <a:rPr lang="en-US" sz="2000" b="1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Supervisor 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provides coaching to the employee and gives appropriate </a:t>
            </a:r>
            <a:r>
              <a:rPr lang="en-US" sz="2000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praise/recognition.</a:t>
            </a:r>
            <a:endParaRPr lang="en-US" sz="20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Font typeface="Arial" panose="020B0604020202020204" pitchFamily="34" charset="0"/>
              <a:buChar char="•"/>
            </a:pPr>
            <a:r>
              <a:rPr lang="en-US" sz="2000" b="1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Employee</a:t>
            </a:r>
            <a:r>
              <a:rPr lang="en-US" sz="2000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shares feedback on how the supervisor can improve.</a:t>
            </a:r>
            <a:endParaRPr lang="en-US" sz="20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ard 35"/>
          <p:cNvSpPr/>
          <p:nvPr/>
        </p:nvSpPr>
        <p:spPr>
          <a:xfrm>
            <a:off x="952620" y="1610473"/>
            <a:ext cx="7315200" cy="36576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kern="12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imelines  </a:t>
            </a:r>
            <a:endParaRPr lang="en-US" sz="32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855663" marR="0" indent="34448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 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immediate next </a:t>
            </a:r>
            <a:r>
              <a:rPr lang="en-US" sz="2000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steps.</a:t>
            </a:r>
            <a:endParaRPr lang="en-US" sz="20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855663" marR="0" indent="34448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accountable for </a:t>
            </a:r>
            <a:r>
              <a:rPr lang="en-US" sz="2000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these?</a:t>
            </a:r>
            <a:endParaRPr lang="en-US" sz="20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5663" marR="0" indent="34448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these be </a:t>
            </a:r>
            <a:r>
              <a:rPr lang="en-US" sz="2000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complete?</a:t>
            </a:r>
            <a:endParaRPr lang="en-US" sz="20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5663" marR="0" indent="34448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we follow up?</a:t>
            </a:r>
            <a:endParaRPr lang="en-US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75" y="2273968"/>
            <a:ext cx="7772400" cy="110331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eorgia" panose="02040502050405020303" pitchFamily="18" charset="0"/>
                <a:hlinkClick r:id="rId3"/>
              </a:rPr>
              <a:t>Kahoot!</a:t>
            </a:r>
            <a:endParaRPr lang="en-US" sz="5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79" y="1497724"/>
            <a:ext cx="3720663" cy="37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Georgia" panose="02040502050405020303" pitchFamily="18" charset="0"/>
              </a:rPr>
              <a:t>Career Conversations</a:t>
            </a:r>
            <a:endParaRPr lang="en-US" sz="4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43" y="551656"/>
            <a:ext cx="7772400" cy="11033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Career Conversations Overview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5595" y="1852294"/>
            <a:ext cx="7692248" cy="276954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What are Career Conversations?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Why is the University moving to this approach?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Why are there no ratings?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Why are Career Conversations beneficial?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What is the value of honest, direct and regular feedback?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Is a Career Conversation required?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5819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Career Conversations Process Model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54" y="1209181"/>
            <a:ext cx="6911673" cy="51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707755"/>
            <a:ext cx="7037582" cy="521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1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7214" y="2128837"/>
            <a:ext cx="7615238" cy="25908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7200" dirty="0" smtClean="0"/>
              <a:t>What is “feedback”?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056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37" y="1739900"/>
            <a:ext cx="8354579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99" y="736600"/>
            <a:ext cx="8587939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820737"/>
            <a:ext cx="7843129" cy="49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1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43" y="34235"/>
            <a:ext cx="7772400" cy="11033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Some questions from your employees…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773651"/>
            <a:ext cx="8753060" cy="3690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Why do we have to do our review this way?</a:t>
            </a:r>
          </a:p>
          <a:p>
            <a:pPr marL="0" indent="0" algn="r">
              <a:buNone/>
            </a:pPr>
            <a:r>
              <a:rPr lang="en-US" b="1" dirty="0" smtClean="0">
                <a:latin typeface="Georgia" panose="02040502050405020303" pitchFamily="18" charset="0"/>
              </a:rPr>
              <a:t>  </a:t>
            </a:r>
          </a:p>
          <a:p>
            <a:pPr marL="0" indent="0" algn="r">
              <a:buNone/>
            </a:pPr>
            <a:endParaRPr lang="en-US" b="1" dirty="0" smtClean="0"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en-US" b="1" dirty="0" smtClean="0">
                <a:latin typeface="Georgia" panose="02040502050405020303" pitchFamily="18" charset="0"/>
              </a:rPr>
              <a:t>How </a:t>
            </a:r>
            <a:r>
              <a:rPr lang="en-US" b="1" dirty="0">
                <a:latin typeface="Georgia" panose="02040502050405020303" pitchFamily="18" charset="0"/>
              </a:rPr>
              <a:t>does this differ from what has been done in the past? </a:t>
            </a:r>
            <a:endParaRPr lang="en-US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Georgia" panose="02040502050405020303" pitchFamily="18" charset="0"/>
              </a:rPr>
              <a:t>How </a:t>
            </a:r>
            <a:r>
              <a:rPr lang="en-US" b="1" dirty="0">
                <a:latin typeface="Georgia" panose="02040502050405020303" pitchFamily="18" charset="0"/>
              </a:rPr>
              <a:t>does this affect raises and/or merit raises?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dirty="0"/>
              <a:t> 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60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Q&amp;A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6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59955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Thank you!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30082_6098646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81" y="1916430"/>
            <a:ext cx="6541837" cy="4904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333"/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Why is giving feedback difficult?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>
              <a:spcBef>
                <a:spcPts val="750"/>
              </a:spcBef>
            </a:pP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333"/>
          </a:solidFill>
        </p:spPr>
        <p:txBody>
          <a:bodyPr/>
          <a:lstStyle/>
          <a:p>
            <a:r>
              <a:rPr lang="en-US" dirty="0" smtClean="0"/>
              <a:t>Is it harder to give or to receive feedback?</a:t>
            </a:r>
            <a:endParaRPr lang="en-US" dirty="0"/>
          </a:p>
        </p:txBody>
      </p:sp>
      <p:pic>
        <p:nvPicPr>
          <p:cNvPr id="4" name="Picture 3" descr="noonelik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3" y="244954"/>
            <a:ext cx="6466417" cy="465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9144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i="1" dirty="0" smtClean="0"/>
              <a:t>Meaningful?</a:t>
            </a:r>
            <a:endParaRPr lang="en-US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690688"/>
          </a:xfrm>
          <a:prstGeom prst="rect">
            <a:avLst/>
          </a:prstGeom>
          <a:solidFill>
            <a:srgbClr val="333333"/>
          </a:solidFill>
          <a:ln>
            <a:solidFill>
              <a:srgbClr val="00568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When is feedback meaningful?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1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7174" y="157162"/>
            <a:ext cx="8715376" cy="6472237"/>
          </a:xfrm>
        </p:spPr>
        <p:txBody>
          <a:bodyPr>
            <a:normAutofit fontScale="85000" lnSpcReduction="10000"/>
          </a:bodyPr>
          <a:lstStyle/>
          <a:p>
            <a:r>
              <a:rPr lang="en-US" sz="5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Without </a:t>
            </a:r>
            <a:r>
              <a:rPr lang="en-US" sz="5200" dirty="0">
                <a:solidFill>
                  <a:srgbClr val="002060"/>
                </a:solidFill>
                <a:latin typeface="Georgia" panose="02040502050405020303" pitchFamily="18" charset="0"/>
              </a:rPr>
              <a:t>feedback there can be no </a:t>
            </a:r>
            <a:r>
              <a:rPr lang="en-US" sz="5200" dirty="0">
                <a:solidFill>
                  <a:srgbClr val="C00000"/>
                </a:solidFill>
                <a:latin typeface="Georgia" panose="02040502050405020303" pitchFamily="18" charset="0"/>
              </a:rPr>
              <a:t>transformative change. </a:t>
            </a:r>
            <a:endParaRPr lang="en-US" sz="52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en-US" sz="14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5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When we don’t </a:t>
            </a:r>
            <a:r>
              <a:rPr lang="en-US" sz="5200" dirty="0">
                <a:solidFill>
                  <a:srgbClr val="002060"/>
                </a:solidFill>
                <a:latin typeface="Georgia" panose="02040502050405020303" pitchFamily="18" charset="0"/>
              </a:rPr>
              <a:t>talk to the people we’re leading about their strengths and </a:t>
            </a:r>
            <a:r>
              <a:rPr lang="en-US" sz="5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their opportunities </a:t>
            </a:r>
            <a:r>
              <a:rPr lang="en-US" sz="5200" dirty="0">
                <a:solidFill>
                  <a:srgbClr val="002060"/>
                </a:solidFill>
                <a:latin typeface="Georgia" panose="02040502050405020303" pitchFamily="18" charset="0"/>
              </a:rPr>
              <a:t>for growth, they begin to </a:t>
            </a:r>
            <a:r>
              <a:rPr lang="en-US" sz="5200" dirty="0">
                <a:solidFill>
                  <a:srgbClr val="C00000"/>
                </a:solidFill>
                <a:latin typeface="Georgia" panose="02040502050405020303" pitchFamily="18" charset="0"/>
              </a:rPr>
              <a:t>question their </a:t>
            </a:r>
            <a:r>
              <a:rPr lang="en-US" sz="5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contributions </a:t>
            </a:r>
            <a:r>
              <a:rPr lang="en-US" sz="5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and</a:t>
            </a:r>
            <a:r>
              <a:rPr lang="en-US" sz="5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5200" dirty="0">
                <a:solidFill>
                  <a:srgbClr val="C00000"/>
                </a:solidFill>
                <a:latin typeface="Georgia" panose="02040502050405020303" pitchFamily="18" charset="0"/>
              </a:rPr>
              <a:t>our commitment. </a:t>
            </a:r>
            <a:endParaRPr lang="en-US" sz="52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en-US" sz="14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5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Disengagement </a:t>
            </a:r>
            <a:r>
              <a:rPr lang="en-US" sz="5200" dirty="0">
                <a:solidFill>
                  <a:srgbClr val="C00000"/>
                </a:solidFill>
                <a:latin typeface="Georgia" panose="02040502050405020303" pitchFamily="18" charset="0"/>
              </a:rPr>
              <a:t>follows</a:t>
            </a:r>
            <a:r>
              <a:rPr lang="en-US" sz="5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</a:t>
            </a:r>
          </a:p>
          <a:p>
            <a:pPr algn="ctr"/>
            <a:endParaRPr lang="en-US" sz="1300" b="1" dirty="0" smtClean="0">
              <a:solidFill>
                <a:srgbClr val="C00000"/>
              </a:solidFill>
              <a:latin typeface="Bradley Hand ITC" panose="03070402050302030203" pitchFamily="66" charset="0"/>
            </a:endParaRPr>
          </a:p>
          <a:p>
            <a:pPr algn="r"/>
            <a:r>
              <a:rPr lang="en-US" sz="4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~</a:t>
            </a:r>
            <a:r>
              <a:rPr lang="en-US" sz="42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Brene</a:t>
            </a:r>
            <a:r>
              <a:rPr lang="en-US" sz="4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Brown, </a:t>
            </a:r>
            <a:r>
              <a:rPr lang="en-US" sz="42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Daring Greatly</a:t>
            </a:r>
            <a:endParaRPr lang="en-US" sz="42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7200" b="0" dirty="0" smtClean="0">
                <a:latin typeface="+mn-lt"/>
              </a:rPr>
              <a:t>	</a:t>
            </a:r>
            <a:endParaRPr lang="en-US" sz="5400" b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133" y="1700213"/>
            <a:ext cx="74337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Top 10 Tips </a:t>
            </a:r>
          </a:p>
        </p:txBody>
      </p:sp>
    </p:spTree>
    <p:extLst>
      <p:ext uri="{BB962C8B-B14F-4D97-AF65-F5344CB8AC3E}">
        <p14:creationId xmlns:p14="http://schemas.microsoft.com/office/powerpoint/2010/main" val="20685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8614</TotalTime>
  <Words>564</Words>
  <Application>Microsoft Office PowerPoint</Application>
  <PresentationFormat>On-screen Show (4:3)</PresentationFormat>
  <Paragraphs>147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Arial Narrow</vt:lpstr>
      <vt:lpstr>Bradley Hand ITC</vt:lpstr>
      <vt:lpstr>Calibri</vt:lpstr>
      <vt:lpstr>Calibri Light</vt:lpstr>
      <vt:lpstr>Georgia</vt:lpstr>
      <vt:lpstr>Segoe Script</vt:lpstr>
      <vt:lpstr>Times New Roman</vt:lpstr>
      <vt:lpstr>Verdana</vt:lpstr>
      <vt:lpstr>Office Theme</vt:lpstr>
      <vt:lpstr>1_Office Theme</vt:lpstr>
      <vt:lpstr>CALS Performance Feedback Workshop</vt:lpstr>
      <vt:lpstr>Agenda </vt:lpstr>
      <vt:lpstr>PowerPoint Presentation</vt:lpstr>
      <vt:lpstr>PowerPoint Presentation</vt:lpstr>
      <vt:lpstr>Why is giving feedback difficult?</vt:lpstr>
      <vt:lpstr>Is it harder to give or to receive feedback?</vt:lpstr>
      <vt:lpstr>Meaningful?</vt:lpstr>
      <vt:lpstr>PowerPoint Presentation</vt:lpstr>
      <vt:lpstr> </vt:lpstr>
      <vt:lpstr>1. Make it timely.</vt:lpstr>
      <vt:lpstr>2. Cool down first.</vt:lpstr>
      <vt:lpstr>3. Propose an agenda.</vt:lpstr>
      <vt:lpstr>4. Find a private space.</vt:lpstr>
      <vt:lpstr>5. Be direct.</vt:lpstr>
      <vt:lpstr>6. Focus on behavior.</vt:lpstr>
      <vt:lpstr>7. Ask questions. Listen to all sides.</vt:lpstr>
      <vt:lpstr>8. Don’t try to win.</vt:lpstr>
      <vt:lpstr>9. Discuss positive steps forward.</vt:lpstr>
      <vt:lpstr>10. Recap the conversation.</vt:lpstr>
      <vt:lpstr>Which one is hardest for you?</vt:lpstr>
      <vt:lpstr> Situation: Provide employee with feedback regarding not listening to and  interrupting team members during weekly team meeting.  </vt:lpstr>
      <vt:lpstr>Group praise = group impact.</vt:lpstr>
      <vt:lpstr>Think outside the (in)box.</vt:lpstr>
      <vt:lpstr>Which tip seems the most useful?</vt:lpstr>
      <vt:lpstr>BREAK </vt:lpstr>
      <vt:lpstr>Worthwhile One-on-Ones</vt:lpstr>
      <vt:lpstr>1:1s Myths </vt:lpstr>
      <vt:lpstr>What is the difference between Feedback and Coaching?</vt:lpstr>
      <vt:lpstr>PACT Model</vt:lpstr>
      <vt:lpstr>PowerPoint Presentation</vt:lpstr>
      <vt:lpstr>PowerPoint Presentation</vt:lpstr>
      <vt:lpstr>PowerPoint Presentation</vt:lpstr>
      <vt:lpstr>PowerPoint Presentation</vt:lpstr>
      <vt:lpstr>Kahoot!</vt:lpstr>
      <vt:lpstr>PowerPoint Presentation</vt:lpstr>
      <vt:lpstr>Career Conversations</vt:lpstr>
      <vt:lpstr>Career Conversations Overview</vt:lpstr>
      <vt:lpstr>Career Conversations Process Model</vt:lpstr>
      <vt:lpstr>PowerPoint Presentation</vt:lpstr>
      <vt:lpstr>PowerPoint Presentation</vt:lpstr>
      <vt:lpstr>PowerPoint Presentation</vt:lpstr>
      <vt:lpstr>PowerPoint Presentation</vt:lpstr>
      <vt:lpstr>Some questions from your employees…</vt:lpstr>
      <vt:lpstr>Q&amp;A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urdesign</dc:creator>
  <cp:lastModifiedBy>Celaya, Marisela M - (mcelaya1)</cp:lastModifiedBy>
  <cp:revision>127</cp:revision>
  <cp:lastPrinted>2017-02-27T14:53:12Z</cp:lastPrinted>
  <dcterms:created xsi:type="dcterms:W3CDTF">2014-09-04T21:39:25Z</dcterms:created>
  <dcterms:modified xsi:type="dcterms:W3CDTF">2017-02-27T14:55:28Z</dcterms:modified>
</cp:coreProperties>
</file>