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61" r:id="rId4"/>
    <p:sldId id="267" r:id="rId5"/>
    <p:sldId id="290" r:id="rId6"/>
    <p:sldId id="263" r:id="rId7"/>
    <p:sldId id="265" r:id="rId8"/>
    <p:sldId id="291" r:id="rId9"/>
    <p:sldId id="268" r:id="rId10"/>
    <p:sldId id="269" r:id="rId11"/>
    <p:sldId id="270" r:id="rId12"/>
    <p:sldId id="271" r:id="rId13"/>
    <p:sldId id="292" r:id="rId14"/>
    <p:sldId id="274" r:id="rId15"/>
    <p:sldId id="287" r:id="rId16"/>
    <p:sldId id="275" r:id="rId17"/>
    <p:sldId id="277" r:id="rId18"/>
    <p:sldId id="281" r:id="rId19"/>
    <p:sldId id="278" r:id="rId20"/>
    <p:sldId id="282" r:id="rId21"/>
    <p:sldId id="289" r:id="rId22"/>
    <p:sldId id="279" r:id="rId23"/>
    <p:sldId id="280" r:id="rId24"/>
    <p:sldId id="285" r:id="rId25"/>
    <p:sldId id="266" r:id="rId26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  <a:srgbClr val="6F868D"/>
    <a:srgbClr val="333333"/>
    <a:srgbClr val="C8D9D8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19628-F2B4-4DD2-9F02-3B97917F2E26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448C3-A7CC-4CC8-A7C6-559C578D2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33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35EFB-73CC-46BD-850A-D54643D5371C}" type="datetimeFigureOut">
              <a:rPr lang="en-US" smtClean="0"/>
              <a:t>9/9/2018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6F169-DFBA-4C5C-899D-3BC63DABC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984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Updated</a:t>
            </a:r>
            <a:r>
              <a:rPr lang="en-US" baseline="0" smtClean="0"/>
              <a:t> 2.18.16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6F169-DFBA-4C5C-899D-3BC63DABCDD0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7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 smtClean="0"/>
              <a:t>SAMPLE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/>
          <a:lstStyle>
            <a:lvl1pPr marL="0" indent="0" algn="ctr">
              <a:buNone/>
              <a:defRPr>
                <a:solidFill>
                  <a:srgbClr val="6F86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Sample text or 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65443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723271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30172" y="2696278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909957" y="2355445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2875352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0C234B"/>
                </a:solidFill>
              </a:rPr>
              <a:t>SAMPLE HEADER</a:t>
            </a:r>
            <a:endParaRPr lang="en-US" dirty="0">
              <a:solidFill>
                <a:srgbClr val="0C234B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944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938724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 smtClean="0"/>
              <a:t>SAMPLE HEADER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843553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Basic Paragraph.</a:t>
            </a:r>
            <a:r>
              <a:rPr lang="en-US" baseline="0" dirty="0" smtClean="0"/>
              <a:t> </a:t>
            </a:r>
            <a:r>
              <a:rPr lang="en-US" dirty="0" smtClean="0"/>
              <a:t>This is what the text would look</a:t>
            </a:r>
            <a:r>
              <a:rPr lang="en-US" baseline="0" dirty="0" smtClean="0"/>
              <a:t> like in a paragraph. This is what the text would look like in a paragraph. This is what the text would look like.</a:t>
            </a:r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92167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5030957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19893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51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63" y="3885257"/>
            <a:ext cx="6946430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1576" y="6558724"/>
            <a:ext cx="398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6F868D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6F868D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1773"/>
            <a:ext cx="7772400" cy="2186931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tx2"/>
                </a:solidFill>
              </a:rPr>
              <a:t>UAccess</a:t>
            </a:r>
            <a:r>
              <a:rPr lang="en-US" sz="4400" dirty="0" smtClean="0">
                <a:solidFill>
                  <a:schemeClr val="tx2"/>
                </a:solidFill>
              </a:rPr>
              <a:t> Employee</a:t>
            </a:r>
            <a:br>
              <a:rPr lang="en-US" sz="4400" dirty="0" smtClean="0">
                <a:solidFill>
                  <a:schemeClr val="tx2"/>
                </a:solidFill>
              </a:rPr>
            </a:br>
            <a:r>
              <a:rPr lang="en-US" sz="4400" dirty="0" smtClean="0">
                <a:solidFill>
                  <a:schemeClr val="tx2"/>
                </a:solidFill>
              </a:rPr>
              <a:t>Recruitment </a:t>
            </a:r>
            <a:br>
              <a:rPr lang="en-US" sz="4400" dirty="0" smtClean="0">
                <a:solidFill>
                  <a:schemeClr val="tx2"/>
                </a:solidFill>
              </a:rPr>
            </a:br>
            <a:r>
              <a:rPr lang="en-US" sz="4400" dirty="0" smtClean="0">
                <a:solidFill>
                  <a:schemeClr val="tx2"/>
                </a:solidFill>
              </a:rPr>
              <a:t>(R</a:t>
            </a:r>
            <a:r>
              <a:rPr lang="en-US" sz="1400" dirty="0" smtClean="0">
                <a:solidFill>
                  <a:schemeClr val="tx2"/>
                </a:solidFill>
              </a:rPr>
              <a:t>ecruitment</a:t>
            </a:r>
            <a:r>
              <a:rPr lang="en-US" sz="4400" dirty="0" smtClean="0">
                <a:solidFill>
                  <a:schemeClr val="tx2"/>
                </a:solidFill>
              </a:rPr>
              <a:t> P</a:t>
            </a:r>
            <a:r>
              <a:rPr lang="en-US" sz="1200" dirty="0" smtClean="0">
                <a:solidFill>
                  <a:schemeClr val="tx2"/>
                </a:solidFill>
              </a:rPr>
              <a:t>roposal</a:t>
            </a:r>
            <a:r>
              <a:rPr lang="en-US" sz="4400" dirty="0" smtClean="0">
                <a:solidFill>
                  <a:schemeClr val="tx2"/>
                </a:solidFill>
              </a:rPr>
              <a:t> O</a:t>
            </a:r>
            <a:r>
              <a:rPr lang="en-US" sz="1200" dirty="0" smtClean="0">
                <a:solidFill>
                  <a:schemeClr val="tx2"/>
                </a:solidFill>
              </a:rPr>
              <a:t>ffer</a:t>
            </a:r>
            <a:r>
              <a:rPr lang="en-US" sz="4400" dirty="0" smtClean="0">
                <a:solidFill>
                  <a:schemeClr val="tx2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UAccess</a:t>
            </a:r>
            <a:r>
              <a:rPr lang="en-US" dirty="0" smtClean="0">
                <a:solidFill>
                  <a:schemeClr val="tx2"/>
                </a:solidFill>
              </a:rPr>
              <a:t> Speaker Series, February 23, 2016</a:t>
            </a:r>
          </a:p>
          <a:p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Nina Bates, Office of the Provost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Chris Wolf, Human Resources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2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81875" cy="5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2277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3920"/>
            <a:ext cx="80767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3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7162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0" y="468715"/>
            <a:ext cx="8113311" cy="58243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80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05" y="345035"/>
            <a:ext cx="7313585" cy="60715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" y="762000"/>
            <a:ext cx="7796784" cy="477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725347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72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6" y="681846"/>
            <a:ext cx="7872854" cy="475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84" y="228600"/>
            <a:ext cx="5604262" cy="39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84" y="4163291"/>
            <a:ext cx="5543032" cy="21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1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Objectives</a:t>
            </a:r>
            <a:endParaRPr lang="en-US" sz="2400" dirty="0">
              <a:solidFill>
                <a:srgbClr val="AB052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9908" y="1388853"/>
            <a:ext cx="7909051" cy="419684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Definition and history</a:t>
            </a:r>
          </a:p>
          <a:p>
            <a:r>
              <a:rPr lang="en-US" sz="2800" dirty="0">
                <a:solidFill>
                  <a:schemeClr val="tx2"/>
                </a:solidFill>
              </a:rPr>
              <a:t>Purpose</a:t>
            </a:r>
          </a:p>
          <a:p>
            <a:r>
              <a:rPr lang="en-US" sz="2800" dirty="0">
                <a:solidFill>
                  <a:schemeClr val="tx2"/>
                </a:solidFill>
              </a:rPr>
              <a:t>Recruitment process</a:t>
            </a:r>
          </a:p>
          <a:p>
            <a:r>
              <a:rPr lang="en-US" sz="2800" dirty="0">
                <a:solidFill>
                  <a:schemeClr val="tx2"/>
                </a:solidFill>
              </a:rPr>
              <a:t>Preparation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Step-by-step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Routing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Q&amp;A</a:t>
            </a:r>
          </a:p>
        </p:txBody>
      </p:sp>
      <p:pic>
        <p:nvPicPr>
          <p:cNvPr id="1026" name="Picture 2" descr="http://www.resumetarget.com/blog/wp-content/uploads/2013/05/objective-marke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8" y="2841478"/>
            <a:ext cx="4107398" cy="30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Attachments</a:t>
            </a:r>
            <a:endParaRPr lang="en-US" sz="2400" dirty="0">
              <a:solidFill>
                <a:srgbClr val="AB052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6965" y="1103312"/>
            <a:ext cx="7909051" cy="4356961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>
                <a:solidFill>
                  <a:schemeClr val="tx2"/>
                </a:solidFill>
              </a:rPr>
              <a:t>Attachments required: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A draft of the letter of offer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Candidate’s CV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Three (3) letters of recommendation</a:t>
            </a:r>
          </a:p>
          <a:p>
            <a:pPr lvl="2"/>
            <a:r>
              <a:rPr lang="en-US" sz="2800" dirty="0" smtClean="0">
                <a:solidFill>
                  <a:schemeClr val="tx2"/>
                </a:solidFill>
              </a:rPr>
              <a:t>Other letters/memos pertaining for tenured or continuing status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Routing</a:t>
            </a:r>
            <a:endParaRPr lang="en-US" sz="2400" dirty="0">
              <a:solidFill>
                <a:srgbClr val="AB052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6965" y="1103312"/>
            <a:ext cx="7909051" cy="4356961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Approvers include </a:t>
            </a:r>
            <a:r>
              <a:rPr lang="en-US" sz="2800" dirty="0" err="1" smtClean="0">
                <a:solidFill>
                  <a:schemeClr val="tx2"/>
                </a:solidFill>
              </a:rPr>
              <a:t>dept</a:t>
            </a:r>
            <a:r>
              <a:rPr lang="en-US" sz="2800" dirty="0" smtClean="0">
                <a:solidFill>
                  <a:schemeClr val="tx2"/>
                </a:solidFill>
              </a:rPr>
              <a:t>/college/unit that are in the funding commitment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All offers will go to Office of the Provost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System </a:t>
            </a:r>
            <a:r>
              <a:rPr lang="en-US" sz="2800" dirty="0">
                <a:solidFill>
                  <a:schemeClr val="tx2"/>
                </a:solidFill>
              </a:rPr>
              <a:t>doesn’t allow the transaction to be routed back. Has to be denied and </a:t>
            </a:r>
            <a:r>
              <a:rPr lang="en-US" sz="2800" dirty="0" smtClean="0">
                <a:solidFill>
                  <a:schemeClr val="tx2"/>
                </a:solidFill>
              </a:rPr>
              <a:t>resubmit</a:t>
            </a:r>
            <a:endParaRPr lang="en-US" sz="28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7673"/>
            <a:ext cx="6900421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47" y="609600"/>
            <a:ext cx="6980059" cy="563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2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11541" cy="349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6965" y="1512616"/>
            <a:ext cx="7909051" cy="97803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QUESTIONS?</a:t>
            </a:r>
          </a:p>
          <a:p>
            <a:pPr marL="0" lvl="0" indent="0" algn="ctr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Definition</a:t>
            </a:r>
            <a:endParaRPr lang="en-US" sz="2400" dirty="0">
              <a:solidFill>
                <a:srgbClr val="AB052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95702" y="1261872"/>
            <a:ext cx="7909051" cy="469909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Manager Self Service module located within </a:t>
            </a:r>
            <a:r>
              <a:rPr lang="en-US" sz="2800" dirty="0" err="1">
                <a:solidFill>
                  <a:schemeClr val="tx2"/>
                </a:solidFill>
              </a:rPr>
              <a:t>UAccess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Employee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err="1" smtClean="0">
                <a:solidFill>
                  <a:schemeClr val="tx2"/>
                </a:solidFill>
              </a:rPr>
              <a:t>UAccess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Employee &gt; MSS Online Forms &gt; Recruitment &gt; </a:t>
            </a:r>
            <a:r>
              <a:rPr lang="en-US" sz="2800" dirty="0" smtClean="0">
                <a:solidFill>
                  <a:schemeClr val="tx2"/>
                </a:solidFill>
              </a:rPr>
              <a:t>Create Offer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Only </a:t>
            </a:r>
            <a:r>
              <a:rPr lang="en-US" sz="2800" dirty="0">
                <a:solidFill>
                  <a:schemeClr val="tx2"/>
                </a:solidFill>
              </a:rPr>
              <a:t>used for Tenured/Tenure Eligible Faculty and Continuing/Continuing Eligible </a:t>
            </a:r>
            <a:r>
              <a:rPr lang="en-US" sz="2800" dirty="0" smtClean="0">
                <a:solidFill>
                  <a:schemeClr val="tx2"/>
                </a:solidFill>
              </a:rPr>
              <a:t>Employee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History: Part of the ADVANCE grant. The recruitment process used to  include proposal and now eliminated to streamline process</a:t>
            </a: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Purpose</a:t>
            </a:r>
            <a:endParaRPr lang="en-US" sz="2400" dirty="0">
              <a:solidFill>
                <a:srgbClr val="AB052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6965" y="1434238"/>
            <a:ext cx="7909051" cy="475625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To keep track of faculty recruitment to tie back to the recruitment plans that the deans submitted to the </a:t>
            </a:r>
            <a:r>
              <a:rPr lang="en-US" sz="2800" dirty="0" smtClean="0">
                <a:solidFill>
                  <a:schemeClr val="tx2"/>
                </a:solidFill>
              </a:rPr>
              <a:t>Office of the Provost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A </a:t>
            </a:r>
            <a:r>
              <a:rPr lang="en-US" sz="2800" dirty="0">
                <a:solidFill>
                  <a:schemeClr val="tx2"/>
                </a:solidFill>
              </a:rPr>
              <a:t>mechanism to keep track and/or confirm funding commitments from </a:t>
            </a:r>
            <a:r>
              <a:rPr lang="en-US" sz="2800" dirty="0" smtClean="0">
                <a:solidFill>
                  <a:schemeClr val="tx2"/>
                </a:solidFill>
              </a:rPr>
              <a:t>Office of the Provost, Office for Research &amp; Discovery (ORD – formerly VPR) and/or other units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To ensure Letter of Offers are accurate and follow </a:t>
            </a:r>
            <a:r>
              <a:rPr lang="en-US" sz="2800" dirty="0" smtClean="0">
                <a:solidFill>
                  <a:schemeClr val="tx2"/>
                </a:solidFill>
              </a:rPr>
              <a:t>UHAP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Recruitment Process</a:t>
            </a:r>
            <a:endParaRPr lang="en-US" sz="2400" dirty="0">
              <a:solidFill>
                <a:srgbClr val="AB052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707986"/>
            <a:ext cx="7626096" cy="58638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Recruitment Process</a:t>
            </a:r>
            <a:endParaRPr lang="en-US" sz="2400" dirty="0">
              <a:solidFill>
                <a:srgbClr val="AB052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38" y="685800"/>
            <a:ext cx="7637844" cy="587292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What to Prepare</a:t>
            </a:r>
            <a:endParaRPr lang="en-US" sz="2400" dirty="0">
              <a:solidFill>
                <a:srgbClr val="AB052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0263" y="981392"/>
            <a:ext cx="8055753" cy="51068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Ensure that all parties have access especially the approvers – </a:t>
            </a:r>
            <a:r>
              <a:rPr lang="en-US" sz="2800" dirty="0" err="1" smtClean="0">
                <a:solidFill>
                  <a:schemeClr val="tx2"/>
                </a:solidFill>
              </a:rPr>
              <a:t>UAccess</a:t>
            </a:r>
            <a:r>
              <a:rPr lang="en-US" sz="2800" dirty="0" smtClean="0">
                <a:solidFill>
                  <a:schemeClr val="tx2"/>
                </a:solidFill>
              </a:rPr>
              <a:t> Provisioning Tool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Communicate with your college to get information, such as: Approved recruitment plan (if applicable); Approved non-competitive hire (if applicable); Salary; Start-up funds; Space Requirements; Technology Requirements; Moving Expense; Other personnel Requirements: partner hire, graduate assistantship, </a:t>
            </a:r>
            <a:r>
              <a:rPr lang="en-US" sz="2800" dirty="0" err="1" smtClean="0">
                <a:solidFill>
                  <a:schemeClr val="tx2"/>
                </a:solidFill>
              </a:rPr>
              <a:t>etc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What to Prepare (cont.)</a:t>
            </a:r>
            <a:endParaRPr lang="en-US" sz="2400" dirty="0">
              <a:solidFill>
                <a:srgbClr val="AB052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0263" y="981392"/>
            <a:ext cx="8055753" cy="510689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Commitment </a:t>
            </a:r>
            <a:r>
              <a:rPr lang="en-US" sz="2800" dirty="0">
                <a:solidFill>
                  <a:schemeClr val="tx2"/>
                </a:solidFill>
              </a:rPr>
              <a:t>information, i.e.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Provost commitment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ORD commitment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Salary and/or start up from </a:t>
            </a:r>
            <a:r>
              <a:rPr lang="en-US" sz="2800" dirty="0" err="1">
                <a:solidFill>
                  <a:schemeClr val="tx2"/>
                </a:solidFill>
              </a:rPr>
              <a:t>dept</a:t>
            </a:r>
            <a:r>
              <a:rPr lang="en-US" sz="2800" dirty="0">
                <a:solidFill>
                  <a:schemeClr val="tx2"/>
                </a:solidFill>
              </a:rPr>
              <a:t>/college (home </a:t>
            </a:r>
            <a:r>
              <a:rPr lang="en-US" sz="2800" dirty="0" err="1">
                <a:solidFill>
                  <a:schemeClr val="tx2"/>
                </a:solidFill>
              </a:rPr>
              <a:t>dept</a:t>
            </a:r>
            <a:r>
              <a:rPr lang="en-US" sz="2800" dirty="0">
                <a:solidFill>
                  <a:schemeClr val="tx2"/>
                </a:solidFill>
              </a:rPr>
              <a:t>/college and/or other)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ID # if candidate is a current UA employee or student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Candidate </a:t>
            </a:r>
            <a:r>
              <a:rPr lang="en-US" sz="2800" dirty="0">
                <a:solidFill>
                  <a:schemeClr val="tx2"/>
                </a:solidFill>
              </a:rPr>
              <a:t>personal </a:t>
            </a:r>
            <a:r>
              <a:rPr lang="en-US" sz="2800" dirty="0" smtClean="0">
                <a:solidFill>
                  <a:schemeClr val="tx2"/>
                </a:solidFill>
              </a:rPr>
              <a:t>information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PCN for the position (can be vice line or new PCN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AB0520"/>
                </a:solidFill>
              </a:rPr>
              <a:t>Step-by-step</a:t>
            </a:r>
            <a:endParaRPr lang="en-US" sz="2400" dirty="0">
              <a:solidFill>
                <a:srgbClr val="AB052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103313"/>
            <a:ext cx="7698016" cy="370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0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364</Words>
  <Application>Microsoft Office PowerPoint</Application>
  <PresentationFormat>On-screen Show (4:3)</PresentationFormat>
  <Paragraphs>73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Verdana</vt:lpstr>
      <vt:lpstr>Wingdings</vt:lpstr>
      <vt:lpstr>Office Theme</vt:lpstr>
      <vt:lpstr>UAccess Employee Recruitment  (Recruitment Proposal Offer)</vt:lpstr>
      <vt:lpstr>Objectives</vt:lpstr>
      <vt:lpstr>Definition</vt:lpstr>
      <vt:lpstr>Purpose</vt:lpstr>
      <vt:lpstr>Recruitment Process</vt:lpstr>
      <vt:lpstr>Recruitment Process</vt:lpstr>
      <vt:lpstr>What to Prepare</vt:lpstr>
      <vt:lpstr>What to Prepare (cont.)</vt:lpstr>
      <vt:lpstr>Step-by-step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Attachments</vt:lpstr>
      <vt:lpstr>Routing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urdesign</dc:creator>
  <cp:lastModifiedBy>Carroll, Mary Marcelle - (marymcarroll)</cp:lastModifiedBy>
  <cp:revision>123</cp:revision>
  <cp:lastPrinted>2015-08-04T02:44:04Z</cp:lastPrinted>
  <dcterms:created xsi:type="dcterms:W3CDTF">2014-09-04T21:39:25Z</dcterms:created>
  <dcterms:modified xsi:type="dcterms:W3CDTF">2018-09-10T02:46:33Z</dcterms:modified>
</cp:coreProperties>
</file>