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1"/>
  </p:notesMasterIdLst>
  <p:sldIdLst>
    <p:sldId id="256" r:id="rId2"/>
    <p:sldId id="359" r:id="rId3"/>
    <p:sldId id="257" r:id="rId4"/>
    <p:sldId id="258" r:id="rId5"/>
    <p:sldId id="357" r:id="rId6"/>
    <p:sldId id="355" r:id="rId7"/>
    <p:sldId id="318" r:id="rId8"/>
    <p:sldId id="356" r:id="rId9"/>
    <p:sldId id="340" r:id="rId10"/>
    <p:sldId id="339" r:id="rId11"/>
    <p:sldId id="313" r:id="rId12"/>
    <p:sldId id="358" r:id="rId13"/>
    <p:sldId id="354" r:id="rId14"/>
    <p:sldId id="311" r:id="rId15"/>
    <p:sldId id="353" r:id="rId16"/>
    <p:sldId id="347" r:id="rId17"/>
    <p:sldId id="348" r:id="rId18"/>
    <p:sldId id="349" r:id="rId19"/>
    <p:sldId id="350" r:id="rId20"/>
    <p:sldId id="351" r:id="rId21"/>
    <p:sldId id="352" r:id="rId22"/>
    <p:sldId id="328" r:id="rId23"/>
    <p:sldId id="261" r:id="rId24"/>
    <p:sldId id="262" r:id="rId25"/>
    <p:sldId id="264" r:id="rId26"/>
    <p:sldId id="265" r:id="rId27"/>
    <p:sldId id="288" r:id="rId28"/>
    <p:sldId id="289" r:id="rId29"/>
    <p:sldId id="290" r:id="rId30"/>
    <p:sldId id="285" r:id="rId31"/>
    <p:sldId id="294" r:id="rId32"/>
    <p:sldId id="295" r:id="rId33"/>
    <p:sldId id="296" r:id="rId34"/>
    <p:sldId id="329" r:id="rId35"/>
    <p:sldId id="330" r:id="rId36"/>
    <p:sldId id="299" r:id="rId37"/>
    <p:sldId id="300" r:id="rId38"/>
    <p:sldId id="302" r:id="rId39"/>
    <p:sldId id="331" r:id="rId40"/>
    <p:sldId id="332" r:id="rId41"/>
    <p:sldId id="333" r:id="rId42"/>
    <p:sldId id="334" r:id="rId43"/>
    <p:sldId id="335" r:id="rId44"/>
    <p:sldId id="336" r:id="rId45"/>
    <p:sldId id="271" r:id="rId46"/>
    <p:sldId id="310" r:id="rId47"/>
    <p:sldId id="269" r:id="rId48"/>
    <p:sldId id="270" r:id="rId49"/>
    <p:sldId id="337" r:id="rId5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7" autoAdjust="0"/>
  </p:normalViewPr>
  <p:slideViewPr>
    <p:cSldViewPr snapToGrid="0" snapToObjects="1">
      <p:cViewPr varScale="1">
        <p:scale>
          <a:sx n="100" d="100"/>
          <a:sy n="100" d="100"/>
        </p:scale>
        <p:origin x="153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1F22E01-7D66-4460-B4DB-9A72495E7C51}" type="datetimeFigureOut">
              <a:rPr lang="en-US" smtClean="0"/>
              <a:t>8/21/2019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7C43C56-DDE5-4C18-81E7-91D1CEF6C4F6}" type="slidenum">
              <a:rPr lang="en-US" smtClean="0"/>
              <a:t>‹#›</a:t>
            </a:fld>
            <a:endParaRPr lang="en-US"/>
          </a:p>
        </p:txBody>
      </p:sp>
    </p:spTree>
    <p:extLst>
      <p:ext uri="{BB962C8B-B14F-4D97-AF65-F5344CB8AC3E}">
        <p14:creationId xmlns:p14="http://schemas.microsoft.com/office/powerpoint/2010/main" val="429231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43C56-DDE5-4C18-81E7-91D1CEF6C4F6}" type="slidenum">
              <a:rPr lang="en-US" smtClean="0"/>
              <a:t>3</a:t>
            </a:fld>
            <a:endParaRPr lang="en-US"/>
          </a:p>
        </p:txBody>
      </p:sp>
    </p:spTree>
    <p:extLst>
      <p:ext uri="{BB962C8B-B14F-4D97-AF65-F5344CB8AC3E}">
        <p14:creationId xmlns:p14="http://schemas.microsoft.com/office/powerpoint/2010/main" val="407018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43C56-DDE5-4C18-81E7-91D1CEF6C4F6}" type="slidenum">
              <a:rPr lang="en-US" smtClean="0"/>
              <a:t>4</a:t>
            </a:fld>
            <a:endParaRPr lang="en-US"/>
          </a:p>
        </p:txBody>
      </p:sp>
    </p:spTree>
    <p:extLst>
      <p:ext uri="{BB962C8B-B14F-4D97-AF65-F5344CB8AC3E}">
        <p14:creationId xmlns:p14="http://schemas.microsoft.com/office/powerpoint/2010/main" val="235267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43C56-DDE5-4C18-81E7-91D1CEF6C4F6}" type="slidenum">
              <a:rPr lang="en-US" smtClean="0"/>
              <a:t>10</a:t>
            </a:fld>
            <a:endParaRPr lang="en-US"/>
          </a:p>
        </p:txBody>
      </p:sp>
    </p:spTree>
    <p:extLst>
      <p:ext uri="{BB962C8B-B14F-4D97-AF65-F5344CB8AC3E}">
        <p14:creationId xmlns:p14="http://schemas.microsoft.com/office/powerpoint/2010/main" val="763453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D140825E-4A15-4D39-8176-1F07E904CB30}" type="datetimeFigureOut">
              <a:rPr lang="en-US" smtClean="0"/>
              <a:t>8/21/2019</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299551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315961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6665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231706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2582993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40825E-4A15-4D39-8176-1F07E904CB30}"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3038800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40825E-4A15-4D39-8176-1F07E904CB30}"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264568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422974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330913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185032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342092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40825E-4A15-4D39-8176-1F07E904CB30}"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360735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40825E-4A15-4D39-8176-1F07E904CB30}"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93194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40825E-4A15-4D39-8176-1F07E904CB30}"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392112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825E-4A15-4D39-8176-1F07E904CB30}"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289940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67556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282727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D140825E-4A15-4D39-8176-1F07E904CB30}" type="datetimeFigureOut">
              <a:rPr lang="en-US" smtClean="0"/>
              <a:t>8/21/2019</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345767329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t>Welcome to </a:t>
            </a:r>
            <a:br>
              <a:rPr lang="en-US" sz="6600" b="1" dirty="0"/>
            </a:br>
            <a:r>
              <a:rPr lang="en-US" sz="6600" b="1" dirty="0"/>
              <a:t>TA 101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822" y="6199529"/>
            <a:ext cx="3905663" cy="646049"/>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789422"/>
            <a:ext cx="4675031" cy="1068578"/>
          </a:xfrm>
          <a:prstGeom prst="rect">
            <a:avLst/>
          </a:prstGeom>
        </p:spPr>
      </p:pic>
    </p:spTree>
    <p:extLst>
      <p:ext uri="{BB962C8B-B14F-4D97-AF65-F5344CB8AC3E}">
        <p14:creationId xmlns:p14="http://schemas.microsoft.com/office/powerpoint/2010/main" val="195200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456" y="1026736"/>
            <a:ext cx="7024744" cy="685800"/>
          </a:xfrm>
        </p:spPr>
        <p:txBody>
          <a:bodyPr>
            <a:noAutofit/>
          </a:bodyPr>
          <a:lstStyle/>
          <a:p>
            <a:r>
              <a:rPr lang="en-US" sz="4000" b="1" dirty="0" smtClean="0"/>
              <a:t>Rationale for Focus on Non-Academic Skills</a:t>
            </a:r>
            <a:endParaRPr lang="en-US" sz="4000" b="1" dirty="0"/>
          </a:p>
        </p:txBody>
      </p:sp>
      <p:sp>
        <p:nvSpPr>
          <p:cNvPr id="3" name="Content Placeholder 2"/>
          <p:cNvSpPr>
            <a:spLocks noGrp="1"/>
          </p:cNvSpPr>
          <p:nvPr>
            <p:ph idx="1"/>
          </p:nvPr>
        </p:nvSpPr>
        <p:spPr>
          <a:xfrm>
            <a:off x="263951" y="2264790"/>
            <a:ext cx="8691513" cy="4572000"/>
          </a:xfrm>
        </p:spPr>
        <p:txBody>
          <a:bodyPr>
            <a:normAutofit/>
          </a:bodyPr>
          <a:lstStyle/>
          <a:p>
            <a:pPr fontAlgn="base"/>
            <a:r>
              <a:rPr lang="en-US" sz="2000" dirty="0" smtClean="0"/>
              <a:t>The </a:t>
            </a:r>
            <a:r>
              <a:rPr lang="en-US" sz="2000" dirty="0"/>
              <a:t>National Association of Colleges and Employers (NACE) </a:t>
            </a:r>
            <a:r>
              <a:rPr lang="en-US" sz="2000" dirty="0" smtClean="0"/>
              <a:t>ran </a:t>
            </a:r>
            <a:r>
              <a:rPr lang="en-US" sz="2000" dirty="0"/>
              <a:t>a survey </a:t>
            </a:r>
            <a:r>
              <a:rPr lang="en-US" sz="2000" dirty="0" smtClean="0"/>
              <a:t>asking hiring </a:t>
            </a:r>
            <a:r>
              <a:rPr lang="en-US" sz="2000" dirty="0"/>
              <a:t>managers what skills they plan to prioritize when they recruit from the class of 2015 at colleges and graduate schools. </a:t>
            </a:r>
            <a:endParaRPr lang="en-US" sz="2000" dirty="0" smtClean="0"/>
          </a:p>
          <a:p>
            <a:pPr lvl="1" fontAlgn="base"/>
            <a:r>
              <a:rPr lang="en-US" sz="1800" dirty="0"/>
              <a:t>Employers also want new hires to have technical knowledge related to the </a:t>
            </a:r>
            <a:r>
              <a:rPr lang="en-US" sz="1800" dirty="0" smtClean="0"/>
              <a:t>job</a:t>
            </a:r>
          </a:p>
          <a:p>
            <a:pPr lvl="1" fontAlgn="base"/>
            <a:r>
              <a:rPr lang="en-US" sz="1800" dirty="0" smtClean="0"/>
              <a:t>But more important is good </a:t>
            </a:r>
            <a:r>
              <a:rPr lang="en-US" sz="1800" dirty="0"/>
              <a:t>teamwork, decision-making and communication skills, and the ability to plan and prioritize work</a:t>
            </a:r>
            <a:r>
              <a:rPr lang="en-US" sz="1800" dirty="0" smtClean="0"/>
              <a:t>.</a:t>
            </a:r>
          </a:p>
          <a:p>
            <a:r>
              <a:rPr lang="en-US" sz="2000" dirty="0"/>
              <a:t>One survey showed that 72% of education leaders said students are well prepared to enter the workplace, but only 42% of employers thought so.  In a similar Gallup poll, it was 96 vs. 11%!</a:t>
            </a:r>
          </a:p>
          <a:p>
            <a:r>
              <a:rPr lang="en-US" sz="2000" b="1" dirty="0"/>
              <a:t>Is this common sense?  </a:t>
            </a:r>
            <a:r>
              <a:rPr lang="en-US" sz="2000" dirty="0"/>
              <a:t>If yes, then it wouldn’t be a </a:t>
            </a:r>
            <a:r>
              <a:rPr lang="en-US" sz="2000" dirty="0" smtClean="0"/>
              <a:t>problem </a:t>
            </a:r>
            <a:endParaRPr lang="en-US" sz="2000" dirty="0"/>
          </a:p>
        </p:txBody>
      </p:sp>
    </p:spTree>
    <p:extLst>
      <p:ext uri="{BB962C8B-B14F-4D97-AF65-F5344CB8AC3E}">
        <p14:creationId xmlns:p14="http://schemas.microsoft.com/office/powerpoint/2010/main" val="409546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Training for a profession</a:t>
            </a:r>
          </a:p>
        </p:txBody>
      </p:sp>
      <p:sp>
        <p:nvSpPr>
          <p:cNvPr id="3" name="Content Placeholder 2"/>
          <p:cNvSpPr>
            <a:spLocks noGrp="1"/>
          </p:cNvSpPr>
          <p:nvPr>
            <p:ph idx="1"/>
          </p:nvPr>
        </p:nvSpPr>
        <p:spPr>
          <a:xfrm>
            <a:off x="779463" y="2300956"/>
            <a:ext cx="7583487" cy="4481492"/>
          </a:xfrm>
        </p:spPr>
        <p:txBody>
          <a:bodyPr>
            <a:normAutofit/>
          </a:bodyPr>
          <a:lstStyle/>
          <a:p>
            <a:r>
              <a:rPr lang="en-US" sz="2400" dirty="0"/>
              <a:t>Take advantage of opportunities to present</a:t>
            </a:r>
          </a:p>
          <a:p>
            <a:pPr lvl="1"/>
            <a:r>
              <a:rPr lang="en-US" sz="2000" dirty="0"/>
              <a:t>Lectures</a:t>
            </a:r>
          </a:p>
          <a:p>
            <a:pPr lvl="1"/>
            <a:r>
              <a:rPr lang="en-US" sz="2000" dirty="0"/>
              <a:t>Posters</a:t>
            </a:r>
          </a:p>
          <a:p>
            <a:pPr lvl="1"/>
            <a:r>
              <a:rPr lang="en-US" sz="2000" dirty="0"/>
              <a:t>Symposiums</a:t>
            </a:r>
          </a:p>
        </p:txBody>
      </p:sp>
    </p:spTree>
    <p:extLst>
      <p:ext uri="{BB962C8B-B14F-4D97-AF65-F5344CB8AC3E}">
        <p14:creationId xmlns:p14="http://schemas.microsoft.com/office/powerpoint/2010/main" val="325262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Nuts and Bolts</a:t>
            </a:r>
            <a:endParaRPr lang="en-US" sz="3600" b="1" dirty="0"/>
          </a:p>
        </p:txBody>
      </p:sp>
      <p:sp>
        <p:nvSpPr>
          <p:cNvPr id="3" name="Subtitle 2"/>
          <p:cNvSpPr>
            <a:spLocks noGrp="1"/>
          </p:cNvSpPr>
          <p:nvPr>
            <p:ph type="subTitle" idx="1"/>
          </p:nvPr>
        </p:nvSpPr>
        <p:spPr/>
        <p:txBody>
          <a:bodyPr/>
          <a:lstStyle/>
          <a:p>
            <a:r>
              <a:rPr lang="en-US" dirty="0" smtClean="0"/>
              <a:t>Jennifer Ricketts, nutritional sciences</a:t>
            </a:r>
            <a:endParaRPr lang="en-US" dirty="0"/>
          </a:p>
        </p:txBody>
      </p:sp>
    </p:spTree>
    <p:extLst>
      <p:ext uri="{BB962C8B-B14F-4D97-AF65-F5344CB8AC3E}">
        <p14:creationId xmlns:p14="http://schemas.microsoft.com/office/powerpoint/2010/main" val="20883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re handout</a:t>
            </a:r>
            <a:endParaRPr lang="en-US" dirty="0"/>
          </a:p>
        </p:txBody>
      </p:sp>
      <p:sp>
        <p:nvSpPr>
          <p:cNvPr id="3" name="Content Placeholder 2"/>
          <p:cNvSpPr>
            <a:spLocks noGrp="1"/>
          </p:cNvSpPr>
          <p:nvPr>
            <p:ph idx="1"/>
          </p:nvPr>
        </p:nvSpPr>
        <p:spPr/>
        <p:txBody>
          <a:bodyPr/>
          <a:lstStyle/>
          <a:p>
            <a:r>
              <a:rPr lang="en-US" dirty="0" smtClean="0"/>
              <a:t>Locate the handout that highlights communication, classroom caveats and grading reminders</a:t>
            </a:r>
          </a:p>
          <a:p>
            <a:r>
              <a:rPr lang="en-US" dirty="0" smtClean="0"/>
              <a:t>Read through the handout individually and try to think of any challenges you have had, either as an undergrad or grad student, with regards to these topics</a:t>
            </a:r>
            <a:endParaRPr lang="en-US" dirty="0"/>
          </a:p>
        </p:txBody>
      </p:sp>
    </p:spTree>
    <p:extLst>
      <p:ext uri="{BB962C8B-B14F-4D97-AF65-F5344CB8AC3E}">
        <p14:creationId xmlns:p14="http://schemas.microsoft.com/office/powerpoint/2010/main" val="193901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Questions:</a:t>
            </a:r>
          </a:p>
        </p:txBody>
      </p:sp>
      <p:sp>
        <p:nvSpPr>
          <p:cNvPr id="3" name="Content Placeholder 2"/>
          <p:cNvSpPr>
            <a:spLocks noGrp="1"/>
          </p:cNvSpPr>
          <p:nvPr>
            <p:ph idx="1"/>
          </p:nvPr>
        </p:nvSpPr>
        <p:spPr>
          <a:xfrm>
            <a:off x="311085" y="2172182"/>
            <a:ext cx="8625525" cy="4612342"/>
          </a:xfrm>
        </p:spPr>
        <p:txBody>
          <a:bodyPr>
            <a:noAutofit/>
          </a:bodyPr>
          <a:lstStyle/>
          <a:p>
            <a:r>
              <a:rPr lang="en-US" sz="2400" dirty="0"/>
              <a:t>Experienced </a:t>
            </a:r>
            <a:r>
              <a:rPr lang="en-US" sz="2400" dirty="0" smtClean="0"/>
              <a:t>TA’s: What </a:t>
            </a:r>
            <a:r>
              <a:rPr lang="en-US" sz="2400" dirty="0"/>
              <a:t>have been some challenges you have faced in:</a:t>
            </a:r>
          </a:p>
          <a:p>
            <a:pPr lvl="1"/>
            <a:r>
              <a:rPr lang="en-US" sz="2000" dirty="0"/>
              <a:t>Communication with </a:t>
            </a:r>
            <a:r>
              <a:rPr lang="en-US" sz="2000" dirty="0" smtClean="0"/>
              <a:t>faculty and/or students?</a:t>
            </a:r>
            <a:endParaRPr lang="en-US" sz="2000" dirty="0"/>
          </a:p>
          <a:p>
            <a:pPr lvl="1"/>
            <a:r>
              <a:rPr lang="en-US" sz="2000" dirty="0"/>
              <a:t>Grading?</a:t>
            </a:r>
          </a:p>
          <a:p>
            <a:pPr lvl="1"/>
            <a:r>
              <a:rPr lang="en-US" sz="2000" dirty="0"/>
              <a:t>Using D2L?</a:t>
            </a:r>
          </a:p>
          <a:p>
            <a:r>
              <a:rPr lang="en-US" sz="2400" dirty="0" smtClean="0"/>
              <a:t>New TA’s: What </a:t>
            </a:r>
            <a:r>
              <a:rPr lang="en-US" sz="2400" dirty="0"/>
              <a:t>were some </a:t>
            </a:r>
            <a:r>
              <a:rPr lang="en-US" sz="2400" dirty="0" smtClean="0"/>
              <a:t>challenges </a:t>
            </a:r>
            <a:r>
              <a:rPr lang="en-US" sz="2400" dirty="0"/>
              <a:t>as an undergraduate with respect to:</a:t>
            </a:r>
          </a:p>
          <a:p>
            <a:pPr lvl="1"/>
            <a:r>
              <a:rPr lang="en-US" sz="2000" dirty="0"/>
              <a:t>Communication?</a:t>
            </a:r>
          </a:p>
          <a:p>
            <a:pPr lvl="1"/>
            <a:r>
              <a:rPr lang="en-US" sz="2000" dirty="0"/>
              <a:t>Grades?</a:t>
            </a:r>
          </a:p>
          <a:p>
            <a:pPr lvl="1"/>
            <a:r>
              <a:rPr lang="en-US" sz="2000" dirty="0"/>
              <a:t>Using a Learning Management System such as D2L?</a:t>
            </a:r>
          </a:p>
        </p:txBody>
      </p:sp>
    </p:spTree>
    <p:extLst>
      <p:ext uri="{BB962C8B-B14F-4D97-AF65-F5344CB8AC3E}">
        <p14:creationId xmlns:p14="http://schemas.microsoft.com/office/powerpoint/2010/main" val="286682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1" y="2222624"/>
            <a:ext cx="6043406" cy="2554758"/>
          </a:xfrm>
        </p:spPr>
        <p:txBody>
          <a:bodyPr/>
          <a:lstStyle/>
          <a:p>
            <a:r>
              <a:rPr lang="en-US" b="1" dirty="0" smtClean="0"/>
              <a:t>Interactive Discussions</a:t>
            </a:r>
            <a:endParaRPr lang="en-US" b="1" dirty="0"/>
          </a:p>
        </p:txBody>
      </p:sp>
      <p:sp>
        <p:nvSpPr>
          <p:cNvPr id="3" name="Subtitle 2"/>
          <p:cNvSpPr>
            <a:spLocks noGrp="1"/>
          </p:cNvSpPr>
          <p:nvPr>
            <p:ph type="subTitle" idx="1"/>
          </p:nvPr>
        </p:nvSpPr>
        <p:spPr>
          <a:xfrm>
            <a:off x="866441" y="4777380"/>
            <a:ext cx="6572584" cy="861420"/>
          </a:xfrm>
        </p:spPr>
        <p:txBody>
          <a:bodyPr/>
          <a:lstStyle/>
          <a:p>
            <a:r>
              <a:rPr lang="en-US" dirty="0" smtClean="0"/>
              <a:t>Joan Curry, Environmental Science</a:t>
            </a:r>
            <a:endParaRPr lang="en-US" dirty="0"/>
          </a:p>
          <a:p>
            <a:endParaRPr lang="en-US" dirty="0"/>
          </a:p>
        </p:txBody>
      </p:sp>
    </p:spTree>
    <p:extLst>
      <p:ext uri="{BB962C8B-B14F-4D97-AF65-F5344CB8AC3E}">
        <p14:creationId xmlns:p14="http://schemas.microsoft.com/office/powerpoint/2010/main" val="127215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Interactive Discussions</a:t>
            </a:r>
            <a:r>
              <a:rPr lang="en-US" dirty="0"/>
              <a:t>	</a:t>
            </a:r>
          </a:p>
        </p:txBody>
      </p:sp>
      <p:sp>
        <p:nvSpPr>
          <p:cNvPr id="3" name="Content Placeholder 2"/>
          <p:cNvSpPr>
            <a:spLocks noGrp="1"/>
          </p:cNvSpPr>
          <p:nvPr>
            <p:ph idx="1"/>
          </p:nvPr>
        </p:nvSpPr>
        <p:spPr/>
        <p:txBody>
          <a:bodyPr/>
          <a:lstStyle/>
          <a:p>
            <a:r>
              <a:rPr lang="en-US" dirty="0" smtClean="0"/>
              <a:t>Each table will be given a scenario</a:t>
            </a:r>
          </a:p>
          <a:p>
            <a:r>
              <a:rPr lang="en-US" dirty="0" smtClean="0"/>
              <a:t>Read individually and then discuss as a group</a:t>
            </a:r>
          </a:p>
          <a:p>
            <a:pPr lvl="1"/>
            <a:r>
              <a:rPr lang="en-US" dirty="0" smtClean="0"/>
              <a:t>What are some effective solutions?</a:t>
            </a:r>
          </a:p>
          <a:p>
            <a:pPr lvl="1"/>
            <a:r>
              <a:rPr lang="en-US" dirty="0" smtClean="0"/>
              <a:t>What would be the wrong way to handle your scenario?</a:t>
            </a:r>
          </a:p>
          <a:p>
            <a:r>
              <a:rPr lang="en-US" dirty="0" smtClean="0"/>
              <a:t>Be ready to share</a:t>
            </a:r>
            <a:endParaRPr lang="en-US" dirty="0"/>
          </a:p>
        </p:txBody>
      </p:sp>
    </p:spTree>
    <p:extLst>
      <p:ext uri="{BB962C8B-B14F-4D97-AF65-F5344CB8AC3E}">
        <p14:creationId xmlns:p14="http://schemas.microsoft.com/office/powerpoint/2010/main" val="296500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237" y="263236"/>
            <a:ext cx="8423564" cy="5909310"/>
          </a:xfrm>
          <a:prstGeom prst="rect">
            <a:avLst/>
          </a:prstGeom>
          <a:noFill/>
        </p:spPr>
        <p:txBody>
          <a:bodyPr wrap="square" rtlCol="0">
            <a:spAutoFit/>
          </a:bodyPr>
          <a:lstStyle/>
          <a:p>
            <a:r>
              <a:rPr lang="en-US" b="1" dirty="0"/>
              <a:t>Scenario 1:</a:t>
            </a:r>
            <a:r>
              <a:rPr lang="en-US" dirty="0"/>
              <a:t> You TA for a large lecture class.  Your duties mostly </a:t>
            </a:r>
            <a:r>
              <a:rPr lang="en-US" dirty="0" smtClean="0"/>
              <a:t/>
            </a:r>
            <a:br>
              <a:rPr lang="en-US" dirty="0" smtClean="0"/>
            </a:br>
            <a:r>
              <a:rPr lang="en-US" dirty="0" smtClean="0"/>
              <a:t>include </a:t>
            </a:r>
            <a:r>
              <a:rPr lang="en-US" dirty="0"/>
              <a:t>attending class and grading assignments.  Although your </a:t>
            </a:r>
            <a:r>
              <a:rPr lang="en-US" dirty="0" smtClean="0"/>
              <a:t/>
            </a:r>
            <a:br>
              <a:rPr lang="en-US" dirty="0" smtClean="0"/>
            </a:br>
            <a:r>
              <a:rPr lang="en-US" dirty="0" smtClean="0"/>
              <a:t>contact </a:t>
            </a:r>
            <a:r>
              <a:rPr lang="en-US" dirty="0"/>
              <a:t>information and office hours are listed in the syllabus, </a:t>
            </a:r>
            <a:r>
              <a:rPr lang="en-US" dirty="0" smtClean="0"/>
              <a:t/>
            </a:r>
            <a:br>
              <a:rPr lang="en-US" dirty="0" smtClean="0"/>
            </a:br>
            <a:r>
              <a:rPr lang="en-US" dirty="0" smtClean="0"/>
              <a:t>you’ve </a:t>
            </a:r>
            <a:r>
              <a:rPr lang="en-US" dirty="0"/>
              <a:t>only had a couple visitors and already into week 6.  Two days before the first big midterm, a student emails you and says she ‘doesn’t understand anything’.  When you receive the email, you are at dinner with a few friends who are also GTAs, but for different courses.  Your friend Chloe suggests that you email the student with the link to the study guide and tell them to make sure they are attending class. </a:t>
            </a:r>
            <a:endParaRPr lang="en-US" dirty="0" smtClean="0"/>
          </a:p>
          <a:p>
            <a:endParaRPr lang="en-US" dirty="0"/>
          </a:p>
          <a:p>
            <a:r>
              <a:rPr lang="en-US" dirty="0" smtClean="0"/>
              <a:t>Your </a:t>
            </a:r>
            <a:r>
              <a:rPr lang="en-US" dirty="0"/>
              <a:t>friend Roberto suggests that you email the student and say that you need a more specific question in order to help them.  Your friend Elsa suggests that you think more deeply about what is going on.  The student probably hasn’t been studying like they should, and has just realized they are in trouble regarding the pending exam.  Elsa suggests you first let the student know that you understand how anxious she feels.  Then let her know that you’d like to meet with her so that you can come up with some strategies for this test, and also for subsequent exams.  End by letting her know that you are available for questions via email in the meantime if there is something specific she is struggling with.  Which friend do you think has the best advice?  Why?</a:t>
            </a:r>
          </a:p>
        </p:txBody>
      </p:sp>
    </p:spTree>
    <p:extLst>
      <p:ext uri="{BB962C8B-B14F-4D97-AF65-F5344CB8AC3E}">
        <p14:creationId xmlns:p14="http://schemas.microsoft.com/office/powerpoint/2010/main" val="299060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55" y="1122218"/>
            <a:ext cx="8423564" cy="5078313"/>
          </a:xfrm>
          <a:prstGeom prst="rect">
            <a:avLst/>
          </a:prstGeom>
          <a:noFill/>
        </p:spPr>
        <p:txBody>
          <a:bodyPr wrap="square" rtlCol="0">
            <a:spAutoFit/>
          </a:bodyPr>
          <a:lstStyle/>
          <a:p>
            <a:r>
              <a:rPr lang="en-US" b="1" dirty="0"/>
              <a:t>Scenario 2:</a:t>
            </a:r>
            <a:r>
              <a:rPr lang="en-US" dirty="0"/>
              <a:t>  You’re a GTA for a small class.  Although you usually attend with the instructor, you haven’t led any classes alone yet.  You know all the students’ names, though you haven’t had much individual interaction with them.  The instructor will be out of town this week and has asked you to fill in for both Tuesday and Thursday lectures.  You’ve spent a lot of time preparing, but aren’t confident the week will go as well as you hope.  What if they ask something you don’t know?  What if they think you are unqualified? </a:t>
            </a:r>
            <a:endParaRPr lang="en-US" dirty="0" smtClean="0"/>
          </a:p>
          <a:p>
            <a:endParaRPr lang="en-US" dirty="0"/>
          </a:p>
          <a:p>
            <a:r>
              <a:rPr lang="en-US" dirty="0" smtClean="0"/>
              <a:t>Nevertheless</a:t>
            </a:r>
            <a:r>
              <a:rPr lang="en-US" dirty="0"/>
              <a:t>, you have a plan and some extra activities in case things move quicker than you anticipate.  When you show up on Tuesday, one of the students, Dominic, seems really irritated and appears to be giving you dirty looks during class.  You start to think that Dominic knows that you are unsure of your abilities.  Maybe he studied the material and you said something wrong.  You double down on your efforts to prepare and show up Thursday feeling hopeful.  However, Dominic is absent, even though there is a graded quiz scheduled for the end of class that day.  What should you do?</a:t>
            </a:r>
          </a:p>
        </p:txBody>
      </p:sp>
    </p:spTree>
    <p:extLst>
      <p:ext uri="{BB962C8B-B14F-4D97-AF65-F5344CB8AC3E}">
        <p14:creationId xmlns:p14="http://schemas.microsoft.com/office/powerpoint/2010/main" val="338613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55" y="1122218"/>
            <a:ext cx="8423564" cy="4801314"/>
          </a:xfrm>
          <a:prstGeom prst="rect">
            <a:avLst/>
          </a:prstGeom>
          <a:noFill/>
        </p:spPr>
        <p:txBody>
          <a:bodyPr wrap="square" rtlCol="0">
            <a:spAutoFit/>
          </a:bodyPr>
          <a:lstStyle/>
          <a:p>
            <a:r>
              <a:rPr lang="en-US" b="1" dirty="0"/>
              <a:t>Scenario 3:</a:t>
            </a:r>
            <a:r>
              <a:rPr lang="en-US" dirty="0"/>
              <a:t>  Wayne has a pretty good relationship with the students in the class he TA’s for.  They seem to like him, and he often helps them with tough questions on their homework.  Students occasionally come to office hours, but most interactions are via email or in the few minutes after the instructor lectures.  A couple weeks before the end of the semester, Wayne is at Bison Witches to have dinner and a beer with a friend.  He sees a few of his students when he gets there and gives them a quick wave and smile before sitting down.  </a:t>
            </a:r>
            <a:endParaRPr lang="en-US" dirty="0" smtClean="0"/>
          </a:p>
          <a:p>
            <a:endParaRPr lang="en-US" dirty="0"/>
          </a:p>
          <a:p>
            <a:r>
              <a:rPr lang="en-US" dirty="0" smtClean="0"/>
              <a:t>When </a:t>
            </a:r>
            <a:r>
              <a:rPr lang="en-US" dirty="0"/>
              <a:t>getting ready to leave, Wayne’s friend leaves to use the restroom.  One of the students approaches Wayne and asks if he and his friend want to join them for another beer.  These particular students are good students, seems interested in the material, and are fun to be around.  Wayne wants to join them, but has reservations.  He starts to say ‘thank you, but no’ – and the students say ‘come on Wayne!’  He agrees and sits down just as his friend is returning.  His friend whispers that this is not a good idea.  What do you think?</a:t>
            </a:r>
          </a:p>
        </p:txBody>
      </p:sp>
    </p:spTree>
    <p:extLst>
      <p:ext uri="{BB962C8B-B14F-4D97-AF65-F5344CB8AC3E}">
        <p14:creationId xmlns:p14="http://schemas.microsoft.com/office/powerpoint/2010/main" val="137167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Welcome</a:t>
            </a:r>
            <a:endParaRPr lang="en-US" sz="3600" b="1" dirty="0"/>
          </a:p>
        </p:txBody>
      </p:sp>
      <p:sp>
        <p:nvSpPr>
          <p:cNvPr id="3" name="Subtitle 2"/>
          <p:cNvSpPr>
            <a:spLocks noGrp="1"/>
          </p:cNvSpPr>
          <p:nvPr>
            <p:ph type="subTitle" idx="1"/>
          </p:nvPr>
        </p:nvSpPr>
        <p:spPr/>
        <p:txBody>
          <a:bodyPr/>
          <a:lstStyle/>
          <a:p>
            <a:r>
              <a:rPr lang="en-US" dirty="0" smtClean="0"/>
              <a:t>Matt mars, Agricultural Education, Technology and innovation</a:t>
            </a:r>
            <a:endParaRPr lang="en-US" dirty="0"/>
          </a:p>
        </p:txBody>
      </p:sp>
    </p:spTree>
    <p:extLst>
      <p:ext uri="{BB962C8B-B14F-4D97-AF65-F5344CB8AC3E}">
        <p14:creationId xmlns:p14="http://schemas.microsoft.com/office/powerpoint/2010/main" val="306310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1673"/>
            <a:ext cx="8423564" cy="6186309"/>
          </a:xfrm>
          <a:prstGeom prst="rect">
            <a:avLst/>
          </a:prstGeom>
          <a:noFill/>
        </p:spPr>
        <p:txBody>
          <a:bodyPr wrap="square" rtlCol="0">
            <a:spAutoFit/>
          </a:bodyPr>
          <a:lstStyle/>
          <a:p>
            <a:r>
              <a:rPr lang="en-US" b="1" dirty="0"/>
              <a:t>Scenario 4:  </a:t>
            </a:r>
            <a:r>
              <a:rPr lang="en-US" dirty="0"/>
              <a:t>Ben is incoming graduate student in a department </a:t>
            </a:r>
            <a:r>
              <a:rPr lang="en-US" dirty="0" smtClean="0"/>
              <a:t/>
            </a:r>
            <a:br>
              <a:rPr lang="en-US" dirty="0" smtClean="0"/>
            </a:br>
            <a:r>
              <a:rPr lang="en-US" dirty="0" smtClean="0"/>
              <a:t>that </a:t>
            </a:r>
            <a:r>
              <a:rPr lang="en-US" dirty="0"/>
              <a:t>requires all new students to TA.  He is nervous, though, </a:t>
            </a:r>
            <a:r>
              <a:rPr lang="en-US" dirty="0" smtClean="0"/>
              <a:t/>
            </a:r>
            <a:br>
              <a:rPr lang="en-US" dirty="0" smtClean="0"/>
            </a:br>
            <a:r>
              <a:rPr lang="en-US" dirty="0" smtClean="0"/>
              <a:t>because </a:t>
            </a:r>
            <a:r>
              <a:rPr lang="en-US" dirty="0"/>
              <a:t>he is generally pretty quiet and shy.  He joined the </a:t>
            </a:r>
            <a:r>
              <a:rPr lang="en-US" dirty="0" smtClean="0"/>
              <a:t/>
            </a:r>
            <a:br>
              <a:rPr lang="en-US" dirty="0" smtClean="0"/>
            </a:br>
            <a:r>
              <a:rPr lang="en-US" dirty="0" smtClean="0"/>
              <a:t>program </a:t>
            </a:r>
            <a:r>
              <a:rPr lang="en-US" dirty="0"/>
              <a:t>because he wants to do bench research and has no interest in teaching.  Nevertheless, he has decided to try his best.  He is assigned to a Friday discussion section and will lead class each week.  The first day wasn’t terrible, but classroom management was definitely an issue.  The students seemed to know that he was nervous.  They talked with their neighbors and texted during class, rarely paying attention.  At one point, a student shouted ‘speak up’ and then she and her friends laughed.  Ben got the feeling they were making fun of his nervousness.  </a:t>
            </a:r>
            <a:endParaRPr lang="en-US" dirty="0" smtClean="0"/>
          </a:p>
          <a:p>
            <a:endParaRPr lang="en-US" dirty="0"/>
          </a:p>
          <a:p>
            <a:r>
              <a:rPr lang="en-US" dirty="0" smtClean="0"/>
              <a:t>The </a:t>
            </a:r>
            <a:r>
              <a:rPr lang="en-US" dirty="0"/>
              <a:t>next week, Ben came prepared.  He let the class know that there were expectations for a courteous classroom, and that they would lose points for distracting behavior or not participating.  Most of the students settled down and seemed fine with the guidelines.  The student from last week though, the one who shouted, seemed to become emboldened.  She consistently talked to her friends at inappropriate times and rudely questioned Ben about his qualifications as well as the course content.  By the end of the fourth week, he has had enough.  The student is affecting class, and every time she has an outburst he loses is train of thought.  What can he do moving forward?</a:t>
            </a:r>
          </a:p>
        </p:txBody>
      </p:sp>
    </p:spTree>
    <p:extLst>
      <p:ext uri="{BB962C8B-B14F-4D97-AF65-F5344CB8AC3E}">
        <p14:creationId xmlns:p14="http://schemas.microsoft.com/office/powerpoint/2010/main" val="214609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55" y="1122218"/>
            <a:ext cx="8423564" cy="4801314"/>
          </a:xfrm>
          <a:prstGeom prst="rect">
            <a:avLst/>
          </a:prstGeom>
          <a:noFill/>
        </p:spPr>
        <p:txBody>
          <a:bodyPr wrap="square" rtlCol="0">
            <a:spAutoFit/>
          </a:bodyPr>
          <a:lstStyle/>
          <a:p>
            <a:r>
              <a:rPr lang="en-US" b="1" dirty="0"/>
              <a:t>Scenario 5:</a:t>
            </a:r>
            <a:r>
              <a:rPr lang="en-US" dirty="0"/>
              <a:t>  Janelle is a TA for a large lecture class.  She occasionally helps with lecture, but most of her student interaction is via office hours and grading.  One day, when grading a long written assignment, Janelle comes across a student assignment that has been 85% plagiarized from a student who previously took the course.  Per the agreement with the instructor, Janelle gave the student a zero and left feedback in d2L asking the student to contact the instructor.  </a:t>
            </a:r>
            <a:endParaRPr lang="en-US" dirty="0" smtClean="0"/>
          </a:p>
          <a:p>
            <a:endParaRPr lang="en-US" dirty="0"/>
          </a:p>
          <a:p>
            <a:r>
              <a:rPr lang="en-US" dirty="0" smtClean="0"/>
              <a:t>Two </a:t>
            </a:r>
            <a:r>
              <a:rPr lang="en-US" dirty="0"/>
              <a:t>days later, the student shows up in Janelle’s office distressed.  She breaks down crying and explains that she knew it was wrong to use her friend’s assignment, but there had been a death in the family and she just didn’t know how to manage all of her schoolwork while dealing with family issues and maintaining her job on campus.  She asks Janelle for another chance.  Janelle hasn’t said anything to the instructor yet, but has a meeting with her to discuss class later that afternoon.  What should Janelle say to the student?  What should Janelle do about the plagiarized assignment?  What should Janelle say to the instructor?</a:t>
            </a:r>
          </a:p>
        </p:txBody>
      </p:sp>
    </p:spTree>
    <p:extLst>
      <p:ext uri="{BB962C8B-B14F-4D97-AF65-F5344CB8AC3E}">
        <p14:creationId xmlns:p14="http://schemas.microsoft.com/office/powerpoint/2010/main" val="80987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0" y="2222624"/>
            <a:ext cx="7086935" cy="2554758"/>
          </a:xfrm>
        </p:spPr>
        <p:txBody>
          <a:bodyPr/>
          <a:lstStyle/>
          <a:p>
            <a:r>
              <a:rPr lang="en-US" b="1" dirty="0"/>
              <a:t>Time Management and </a:t>
            </a:r>
            <a:r>
              <a:rPr lang="en-US" b="1" dirty="0" smtClean="0"/>
              <a:t>Work/Life Balance</a:t>
            </a:r>
            <a:endParaRPr lang="en-US" sz="3600" b="1" dirty="0"/>
          </a:p>
        </p:txBody>
      </p:sp>
      <p:sp>
        <p:nvSpPr>
          <p:cNvPr id="3" name="Subtitle 2"/>
          <p:cNvSpPr>
            <a:spLocks noGrp="1"/>
          </p:cNvSpPr>
          <p:nvPr>
            <p:ph type="subTitle" idx="1"/>
          </p:nvPr>
        </p:nvSpPr>
        <p:spPr/>
        <p:txBody>
          <a:bodyPr/>
          <a:lstStyle/>
          <a:p>
            <a:r>
              <a:rPr lang="en-US" dirty="0"/>
              <a:t>Matt mars, Agricultural Education, Technology and innovation</a:t>
            </a:r>
          </a:p>
        </p:txBody>
      </p:sp>
    </p:spTree>
    <p:extLst>
      <p:ext uri="{BB962C8B-B14F-4D97-AF65-F5344CB8AC3E}">
        <p14:creationId xmlns:p14="http://schemas.microsoft.com/office/powerpoint/2010/main" val="34514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tx11k9f.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935308" cy="6858000"/>
          </a:xfrm>
          <a:prstGeom prst="rect">
            <a:avLst/>
          </a:prstGeom>
        </p:spPr>
      </p:pic>
      <p:sp>
        <p:nvSpPr>
          <p:cNvPr id="4" name="TextBox 3"/>
          <p:cNvSpPr txBox="1"/>
          <p:nvPr/>
        </p:nvSpPr>
        <p:spPr>
          <a:xfrm>
            <a:off x="655883" y="694610"/>
            <a:ext cx="3614090" cy="400110"/>
          </a:xfrm>
          <a:prstGeom prst="rect">
            <a:avLst/>
          </a:prstGeom>
          <a:noFill/>
        </p:spPr>
        <p:txBody>
          <a:bodyPr wrap="none" rtlCol="0">
            <a:spAutoFit/>
          </a:bodyPr>
          <a:lstStyle/>
          <a:p>
            <a:r>
              <a:rPr lang="en-US" sz="2000" b="1" i="1" dirty="0"/>
              <a:t>Time management and balance</a:t>
            </a:r>
          </a:p>
        </p:txBody>
      </p:sp>
    </p:spTree>
    <p:extLst>
      <p:ext uri="{BB962C8B-B14F-4D97-AF65-F5344CB8AC3E}">
        <p14:creationId xmlns:p14="http://schemas.microsoft.com/office/powerpoint/2010/main" val="2359797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tx11k9f.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935308" cy="6858000"/>
          </a:xfrm>
          <a:prstGeom prst="rect">
            <a:avLst/>
          </a:prstGeom>
        </p:spPr>
      </p:pic>
      <p:sp>
        <p:nvSpPr>
          <p:cNvPr id="4" name="TextBox 3"/>
          <p:cNvSpPr txBox="1"/>
          <p:nvPr/>
        </p:nvSpPr>
        <p:spPr>
          <a:xfrm>
            <a:off x="655883" y="694610"/>
            <a:ext cx="3614090" cy="400110"/>
          </a:xfrm>
          <a:prstGeom prst="rect">
            <a:avLst/>
          </a:prstGeom>
          <a:noFill/>
        </p:spPr>
        <p:txBody>
          <a:bodyPr wrap="none" rtlCol="0">
            <a:spAutoFit/>
          </a:bodyPr>
          <a:lstStyle/>
          <a:p>
            <a:r>
              <a:rPr lang="en-US" sz="2000" b="1" i="1" dirty="0"/>
              <a:t>Time management and balance</a:t>
            </a:r>
          </a:p>
        </p:txBody>
      </p:sp>
      <p:sp>
        <p:nvSpPr>
          <p:cNvPr id="3" name="TextBox 2"/>
          <p:cNvSpPr txBox="1"/>
          <p:nvPr/>
        </p:nvSpPr>
        <p:spPr>
          <a:xfrm>
            <a:off x="7937187" y="879276"/>
            <a:ext cx="1039918" cy="369332"/>
          </a:xfrm>
          <a:prstGeom prst="rect">
            <a:avLst/>
          </a:prstGeom>
          <a:noFill/>
        </p:spPr>
        <p:txBody>
          <a:bodyPr wrap="none" rtlCol="0">
            <a:spAutoFit/>
          </a:bodyPr>
          <a:lstStyle/>
          <a:p>
            <a:r>
              <a:rPr lang="en-US" dirty="0"/>
              <a:t>Research</a:t>
            </a:r>
          </a:p>
        </p:txBody>
      </p:sp>
      <p:sp>
        <p:nvSpPr>
          <p:cNvPr id="5" name="TextBox 4"/>
          <p:cNvSpPr txBox="1"/>
          <p:nvPr/>
        </p:nvSpPr>
        <p:spPr>
          <a:xfrm>
            <a:off x="4568362" y="2099518"/>
            <a:ext cx="1059192" cy="369332"/>
          </a:xfrm>
          <a:prstGeom prst="rect">
            <a:avLst/>
          </a:prstGeom>
          <a:noFill/>
        </p:spPr>
        <p:txBody>
          <a:bodyPr wrap="none" rtlCol="0">
            <a:spAutoFit/>
          </a:bodyPr>
          <a:lstStyle/>
          <a:p>
            <a:r>
              <a:rPr lang="en-US" dirty="0"/>
              <a:t>TA duties</a:t>
            </a:r>
          </a:p>
        </p:txBody>
      </p:sp>
      <p:sp>
        <p:nvSpPr>
          <p:cNvPr id="6" name="TextBox 5"/>
          <p:cNvSpPr txBox="1"/>
          <p:nvPr/>
        </p:nvSpPr>
        <p:spPr>
          <a:xfrm>
            <a:off x="4105604" y="5946075"/>
            <a:ext cx="1308509" cy="369332"/>
          </a:xfrm>
          <a:prstGeom prst="rect">
            <a:avLst/>
          </a:prstGeom>
          <a:noFill/>
        </p:spPr>
        <p:txBody>
          <a:bodyPr wrap="none" rtlCol="0">
            <a:spAutoFit/>
          </a:bodyPr>
          <a:lstStyle/>
          <a:p>
            <a:r>
              <a:rPr lang="en-US" dirty="0"/>
              <a:t>Coursework</a:t>
            </a:r>
          </a:p>
        </p:txBody>
      </p:sp>
      <p:sp>
        <p:nvSpPr>
          <p:cNvPr id="7" name="TextBox 6"/>
          <p:cNvSpPr txBox="1"/>
          <p:nvPr/>
        </p:nvSpPr>
        <p:spPr>
          <a:xfrm>
            <a:off x="7668596" y="5102785"/>
            <a:ext cx="519982" cy="369332"/>
          </a:xfrm>
          <a:prstGeom prst="rect">
            <a:avLst/>
          </a:prstGeom>
          <a:noFill/>
        </p:spPr>
        <p:txBody>
          <a:bodyPr wrap="none" rtlCol="0">
            <a:spAutoFit/>
          </a:bodyPr>
          <a:lstStyle/>
          <a:p>
            <a:r>
              <a:rPr lang="en-US" dirty="0"/>
              <a:t>Life</a:t>
            </a:r>
          </a:p>
        </p:txBody>
      </p:sp>
    </p:spTree>
    <p:extLst>
      <p:ext uri="{BB962C8B-B14F-4D97-AF65-F5344CB8AC3E}">
        <p14:creationId xmlns:p14="http://schemas.microsoft.com/office/powerpoint/2010/main" val="301163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4" name="TextBox 3"/>
          <p:cNvSpPr txBox="1"/>
          <p:nvPr/>
        </p:nvSpPr>
        <p:spPr>
          <a:xfrm>
            <a:off x="655883" y="694610"/>
            <a:ext cx="3614090" cy="400110"/>
          </a:xfrm>
          <a:prstGeom prst="rect">
            <a:avLst/>
          </a:prstGeom>
          <a:noFill/>
        </p:spPr>
        <p:txBody>
          <a:bodyPr wrap="none" rtlCol="0">
            <a:spAutoFit/>
          </a:bodyPr>
          <a:lstStyle/>
          <a:p>
            <a:r>
              <a:rPr lang="en-US" sz="2000" b="1" i="1" dirty="0"/>
              <a:t>Time management and balance</a:t>
            </a:r>
          </a:p>
        </p:txBody>
      </p:sp>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7" name="TextBox 6"/>
          <p:cNvSpPr txBox="1"/>
          <p:nvPr/>
        </p:nvSpPr>
        <p:spPr>
          <a:xfrm>
            <a:off x="7370159" y="5227114"/>
            <a:ext cx="519982" cy="369332"/>
          </a:xfrm>
          <a:prstGeom prst="rect">
            <a:avLst/>
          </a:prstGeom>
          <a:noFill/>
        </p:spPr>
        <p:txBody>
          <a:bodyPr wrap="none" rtlCol="0">
            <a:spAutoFit/>
          </a:bodyPr>
          <a:lstStyle/>
          <a:p>
            <a:r>
              <a:rPr lang="en-US" dirty="0">
                <a:solidFill>
                  <a:srgbClr val="FFFFFF"/>
                </a:solidFill>
              </a:rPr>
              <a:t>Life</a:t>
            </a:r>
          </a:p>
        </p:txBody>
      </p:sp>
    </p:spTree>
    <p:extLst>
      <p:ext uri="{BB962C8B-B14F-4D97-AF65-F5344CB8AC3E}">
        <p14:creationId xmlns:p14="http://schemas.microsoft.com/office/powerpoint/2010/main" val="994574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7" name="TextBox 6"/>
          <p:cNvSpPr txBox="1"/>
          <p:nvPr/>
        </p:nvSpPr>
        <p:spPr>
          <a:xfrm>
            <a:off x="7370159" y="5227114"/>
            <a:ext cx="519982" cy="369332"/>
          </a:xfrm>
          <a:prstGeom prst="rect">
            <a:avLst/>
          </a:prstGeom>
          <a:noFill/>
        </p:spPr>
        <p:txBody>
          <a:bodyPr wrap="none" rtlCol="0">
            <a:spAutoFit/>
          </a:bodyPr>
          <a:lstStyle/>
          <a:p>
            <a:r>
              <a:rPr lang="en-US" dirty="0">
                <a:solidFill>
                  <a:srgbClr val="FFFFFF"/>
                </a:solidFill>
              </a:rPr>
              <a:t>Life</a:t>
            </a:r>
          </a:p>
        </p:txBody>
      </p:sp>
      <p:sp>
        <p:nvSpPr>
          <p:cNvPr id="4" name="TextBox 3"/>
          <p:cNvSpPr txBox="1"/>
          <p:nvPr/>
        </p:nvSpPr>
        <p:spPr>
          <a:xfrm>
            <a:off x="655883" y="694610"/>
            <a:ext cx="3614090" cy="400110"/>
          </a:xfrm>
          <a:prstGeom prst="rect">
            <a:avLst/>
          </a:prstGeom>
          <a:noFill/>
        </p:spPr>
        <p:txBody>
          <a:bodyPr wrap="none" rtlCol="0">
            <a:spAutoFit/>
          </a:bodyPr>
          <a:lstStyle/>
          <a:p>
            <a:r>
              <a:rPr lang="en-US" sz="2000" b="1" i="1" dirty="0"/>
              <a:t>Time management and balance</a:t>
            </a:r>
          </a:p>
        </p:txBody>
      </p:sp>
      <p:sp>
        <p:nvSpPr>
          <p:cNvPr id="14" name="TextBox 13"/>
          <p:cNvSpPr txBox="1"/>
          <p:nvPr/>
        </p:nvSpPr>
        <p:spPr>
          <a:xfrm>
            <a:off x="994076" y="2709630"/>
            <a:ext cx="1973940" cy="923330"/>
          </a:xfrm>
          <a:prstGeom prst="rect">
            <a:avLst/>
          </a:prstGeom>
          <a:noFill/>
        </p:spPr>
        <p:txBody>
          <a:bodyPr wrap="square" rtlCol="0">
            <a:spAutoFit/>
          </a:bodyPr>
          <a:lstStyle/>
          <a:p>
            <a:r>
              <a:rPr lang="en-US" b="1" i="1" dirty="0"/>
              <a:t>It might not always seem like it….</a:t>
            </a:r>
          </a:p>
        </p:txBody>
      </p:sp>
    </p:spTree>
    <p:extLst>
      <p:ext uri="{BB962C8B-B14F-4D97-AF65-F5344CB8AC3E}">
        <p14:creationId xmlns:p14="http://schemas.microsoft.com/office/powerpoint/2010/main" val="391855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7" name="TextBox 6"/>
          <p:cNvSpPr txBox="1"/>
          <p:nvPr/>
        </p:nvSpPr>
        <p:spPr>
          <a:xfrm>
            <a:off x="7370159" y="5227114"/>
            <a:ext cx="519982" cy="369332"/>
          </a:xfrm>
          <a:prstGeom prst="rect">
            <a:avLst/>
          </a:prstGeom>
          <a:noFill/>
        </p:spPr>
        <p:txBody>
          <a:bodyPr wrap="none" rtlCol="0">
            <a:spAutoFit/>
          </a:bodyPr>
          <a:lstStyle/>
          <a:p>
            <a:r>
              <a:rPr lang="en-US" dirty="0">
                <a:solidFill>
                  <a:srgbClr val="FFFFFF"/>
                </a:solidFill>
              </a:rPr>
              <a:t>Life</a:t>
            </a:r>
          </a:p>
        </p:txBody>
      </p:sp>
      <p:sp>
        <p:nvSpPr>
          <p:cNvPr id="4" name="TextBox 3"/>
          <p:cNvSpPr txBox="1"/>
          <p:nvPr/>
        </p:nvSpPr>
        <p:spPr>
          <a:xfrm>
            <a:off x="655883" y="694610"/>
            <a:ext cx="3614090" cy="400110"/>
          </a:xfrm>
          <a:prstGeom prst="rect">
            <a:avLst/>
          </a:prstGeom>
          <a:noFill/>
        </p:spPr>
        <p:txBody>
          <a:bodyPr wrap="none" rtlCol="0">
            <a:spAutoFit/>
          </a:bodyPr>
          <a:lstStyle/>
          <a:p>
            <a:r>
              <a:rPr lang="en-US" sz="2000" b="1" i="1" dirty="0"/>
              <a:t>Time management and balance</a:t>
            </a:r>
          </a:p>
        </p:txBody>
      </p:sp>
      <p:sp>
        <p:nvSpPr>
          <p:cNvPr id="14" name="TextBox 13"/>
          <p:cNvSpPr txBox="1"/>
          <p:nvPr/>
        </p:nvSpPr>
        <p:spPr>
          <a:xfrm>
            <a:off x="994076" y="2709630"/>
            <a:ext cx="1973940" cy="923330"/>
          </a:xfrm>
          <a:prstGeom prst="rect">
            <a:avLst/>
          </a:prstGeom>
          <a:noFill/>
        </p:spPr>
        <p:txBody>
          <a:bodyPr wrap="square" rtlCol="0">
            <a:spAutoFit/>
          </a:bodyPr>
          <a:lstStyle/>
          <a:p>
            <a:r>
              <a:rPr lang="en-US" b="1" i="1" dirty="0"/>
              <a:t>It might not always seem like it….</a:t>
            </a:r>
          </a:p>
        </p:txBody>
      </p:sp>
      <p:sp>
        <p:nvSpPr>
          <p:cNvPr id="15" name="TextBox 14"/>
          <p:cNvSpPr txBox="1"/>
          <p:nvPr/>
        </p:nvSpPr>
        <p:spPr>
          <a:xfrm>
            <a:off x="994076" y="4653530"/>
            <a:ext cx="4543268" cy="923330"/>
          </a:xfrm>
          <a:prstGeom prst="rect">
            <a:avLst/>
          </a:prstGeom>
          <a:noFill/>
        </p:spPr>
        <p:txBody>
          <a:bodyPr wrap="square" rtlCol="0">
            <a:spAutoFit/>
          </a:bodyPr>
          <a:lstStyle/>
          <a:p>
            <a:r>
              <a:rPr lang="en-US" b="1" i="1" dirty="0">
                <a:solidFill>
                  <a:schemeClr val="bg1"/>
                </a:solidFill>
              </a:rPr>
              <a:t>But your advisor, your professor, your students, your friends, your family, and </a:t>
            </a:r>
            <a:r>
              <a:rPr lang="en-US" b="1" i="1" u="sng" dirty="0">
                <a:solidFill>
                  <a:schemeClr val="bg1"/>
                </a:solidFill>
              </a:rPr>
              <a:t>you</a:t>
            </a:r>
            <a:r>
              <a:rPr lang="en-US" b="1" i="1" dirty="0">
                <a:solidFill>
                  <a:schemeClr val="bg1"/>
                </a:solidFill>
              </a:rPr>
              <a:t> are all on the same page</a:t>
            </a:r>
          </a:p>
        </p:txBody>
      </p:sp>
    </p:spTree>
    <p:extLst>
      <p:ext uri="{BB962C8B-B14F-4D97-AF65-F5344CB8AC3E}">
        <p14:creationId xmlns:p14="http://schemas.microsoft.com/office/powerpoint/2010/main" val="139525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7" name="TextBox 6"/>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4" name="TextBox 3"/>
          <p:cNvSpPr txBox="1"/>
          <p:nvPr/>
        </p:nvSpPr>
        <p:spPr>
          <a:xfrm>
            <a:off x="655883" y="694610"/>
            <a:ext cx="3614090" cy="400110"/>
          </a:xfrm>
          <a:prstGeom prst="rect">
            <a:avLst/>
          </a:prstGeom>
          <a:noFill/>
        </p:spPr>
        <p:txBody>
          <a:bodyPr wrap="none" rtlCol="0">
            <a:spAutoFit/>
          </a:bodyPr>
          <a:lstStyle/>
          <a:p>
            <a:r>
              <a:rPr lang="en-US" sz="2000" b="1" i="1" dirty="0"/>
              <a:t>Time management and balance</a:t>
            </a:r>
          </a:p>
        </p:txBody>
      </p:sp>
      <p:sp>
        <p:nvSpPr>
          <p:cNvPr id="14" name="TextBox 13"/>
          <p:cNvSpPr txBox="1"/>
          <p:nvPr/>
        </p:nvSpPr>
        <p:spPr>
          <a:xfrm>
            <a:off x="994076" y="2709630"/>
            <a:ext cx="1973940" cy="923330"/>
          </a:xfrm>
          <a:prstGeom prst="rect">
            <a:avLst/>
          </a:prstGeom>
          <a:noFill/>
        </p:spPr>
        <p:txBody>
          <a:bodyPr wrap="square" rtlCol="0">
            <a:spAutoFit/>
          </a:bodyPr>
          <a:lstStyle/>
          <a:p>
            <a:r>
              <a:rPr lang="en-US" b="1" i="1" dirty="0"/>
              <a:t>It might not always seem like it….</a:t>
            </a:r>
          </a:p>
        </p:txBody>
      </p:sp>
      <p:sp>
        <p:nvSpPr>
          <p:cNvPr id="15" name="TextBox 14"/>
          <p:cNvSpPr txBox="1"/>
          <p:nvPr/>
        </p:nvSpPr>
        <p:spPr>
          <a:xfrm>
            <a:off x="994076" y="4653530"/>
            <a:ext cx="4543268" cy="923330"/>
          </a:xfrm>
          <a:prstGeom prst="rect">
            <a:avLst/>
          </a:prstGeom>
          <a:noFill/>
        </p:spPr>
        <p:txBody>
          <a:bodyPr wrap="square" rtlCol="0">
            <a:spAutoFit/>
          </a:bodyPr>
          <a:lstStyle/>
          <a:p>
            <a:r>
              <a:rPr lang="en-US" b="1" i="1" dirty="0">
                <a:solidFill>
                  <a:schemeClr val="bg1"/>
                </a:solidFill>
              </a:rPr>
              <a:t>But your advisor, your professor, your students, your friends, your family, and </a:t>
            </a:r>
            <a:r>
              <a:rPr lang="en-US" b="1" i="1" u="sng" dirty="0">
                <a:solidFill>
                  <a:schemeClr val="bg1"/>
                </a:solidFill>
              </a:rPr>
              <a:t>you</a:t>
            </a:r>
            <a:r>
              <a:rPr lang="en-US" b="1" i="1" dirty="0">
                <a:solidFill>
                  <a:schemeClr val="bg1"/>
                </a:solidFill>
              </a:rPr>
              <a:t> are all on the same page</a:t>
            </a:r>
          </a:p>
        </p:txBody>
      </p:sp>
      <p:sp>
        <p:nvSpPr>
          <p:cNvPr id="11" name="Rectangle 10"/>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Tree>
    <p:extLst>
      <p:ext uri="{BB962C8B-B14F-4D97-AF65-F5344CB8AC3E}">
        <p14:creationId xmlns:p14="http://schemas.microsoft.com/office/powerpoint/2010/main" val="376615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7" name="TextBox 6"/>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4" name="TextBox 3"/>
          <p:cNvSpPr txBox="1"/>
          <p:nvPr/>
        </p:nvSpPr>
        <p:spPr>
          <a:xfrm>
            <a:off x="655883" y="694610"/>
            <a:ext cx="3614090" cy="400110"/>
          </a:xfrm>
          <a:prstGeom prst="rect">
            <a:avLst/>
          </a:prstGeom>
          <a:noFill/>
        </p:spPr>
        <p:txBody>
          <a:bodyPr wrap="none" rtlCol="0">
            <a:spAutoFit/>
          </a:bodyPr>
          <a:lstStyle/>
          <a:p>
            <a:r>
              <a:rPr lang="en-US" sz="2000" b="1" i="1" dirty="0"/>
              <a:t>Time management and balance</a:t>
            </a:r>
          </a:p>
        </p:txBody>
      </p:sp>
      <p:sp>
        <p:nvSpPr>
          <p:cNvPr id="14" name="TextBox 13"/>
          <p:cNvSpPr txBox="1"/>
          <p:nvPr/>
        </p:nvSpPr>
        <p:spPr>
          <a:xfrm>
            <a:off x="994076" y="2709630"/>
            <a:ext cx="1973940" cy="923330"/>
          </a:xfrm>
          <a:prstGeom prst="rect">
            <a:avLst/>
          </a:prstGeom>
          <a:noFill/>
        </p:spPr>
        <p:txBody>
          <a:bodyPr wrap="square" rtlCol="0">
            <a:spAutoFit/>
          </a:bodyPr>
          <a:lstStyle/>
          <a:p>
            <a:r>
              <a:rPr lang="en-US" b="1" i="1" dirty="0"/>
              <a:t>It might not always seem like it….</a:t>
            </a:r>
          </a:p>
        </p:txBody>
      </p:sp>
      <p:sp>
        <p:nvSpPr>
          <p:cNvPr id="15" name="TextBox 14"/>
          <p:cNvSpPr txBox="1"/>
          <p:nvPr/>
        </p:nvSpPr>
        <p:spPr>
          <a:xfrm>
            <a:off x="994076" y="4653530"/>
            <a:ext cx="4543268" cy="923330"/>
          </a:xfrm>
          <a:prstGeom prst="rect">
            <a:avLst/>
          </a:prstGeom>
          <a:noFill/>
        </p:spPr>
        <p:txBody>
          <a:bodyPr wrap="square" rtlCol="0">
            <a:spAutoFit/>
          </a:bodyPr>
          <a:lstStyle/>
          <a:p>
            <a:r>
              <a:rPr lang="en-US" b="1" i="1" dirty="0">
                <a:solidFill>
                  <a:schemeClr val="bg1"/>
                </a:solidFill>
              </a:rPr>
              <a:t>But your advisor, your professor, your students, your friends, your family, and </a:t>
            </a:r>
            <a:r>
              <a:rPr lang="en-US" b="1" i="1" u="sng" dirty="0">
                <a:solidFill>
                  <a:schemeClr val="bg1"/>
                </a:solidFill>
              </a:rPr>
              <a:t>you</a:t>
            </a:r>
            <a:r>
              <a:rPr lang="en-US" b="1" i="1" dirty="0">
                <a:solidFill>
                  <a:schemeClr val="bg1"/>
                </a:solidFill>
              </a:rPr>
              <a:t> are all on the same page</a:t>
            </a:r>
          </a:p>
        </p:txBody>
      </p:sp>
      <p:sp>
        <p:nvSpPr>
          <p:cNvPr id="11" name="Rectangle 10"/>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Tree>
    <p:extLst>
      <p:ext uri="{BB962C8B-B14F-4D97-AF65-F5344CB8AC3E}">
        <p14:creationId xmlns:p14="http://schemas.microsoft.com/office/powerpoint/2010/main" val="123517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20122"/>
            <a:ext cx="7583487" cy="878245"/>
          </a:xfrm>
        </p:spPr>
        <p:txBody>
          <a:bodyPr>
            <a:normAutofit/>
          </a:bodyPr>
          <a:lstStyle/>
          <a:p>
            <a:pPr algn="ctr"/>
            <a:r>
              <a:rPr lang="en-US" sz="4000" b="1" dirty="0"/>
              <a:t>Cardon Teaching Fellows</a:t>
            </a:r>
          </a:p>
        </p:txBody>
      </p:sp>
      <p:sp>
        <p:nvSpPr>
          <p:cNvPr id="3" name="Content Placeholder 2"/>
          <p:cNvSpPr>
            <a:spLocks noGrp="1"/>
          </p:cNvSpPr>
          <p:nvPr>
            <p:ph idx="1"/>
          </p:nvPr>
        </p:nvSpPr>
        <p:spPr>
          <a:xfrm>
            <a:off x="273377" y="2479251"/>
            <a:ext cx="8653807" cy="3869565"/>
          </a:xfrm>
        </p:spPr>
        <p:txBody>
          <a:bodyPr>
            <a:normAutofit fontScale="85000" lnSpcReduction="20000"/>
          </a:bodyPr>
          <a:lstStyle/>
          <a:p>
            <a:r>
              <a:rPr lang="en-US" sz="2800" dirty="0"/>
              <a:t>Fellows are elected members of the Bart Cardon Academy for Teaching Excellence (CATE) in the College of Agriculture and Life Sciences (CALS)</a:t>
            </a:r>
          </a:p>
          <a:p>
            <a:r>
              <a:rPr lang="en-US" sz="2800" dirty="0"/>
              <a:t>With the goal of enhancing the scholarship of teaching within the College, the Fellows:</a:t>
            </a:r>
          </a:p>
          <a:p>
            <a:pPr marL="0" indent="0">
              <a:buNone/>
            </a:pPr>
            <a:r>
              <a:rPr lang="en-US" sz="2800" dirty="0"/>
              <a:t>	</a:t>
            </a:r>
            <a:r>
              <a:rPr lang="en-US" sz="2400" dirty="0"/>
              <a:t>-organize and conduct workshops</a:t>
            </a:r>
          </a:p>
          <a:p>
            <a:pPr marL="0" indent="0">
              <a:buNone/>
            </a:pPr>
            <a:r>
              <a:rPr lang="en-US" sz="2400" dirty="0"/>
              <a:t>	-mentor new faculty and teaching assistants</a:t>
            </a:r>
          </a:p>
          <a:p>
            <a:pPr marL="0" indent="0">
              <a:buNone/>
            </a:pPr>
            <a:r>
              <a:rPr lang="en-US" sz="2400" dirty="0"/>
              <a:t>	-promote and evaluate nominations for 	teaching awards</a:t>
            </a:r>
          </a:p>
          <a:p>
            <a:pPr marL="0" indent="0">
              <a:buNone/>
            </a:pPr>
            <a:r>
              <a:rPr lang="en-US" sz="2400" dirty="0"/>
              <a:t>	-coach teachers interested in student learning</a:t>
            </a:r>
          </a:p>
          <a:p>
            <a:pPr marL="0" indent="0">
              <a:buNone/>
            </a:pPr>
            <a:r>
              <a:rPr lang="en-US" sz="2400" dirty="0"/>
              <a:t>	-support the work of Career and Academic Services in CALS</a:t>
            </a:r>
            <a:endParaRPr lang="en-US" sz="2800" dirty="0"/>
          </a:p>
        </p:txBody>
      </p:sp>
    </p:spTree>
    <p:extLst>
      <p:ext uri="{BB962C8B-B14F-4D97-AF65-F5344CB8AC3E}">
        <p14:creationId xmlns:p14="http://schemas.microsoft.com/office/powerpoint/2010/main" val="192883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5" name="Rectangle 14"/>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Tree>
    <p:extLst>
      <p:ext uri="{BB962C8B-B14F-4D97-AF65-F5344CB8AC3E}">
        <p14:creationId xmlns:p14="http://schemas.microsoft.com/office/powerpoint/2010/main" val="99906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9007" y="1382366"/>
            <a:ext cx="5985420" cy="4985981"/>
          </a:xfrm>
          <a:prstGeom prst="rect">
            <a:avLst/>
          </a:prstGeom>
          <a:noFill/>
          <a:ln>
            <a:noFill/>
          </a:ln>
        </p:spPr>
        <p:txBody>
          <a:bodyPr wrap="square" rtlCol="0">
            <a:spAutoFit/>
          </a:bodyPr>
          <a:lstStyle/>
          <a:p>
            <a:endParaRPr lang="en-US" sz="1600" b="1" dirty="0"/>
          </a:p>
          <a:p>
            <a:endParaRPr lang="en-US" sz="1600" i="1" dirty="0"/>
          </a:p>
          <a:p>
            <a:r>
              <a:rPr lang="en-US" sz="1600" i="1" dirty="0"/>
              <a:t>• </a:t>
            </a:r>
            <a:r>
              <a:rPr lang="en-US" sz="1600" b="1" i="1" dirty="0"/>
              <a:t>Think</a:t>
            </a:r>
            <a:r>
              <a:rPr lang="en-US" sz="1600" b="1" dirty="0"/>
              <a:t> about your use of time in ‘real life.’</a:t>
            </a:r>
          </a:p>
          <a:p>
            <a:endParaRPr lang="en-US" sz="800" b="1" dirty="0"/>
          </a:p>
          <a:p>
            <a:r>
              <a:rPr lang="en-US" sz="1600" dirty="0"/>
              <a:t>How do you spend your time? </a:t>
            </a:r>
          </a:p>
          <a:p>
            <a:r>
              <a:rPr lang="en-US" sz="1600" dirty="0"/>
              <a:t>What’s important to you ‘at the end of the day’?</a:t>
            </a:r>
            <a:endParaRPr lang="en-US" sz="1600" b="1" dirty="0"/>
          </a:p>
          <a:p>
            <a:endParaRPr lang="en-US" sz="2000" b="1" dirty="0"/>
          </a:p>
          <a:p>
            <a:r>
              <a:rPr lang="en-US" sz="1600" b="1" dirty="0"/>
              <a:t>• </a:t>
            </a:r>
            <a:r>
              <a:rPr lang="en-US" sz="1600" b="1" i="1" dirty="0"/>
              <a:t>Reflect: </a:t>
            </a:r>
            <a:r>
              <a:rPr lang="en-US" sz="1600" b="1" dirty="0"/>
              <a:t>to what degree do you set your own schedule?</a:t>
            </a:r>
          </a:p>
          <a:p>
            <a:endParaRPr lang="en-US" sz="800" dirty="0"/>
          </a:p>
          <a:p>
            <a:r>
              <a:rPr lang="en-US" sz="1600" dirty="0"/>
              <a:t>Do you have a flexible or rigid structure to your days?</a:t>
            </a:r>
          </a:p>
          <a:p>
            <a:r>
              <a:rPr lang="en-US" sz="1600" dirty="0"/>
              <a:t>What can you change, and what has to stay the same?</a:t>
            </a:r>
          </a:p>
          <a:p>
            <a:endParaRPr lang="en-US" sz="2000" dirty="0"/>
          </a:p>
          <a:p>
            <a:r>
              <a:rPr lang="en-US" sz="1600" dirty="0"/>
              <a:t>•</a:t>
            </a:r>
            <a:r>
              <a:rPr lang="en-US" sz="1600" i="1" dirty="0"/>
              <a:t> </a:t>
            </a:r>
            <a:r>
              <a:rPr lang="en-US" sz="1600" b="1" i="1" dirty="0"/>
              <a:t>Consider</a:t>
            </a:r>
            <a:r>
              <a:rPr lang="en-US" sz="1600" b="1" dirty="0"/>
              <a:t>: how important is time management to you?</a:t>
            </a:r>
          </a:p>
          <a:p>
            <a:endParaRPr lang="en-US" sz="800" dirty="0"/>
          </a:p>
          <a:p>
            <a:r>
              <a:rPr lang="en-US" sz="1600" dirty="0"/>
              <a:t>Do you feel better and more effective with a plan in mind?</a:t>
            </a:r>
          </a:p>
          <a:p>
            <a:r>
              <a:rPr lang="en-US" sz="1600" dirty="0"/>
              <a:t>Why or why not?</a:t>
            </a:r>
          </a:p>
          <a:p>
            <a:endParaRPr lang="en-US" sz="2000" dirty="0"/>
          </a:p>
          <a:p>
            <a:r>
              <a:rPr lang="en-US" sz="1600" dirty="0"/>
              <a:t>•</a:t>
            </a:r>
            <a:r>
              <a:rPr lang="en-US" sz="1600" i="1" dirty="0"/>
              <a:t> </a:t>
            </a:r>
            <a:r>
              <a:rPr lang="en-US" sz="1600" b="1" i="1" dirty="0"/>
              <a:t>Identify</a:t>
            </a:r>
            <a:r>
              <a:rPr lang="en-US" sz="1600" b="1" dirty="0"/>
              <a:t>: how do you manage your ‘real life’ time?</a:t>
            </a:r>
            <a:endParaRPr lang="en-US" sz="800" dirty="0"/>
          </a:p>
          <a:p>
            <a:endParaRPr lang="en-US" sz="1000" dirty="0"/>
          </a:p>
          <a:p>
            <a:r>
              <a:rPr lang="en-US" sz="1600" dirty="0"/>
              <a:t>Do you use the same approach as you did in, say, </a:t>
            </a:r>
          </a:p>
          <a:p>
            <a:r>
              <a:rPr lang="en-US" sz="1600" dirty="0"/>
              <a:t>high school? Why or why not?</a:t>
            </a:r>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5" name="Rectangle 14"/>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
        <p:nvSpPr>
          <p:cNvPr id="19" name="Rectangle 18"/>
          <p:cNvSpPr/>
          <p:nvPr/>
        </p:nvSpPr>
        <p:spPr>
          <a:xfrm>
            <a:off x="0" y="2844637"/>
            <a:ext cx="586528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172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9007" y="1382366"/>
            <a:ext cx="5985420" cy="4985981"/>
          </a:xfrm>
          <a:prstGeom prst="rect">
            <a:avLst/>
          </a:prstGeom>
          <a:noFill/>
          <a:ln>
            <a:noFill/>
          </a:ln>
        </p:spPr>
        <p:txBody>
          <a:bodyPr wrap="square" rtlCol="0">
            <a:spAutoFit/>
          </a:bodyPr>
          <a:lstStyle/>
          <a:p>
            <a:endParaRPr lang="en-US" sz="1600" b="1" dirty="0"/>
          </a:p>
          <a:p>
            <a:endParaRPr lang="en-US" sz="1600" i="1" dirty="0"/>
          </a:p>
          <a:p>
            <a:r>
              <a:rPr lang="en-US" sz="1600" i="1" dirty="0"/>
              <a:t>• </a:t>
            </a:r>
            <a:r>
              <a:rPr lang="en-US" sz="1600" b="1" i="1" dirty="0"/>
              <a:t>Think</a:t>
            </a:r>
            <a:r>
              <a:rPr lang="en-US" sz="1600" b="1" dirty="0"/>
              <a:t> about your use of time in ‘real life.’</a:t>
            </a:r>
          </a:p>
          <a:p>
            <a:endParaRPr lang="en-US" sz="800" b="1" dirty="0"/>
          </a:p>
          <a:p>
            <a:r>
              <a:rPr lang="en-US" sz="1600" dirty="0"/>
              <a:t>How do you spend your time? </a:t>
            </a:r>
          </a:p>
          <a:p>
            <a:r>
              <a:rPr lang="en-US" sz="1600" dirty="0"/>
              <a:t>What’s important to you ‘at the end of the day’?</a:t>
            </a:r>
            <a:endParaRPr lang="en-US" sz="1600" b="1" dirty="0"/>
          </a:p>
          <a:p>
            <a:endParaRPr lang="en-US" sz="2000" b="1" dirty="0"/>
          </a:p>
          <a:p>
            <a:r>
              <a:rPr lang="en-US" sz="1600" b="1" dirty="0"/>
              <a:t>• </a:t>
            </a:r>
            <a:r>
              <a:rPr lang="en-US" sz="1600" b="1" i="1" dirty="0"/>
              <a:t>Reflect: </a:t>
            </a:r>
            <a:r>
              <a:rPr lang="en-US" sz="1600" b="1" dirty="0"/>
              <a:t>to what degree do you set your own schedule?</a:t>
            </a:r>
          </a:p>
          <a:p>
            <a:endParaRPr lang="en-US" sz="800" dirty="0"/>
          </a:p>
          <a:p>
            <a:r>
              <a:rPr lang="en-US" sz="1600" dirty="0"/>
              <a:t>Do you have a flexible or rigid structure to your days?</a:t>
            </a:r>
          </a:p>
          <a:p>
            <a:r>
              <a:rPr lang="en-US" sz="1600" dirty="0"/>
              <a:t>What can you change, and what has to stay the same?</a:t>
            </a:r>
          </a:p>
          <a:p>
            <a:endParaRPr lang="en-US" sz="2000" dirty="0"/>
          </a:p>
          <a:p>
            <a:r>
              <a:rPr lang="en-US" sz="1600" dirty="0"/>
              <a:t>•</a:t>
            </a:r>
            <a:r>
              <a:rPr lang="en-US" sz="1600" i="1" dirty="0"/>
              <a:t> </a:t>
            </a:r>
            <a:r>
              <a:rPr lang="en-US" sz="1600" b="1" i="1" dirty="0"/>
              <a:t>Consider</a:t>
            </a:r>
            <a:r>
              <a:rPr lang="en-US" sz="1600" b="1" dirty="0"/>
              <a:t>: how important is time management to you?</a:t>
            </a:r>
          </a:p>
          <a:p>
            <a:endParaRPr lang="en-US" sz="800" dirty="0"/>
          </a:p>
          <a:p>
            <a:r>
              <a:rPr lang="en-US" sz="1600" dirty="0"/>
              <a:t>Do you feel better and more effective with a plan in mind?</a:t>
            </a:r>
          </a:p>
          <a:p>
            <a:r>
              <a:rPr lang="en-US" sz="1600" dirty="0"/>
              <a:t>Why or why not?</a:t>
            </a:r>
          </a:p>
          <a:p>
            <a:endParaRPr lang="en-US" sz="2000" dirty="0"/>
          </a:p>
          <a:p>
            <a:r>
              <a:rPr lang="en-US" sz="1600" dirty="0"/>
              <a:t>•</a:t>
            </a:r>
            <a:r>
              <a:rPr lang="en-US" sz="1600" i="1" dirty="0"/>
              <a:t> </a:t>
            </a:r>
            <a:r>
              <a:rPr lang="en-US" sz="1600" b="1" i="1" dirty="0"/>
              <a:t>Identify</a:t>
            </a:r>
            <a:r>
              <a:rPr lang="en-US" sz="1600" b="1" dirty="0"/>
              <a:t>: how do you manage your ‘real life’ time?</a:t>
            </a:r>
            <a:endParaRPr lang="en-US" sz="800" dirty="0"/>
          </a:p>
          <a:p>
            <a:endParaRPr lang="en-US" sz="1000" dirty="0"/>
          </a:p>
          <a:p>
            <a:r>
              <a:rPr lang="en-US" sz="1600" dirty="0"/>
              <a:t>Do you use the same approach as you did in, say, </a:t>
            </a:r>
          </a:p>
          <a:p>
            <a:r>
              <a:rPr lang="en-US" sz="1600" dirty="0"/>
              <a:t>high school? Why or why not?</a:t>
            </a:r>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5" name="Rectangle 14"/>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
        <p:nvSpPr>
          <p:cNvPr id="19" name="Rectangle 18"/>
          <p:cNvSpPr/>
          <p:nvPr/>
        </p:nvSpPr>
        <p:spPr>
          <a:xfrm>
            <a:off x="0" y="4097231"/>
            <a:ext cx="5865289" cy="39026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601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9007" y="1382366"/>
            <a:ext cx="5985420" cy="4985981"/>
          </a:xfrm>
          <a:prstGeom prst="rect">
            <a:avLst/>
          </a:prstGeom>
          <a:noFill/>
          <a:ln>
            <a:noFill/>
          </a:ln>
        </p:spPr>
        <p:txBody>
          <a:bodyPr wrap="square" rtlCol="0">
            <a:spAutoFit/>
          </a:bodyPr>
          <a:lstStyle/>
          <a:p>
            <a:endParaRPr lang="en-US" sz="1600" b="1" dirty="0"/>
          </a:p>
          <a:p>
            <a:endParaRPr lang="en-US" sz="1600" i="1" dirty="0"/>
          </a:p>
          <a:p>
            <a:r>
              <a:rPr lang="en-US" sz="1600" i="1" dirty="0"/>
              <a:t>• </a:t>
            </a:r>
            <a:r>
              <a:rPr lang="en-US" sz="1600" b="1" i="1" dirty="0"/>
              <a:t>Think</a:t>
            </a:r>
            <a:r>
              <a:rPr lang="en-US" sz="1600" b="1" dirty="0"/>
              <a:t> about your use of time in ‘real life.’</a:t>
            </a:r>
          </a:p>
          <a:p>
            <a:endParaRPr lang="en-US" sz="800" b="1" dirty="0"/>
          </a:p>
          <a:p>
            <a:r>
              <a:rPr lang="en-US" sz="1600" dirty="0"/>
              <a:t>How do you spend your time? </a:t>
            </a:r>
          </a:p>
          <a:p>
            <a:r>
              <a:rPr lang="en-US" sz="1600" dirty="0"/>
              <a:t>What’s important to you ‘at the end of the day’?</a:t>
            </a:r>
            <a:endParaRPr lang="en-US" sz="1600" b="1" dirty="0"/>
          </a:p>
          <a:p>
            <a:endParaRPr lang="en-US" sz="2000" b="1" dirty="0"/>
          </a:p>
          <a:p>
            <a:r>
              <a:rPr lang="en-US" sz="1600" b="1" dirty="0"/>
              <a:t>• </a:t>
            </a:r>
            <a:r>
              <a:rPr lang="en-US" sz="1600" b="1" i="1" dirty="0"/>
              <a:t>Reflect: </a:t>
            </a:r>
            <a:r>
              <a:rPr lang="en-US" sz="1600" b="1" dirty="0"/>
              <a:t>to what degree do you set your own schedule?</a:t>
            </a:r>
          </a:p>
          <a:p>
            <a:endParaRPr lang="en-US" sz="800" dirty="0"/>
          </a:p>
          <a:p>
            <a:r>
              <a:rPr lang="en-US" sz="1600" dirty="0"/>
              <a:t>Do you have a flexible or rigid structure to your days?</a:t>
            </a:r>
          </a:p>
          <a:p>
            <a:r>
              <a:rPr lang="en-US" sz="1600" dirty="0"/>
              <a:t>What can you change, and what has to stay the same?</a:t>
            </a:r>
          </a:p>
          <a:p>
            <a:endParaRPr lang="en-US" sz="2000" dirty="0"/>
          </a:p>
          <a:p>
            <a:r>
              <a:rPr lang="en-US" sz="1600" dirty="0"/>
              <a:t>•</a:t>
            </a:r>
            <a:r>
              <a:rPr lang="en-US" sz="1600" i="1" dirty="0"/>
              <a:t> </a:t>
            </a:r>
            <a:r>
              <a:rPr lang="en-US" sz="1600" b="1" i="1" dirty="0"/>
              <a:t>Consider</a:t>
            </a:r>
            <a:r>
              <a:rPr lang="en-US" sz="1600" b="1" dirty="0"/>
              <a:t>: how important is time management to you?</a:t>
            </a:r>
          </a:p>
          <a:p>
            <a:endParaRPr lang="en-US" sz="800" dirty="0"/>
          </a:p>
          <a:p>
            <a:r>
              <a:rPr lang="en-US" sz="1600" dirty="0"/>
              <a:t>Do you feel better and more effective with a plan in mind?</a:t>
            </a:r>
          </a:p>
          <a:p>
            <a:r>
              <a:rPr lang="en-US" sz="1600" dirty="0"/>
              <a:t>Why or why not?</a:t>
            </a:r>
          </a:p>
          <a:p>
            <a:endParaRPr lang="en-US" sz="2000" dirty="0"/>
          </a:p>
          <a:p>
            <a:r>
              <a:rPr lang="en-US" sz="1600" dirty="0"/>
              <a:t>•</a:t>
            </a:r>
            <a:r>
              <a:rPr lang="en-US" sz="1600" i="1" dirty="0"/>
              <a:t> </a:t>
            </a:r>
            <a:r>
              <a:rPr lang="en-US" sz="1600" b="1" i="1" dirty="0"/>
              <a:t>Identify</a:t>
            </a:r>
            <a:r>
              <a:rPr lang="en-US" sz="1600" b="1" dirty="0"/>
              <a:t>: how do you manage your ‘real life’ time?</a:t>
            </a:r>
            <a:endParaRPr lang="en-US" sz="800" dirty="0"/>
          </a:p>
          <a:p>
            <a:endParaRPr lang="en-US" sz="1000" dirty="0"/>
          </a:p>
          <a:p>
            <a:r>
              <a:rPr lang="en-US" sz="1600" dirty="0"/>
              <a:t>Do you use the same approach as you did in, say, </a:t>
            </a:r>
          </a:p>
          <a:p>
            <a:r>
              <a:rPr lang="en-US" sz="1600" dirty="0"/>
              <a:t>high school? Why or why not?</a:t>
            </a:r>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5" name="Rectangle 14"/>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
        <p:nvSpPr>
          <p:cNvPr id="19" name="Rectangle 18"/>
          <p:cNvSpPr/>
          <p:nvPr/>
        </p:nvSpPr>
        <p:spPr>
          <a:xfrm>
            <a:off x="0" y="5227114"/>
            <a:ext cx="5865289" cy="27727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964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9007" y="1382366"/>
            <a:ext cx="5985420" cy="4985981"/>
          </a:xfrm>
          <a:prstGeom prst="rect">
            <a:avLst/>
          </a:prstGeom>
          <a:noFill/>
          <a:ln>
            <a:noFill/>
          </a:ln>
        </p:spPr>
        <p:txBody>
          <a:bodyPr wrap="square" rtlCol="0">
            <a:spAutoFit/>
          </a:bodyPr>
          <a:lstStyle/>
          <a:p>
            <a:endParaRPr lang="en-US" sz="1600" b="1" dirty="0"/>
          </a:p>
          <a:p>
            <a:endParaRPr lang="en-US" sz="1600" i="1" dirty="0"/>
          </a:p>
          <a:p>
            <a:r>
              <a:rPr lang="en-US" sz="1600" i="1" dirty="0"/>
              <a:t>• </a:t>
            </a:r>
            <a:r>
              <a:rPr lang="en-US" sz="1600" b="1" i="1" dirty="0"/>
              <a:t>Think</a:t>
            </a:r>
            <a:r>
              <a:rPr lang="en-US" sz="1600" b="1" dirty="0"/>
              <a:t> about your use of time in ‘real life.’</a:t>
            </a:r>
          </a:p>
          <a:p>
            <a:endParaRPr lang="en-US" sz="800" b="1" dirty="0"/>
          </a:p>
          <a:p>
            <a:r>
              <a:rPr lang="en-US" sz="1600" dirty="0"/>
              <a:t>How do you spend your time? </a:t>
            </a:r>
          </a:p>
          <a:p>
            <a:r>
              <a:rPr lang="en-US" sz="1600" dirty="0"/>
              <a:t>What’s important to you ‘at the end of the day’?</a:t>
            </a:r>
            <a:endParaRPr lang="en-US" sz="1600" b="1" dirty="0"/>
          </a:p>
          <a:p>
            <a:endParaRPr lang="en-US" sz="2000" b="1" dirty="0"/>
          </a:p>
          <a:p>
            <a:r>
              <a:rPr lang="en-US" sz="1600" b="1" dirty="0"/>
              <a:t>• </a:t>
            </a:r>
            <a:r>
              <a:rPr lang="en-US" sz="1600" b="1" i="1" dirty="0"/>
              <a:t>Reflect: </a:t>
            </a:r>
            <a:r>
              <a:rPr lang="en-US" sz="1600" b="1" dirty="0"/>
              <a:t>to what degree do you set your own schedule?</a:t>
            </a:r>
          </a:p>
          <a:p>
            <a:endParaRPr lang="en-US" sz="800" dirty="0"/>
          </a:p>
          <a:p>
            <a:r>
              <a:rPr lang="en-US" sz="1600" dirty="0"/>
              <a:t>Do you have a flexible or rigid structure to your days?</a:t>
            </a:r>
          </a:p>
          <a:p>
            <a:r>
              <a:rPr lang="en-US" sz="1600" dirty="0"/>
              <a:t>What can you change, and what has to stay the same?</a:t>
            </a:r>
          </a:p>
          <a:p>
            <a:endParaRPr lang="en-US" sz="2000" dirty="0"/>
          </a:p>
          <a:p>
            <a:r>
              <a:rPr lang="en-US" sz="1600" dirty="0"/>
              <a:t>•</a:t>
            </a:r>
            <a:r>
              <a:rPr lang="en-US" sz="1600" i="1" dirty="0"/>
              <a:t> </a:t>
            </a:r>
            <a:r>
              <a:rPr lang="en-US" sz="1600" b="1" i="1" dirty="0"/>
              <a:t>Consider</a:t>
            </a:r>
            <a:r>
              <a:rPr lang="en-US" sz="1600" b="1" dirty="0"/>
              <a:t>: how important is time management to you?</a:t>
            </a:r>
          </a:p>
          <a:p>
            <a:endParaRPr lang="en-US" sz="800" dirty="0"/>
          </a:p>
          <a:p>
            <a:r>
              <a:rPr lang="en-US" sz="1600" dirty="0"/>
              <a:t>Do you feel better and more effective with a plan in mind?</a:t>
            </a:r>
          </a:p>
          <a:p>
            <a:r>
              <a:rPr lang="en-US" sz="1600" dirty="0"/>
              <a:t>Why or why not?</a:t>
            </a:r>
          </a:p>
          <a:p>
            <a:endParaRPr lang="en-US" sz="2000" dirty="0"/>
          </a:p>
          <a:p>
            <a:r>
              <a:rPr lang="en-US" sz="1600" dirty="0"/>
              <a:t>•</a:t>
            </a:r>
            <a:r>
              <a:rPr lang="en-US" sz="1600" i="1" dirty="0"/>
              <a:t> </a:t>
            </a:r>
            <a:r>
              <a:rPr lang="en-US" sz="1600" b="1" i="1" dirty="0"/>
              <a:t>Identify</a:t>
            </a:r>
            <a:r>
              <a:rPr lang="en-US" sz="1600" b="1" dirty="0"/>
              <a:t>: how do you manage your ‘real life’ time?</a:t>
            </a:r>
            <a:endParaRPr lang="en-US" sz="800" dirty="0"/>
          </a:p>
          <a:p>
            <a:endParaRPr lang="en-US" sz="1000" dirty="0"/>
          </a:p>
          <a:p>
            <a:r>
              <a:rPr lang="en-US" sz="1600" dirty="0"/>
              <a:t>Do you use the same approach as you did in, say, </a:t>
            </a:r>
          </a:p>
          <a:p>
            <a:r>
              <a:rPr lang="en-US" sz="1600" dirty="0"/>
              <a:t>high school? Why or why not?</a:t>
            </a:r>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5" name="Rectangle 14"/>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Tree>
    <p:extLst>
      <p:ext uri="{BB962C8B-B14F-4D97-AF65-F5344CB8AC3E}">
        <p14:creationId xmlns:p14="http://schemas.microsoft.com/office/powerpoint/2010/main" val="918942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5" name="Rectangle 14"/>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pic>
        <p:nvPicPr>
          <p:cNvPr id="7" name="Picture 6" descr="time-management-prioriti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9" y="2041491"/>
            <a:ext cx="5138847" cy="5138847"/>
          </a:xfrm>
          <a:prstGeom prst="rect">
            <a:avLst/>
          </a:prstGeom>
        </p:spPr>
      </p:pic>
      <p:sp>
        <p:nvSpPr>
          <p:cNvPr id="19" name="Rectangle 18"/>
          <p:cNvSpPr/>
          <p:nvPr/>
        </p:nvSpPr>
        <p:spPr>
          <a:xfrm>
            <a:off x="-794455" y="6170617"/>
            <a:ext cx="6060364" cy="10097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046333" y="5766286"/>
            <a:ext cx="4376561"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27485" y="5971682"/>
            <a:ext cx="4282700"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a:t>
            </a:r>
          </a:p>
        </p:txBody>
      </p:sp>
      <p:sp>
        <p:nvSpPr>
          <p:cNvPr id="22" name="Rectangle 21"/>
          <p:cNvSpPr/>
          <p:nvPr/>
        </p:nvSpPr>
        <p:spPr>
          <a:xfrm>
            <a:off x="-342364" y="1385117"/>
            <a:ext cx="798453" cy="5291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84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5" name="Rectangle 14"/>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5766" y="1385117"/>
            <a:ext cx="798453" cy="5291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1"/>
          </p:cNvCxnSpPr>
          <p:nvPr/>
        </p:nvCxnSpPr>
        <p:spPr>
          <a:xfrm flipV="1">
            <a:off x="712967" y="3852610"/>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4493842"/>
            <a:ext cx="1467068" cy="646331"/>
          </a:xfrm>
          <a:prstGeom prst="rect">
            <a:avLst/>
          </a:prstGeom>
          <a:noFill/>
        </p:spPr>
        <p:txBody>
          <a:bodyPr wrap="none" rtlCol="0">
            <a:spAutoFit/>
          </a:bodyPr>
          <a:lstStyle/>
          <a:p>
            <a:r>
              <a:rPr lang="en-US" dirty="0">
                <a:solidFill>
                  <a:schemeClr val="tx1">
                    <a:lumMod val="50000"/>
                    <a:lumOff val="50000"/>
                  </a:schemeClr>
                </a:solidFill>
              </a:rPr>
              <a:t>Urgent, but</a:t>
            </a:r>
          </a:p>
          <a:p>
            <a:r>
              <a:rPr lang="en-US" dirty="0">
                <a:solidFill>
                  <a:schemeClr val="tx1">
                    <a:lumMod val="50000"/>
                    <a:lumOff val="50000"/>
                  </a:schemeClr>
                </a:solidFill>
              </a:rPr>
              <a:t>unimportant</a:t>
            </a:r>
          </a:p>
        </p:txBody>
      </p:sp>
      <p:sp>
        <p:nvSpPr>
          <p:cNvPr id="39" name="TextBox 38"/>
          <p:cNvSpPr txBox="1"/>
          <p:nvPr/>
        </p:nvSpPr>
        <p:spPr>
          <a:xfrm>
            <a:off x="1052524" y="4488413"/>
            <a:ext cx="1701758" cy="646331"/>
          </a:xfrm>
          <a:prstGeom prst="rect">
            <a:avLst/>
          </a:prstGeom>
          <a:noFill/>
        </p:spPr>
        <p:txBody>
          <a:bodyPr wrap="none" rtlCol="0">
            <a:spAutoFit/>
          </a:bodyPr>
          <a:lstStyle/>
          <a:p>
            <a:r>
              <a:rPr lang="en-US" dirty="0">
                <a:solidFill>
                  <a:srgbClr val="7F7F7F"/>
                </a:solidFill>
              </a:rPr>
              <a:t>Neither urgent</a:t>
            </a:r>
          </a:p>
          <a:p>
            <a:r>
              <a:rPr lang="en-US" dirty="0">
                <a:solidFill>
                  <a:srgbClr val="7F7F7F"/>
                </a:solidFill>
              </a:rPr>
              <a:t>nor important</a:t>
            </a:r>
          </a:p>
        </p:txBody>
      </p:sp>
      <p:sp>
        <p:nvSpPr>
          <p:cNvPr id="40" name="TextBox 39"/>
          <p:cNvSpPr txBox="1"/>
          <p:nvPr/>
        </p:nvSpPr>
        <p:spPr>
          <a:xfrm>
            <a:off x="1027485" y="5971682"/>
            <a:ext cx="4282700"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a:t>
            </a:r>
          </a:p>
        </p:txBody>
      </p:sp>
      <p:sp>
        <p:nvSpPr>
          <p:cNvPr id="41" name="TextBox 40"/>
          <p:cNvSpPr txBox="1"/>
          <p:nvPr/>
        </p:nvSpPr>
        <p:spPr>
          <a:xfrm>
            <a:off x="726794" y="2021599"/>
            <a:ext cx="325730" cy="369332"/>
          </a:xfrm>
          <a:prstGeom prst="rect">
            <a:avLst/>
          </a:prstGeom>
          <a:noFill/>
        </p:spPr>
        <p:txBody>
          <a:bodyPr wrap="none" rtlCol="0">
            <a:spAutoFit/>
          </a:bodyPr>
          <a:lstStyle/>
          <a:p>
            <a:r>
              <a:rPr lang="en-US" dirty="0"/>
              <a:t>A</a:t>
            </a:r>
          </a:p>
        </p:txBody>
      </p:sp>
      <p:sp>
        <p:nvSpPr>
          <p:cNvPr id="42" name="TextBox 41"/>
          <p:cNvSpPr txBox="1"/>
          <p:nvPr/>
        </p:nvSpPr>
        <p:spPr>
          <a:xfrm>
            <a:off x="3285002" y="2021599"/>
            <a:ext cx="315298" cy="369332"/>
          </a:xfrm>
          <a:prstGeom prst="rect">
            <a:avLst/>
          </a:prstGeom>
          <a:noFill/>
        </p:spPr>
        <p:txBody>
          <a:bodyPr wrap="none" rtlCol="0">
            <a:spAutoFit/>
          </a:bodyPr>
          <a:lstStyle/>
          <a:p>
            <a:r>
              <a:rPr lang="en-US" dirty="0"/>
              <a:t>B</a:t>
            </a:r>
          </a:p>
        </p:txBody>
      </p:sp>
      <p:sp>
        <p:nvSpPr>
          <p:cNvPr id="43" name="TextBox 42"/>
          <p:cNvSpPr txBox="1"/>
          <p:nvPr/>
        </p:nvSpPr>
        <p:spPr>
          <a:xfrm>
            <a:off x="3279753" y="3971883"/>
            <a:ext cx="322737" cy="369332"/>
          </a:xfrm>
          <a:prstGeom prst="rect">
            <a:avLst/>
          </a:prstGeom>
          <a:noFill/>
        </p:spPr>
        <p:txBody>
          <a:bodyPr wrap="none" rtlCol="0">
            <a:spAutoFit/>
          </a:bodyPr>
          <a:lstStyle/>
          <a:p>
            <a:r>
              <a:rPr lang="en-US" dirty="0"/>
              <a:t>C</a:t>
            </a:r>
          </a:p>
        </p:txBody>
      </p:sp>
      <p:sp>
        <p:nvSpPr>
          <p:cNvPr id="44" name="TextBox 43"/>
          <p:cNvSpPr txBox="1"/>
          <p:nvPr/>
        </p:nvSpPr>
        <p:spPr>
          <a:xfrm>
            <a:off x="754824" y="3986717"/>
            <a:ext cx="326231" cy="369332"/>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3130307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789040" y="-3933356"/>
            <a:ext cx="2324372" cy="10191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2185798" y="-989715"/>
            <a:ext cx="5380200"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5766" y="1385117"/>
            <a:ext cx="798453" cy="5291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1"/>
          </p:cNvCxnSpPr>
          <p:nvPr/>
        </p:nvCxnSpPr>
        <p:spPr>
          <a:xfrm flipV="1">
            <a:off x="712967" y="3852610"/>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4493842"/>
            <a:ext cx="1467068" cy="646331"/>
          </a:xfrm>
          <a:prstGeom prst="rect">
            <a:avLst/>
          </a:prstGeom>
          <a:noFill/>
        </p:spPr>
        <p:txBody>
          <a:bodyPr wrap="none" rtlCol="0">
            <a:spAutoFit/>
          </a:bodyPr>
          <a:lstStyle/>
          <a:p>
            <a:r>
              <a:rPr lang="en-US" dirty="0">
                <a:solidFill>
                  <a:schemeClr val="tx1">
                    <a:lumMod val="50000"/>
                    <a:lumOff val="50000"/>
                  </a:schemeClr>
                </a:solidFill>
              </a:rPr>
              <a:t>Urgent, but</a:t>
            </a:r>
          </a:p>
          <a:p>
            <a:r>
              <a:rPr lang="en-US" dirty="0">
                <a:solidFill>
                  <a:schemeClr val="tx1">
                    <a:lumMod val="50000"/>
                    <a:lumOff val="50000"/>
                  </a:schemeClr>
                </a:solidFill>
              </a:rPr>
              <a:t>unimportant</a:t>
            </a:r>
          </a:p>
        </p:txBody>
      </p:sp>
      <p:sp>
        <p:nvSpPr>
          <p:cNvPr id="39" name="TextBox 38"/>
          <p:cNvSpPr txBox="1"/>
          <p:nvPr/>
        </p:nvSpPr>
        <p:spPr>
          <a:xfrm>
            <a:off x="1052524" y="4488413"/>
            <a:ext cx="1701758" cy="646331"/>
          </a:xfrm>
          <a:prstGeom prst="rect">
            <a:avLst/>
          </a:prstGeom>
          <a:noFill/>
        </p:spPr>
        <p:txBody>
          <a:bodyPr wrap="none" rtlCol="0">
            <a:spAutoFit/>
          </a:bodyPr>
          <a:lstStyle/>
          <a:p>
            <a:r>
              <a:rPr lang="en-US" dirty="0">
                <a:solidFill>
                  <a:srgbClr val="7F7F7F"/>
                </a:solidFill>
              </a:rPr>
              <a:t>Neither urgent</a:t>
            </a:r>
          </a:p>
          <a:p>
            <a:r>
              <a:rPr lang="en-US" dirty="0">
                <a:solidFill>
                  <a:srgbClr val="7F7F7F"/>
                </a:solidFill>
              </a:rPr>
              <a:t>nor important</a:t>
            </a:r>
          </a:p>
        </p:txBody>
      </p:sp>
      <p:sp>
        <p:nvSpPr>
          <p:cNvPr id="40" name="TextBox 39"/>
          <p:cNvSpPr txBox="1"/>
          <p:nvPr/>
        </p:nvSpPr>
        <p:spPr>
          <a:xfrm>
            <a:off x="1027485" y="5971682"/>
            <a:ext cx="4282700"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a:t>
            </a:r>
          </a:p>
        </p:txBody>
      </p:sp>
      <p:sp>
        <p:nvSpPr>
          <p:cNvPr id="19" name="TextBox 18"/>
          <p:cNvSpPr txBox="1"/>
          <p:nvPr/>
        </p:nvSpPr>
        <p:spPr>
          <a:xfrm>
            <a:off x="726794" y="2021599"/>
            <a:ext cx="325730" cy="369332"/>
          </a:xfrm>
          <a:prstGeom prst="rect">
            <a:avLst/>
          </a:prstGeom>
          <a:noFill/>
        </p:spPr>
        <p:txBody>
          <a:bodyPr wrap="none" rtlCol="0">
            <a:spAutoFit/>
          </a:bodyPr>
          <a:lstStyle/>
          <a:p>
            <a:r>
              <a:rPr lang="en-US" dirty="0"/>
              <a:t>A</a:t>
            </a:r>
          </a:p>
        </p:txBody>
      </p:sp>
      <p:sp>
        <p:nvSpPr>
          <p:cNvPr id="34" name="TextBox 33"/>
          <p:cNvSpPr txBox="1"/>
          <p:nvPr/>
        </p:nvSpPr>
        <p:spPr>
          <a:xfrm>
            <a:off x="3285002" y="2021599"/>
            <a:ext cx="315298" cy="369332"/>
          </a:xfrm>
          <a:prstGeom prst="rect">
            <a:avLst/>
          </a:prstGeom>
          <a:noFill/>
        </p:spPr>
        <p:txBody>
          <a:bodyPr wrap="none" rtlCol="0">
            <a:spAutoFit/>
          </a:bodyPr>
          <a:lstStyle/>
          <a:p>
            <a:r>
              <a:rPr lang="en-US" dirty="0"/>
              <a:t>B</a:t>
            </a:r>
          </a:p>
        </p:txBody>
      </p:sp>
      <p:sp>
        <p:nvSpPr>
          <p:cNvPr id="41" name="TextBox 40"/>
          <p:cNvSpPr txBox="1"/>
          <p:nvPr/>
        </p:nvSpPr>
        <p:spPr>
          <a:xfrm>
            <a:off x="3279753" y="3971883"/>
            <a:ext cx="322737" cy="369332"/>
          </a:xfrm>
          <a:prstGeom prst="rect">
            <a:avLst/>
          </a:prstGeom>
          <a:noFill/>
        </p:spPr>
        <p:txBody>
          <a:bodyPr wrap="none" rtlCol="0">
            <a:spAutoFit/>
          </a:bodyPr>
          <a:lstStyle/>
          <a:p>
            <a:r>
              <a:rPr lang="en-US" dirty="0"/>
              <a:t>C</a:t>
            </a:r>
          </a:p>
        </p:txBody>
      </p:sp>
      <p:sp>
        <p:nvSpPr>
          <p:cNvPr id="42" name="TextBox 41"/>
          <p:cNvSpPr txBox="1"/>
          <p:nvPr/>
        </p:nvSpPr>
        <p:spPr>
          <a:xfrm>
            <a:off x="754824" y="3986717"/>
            <a:ext cx="326231" cy="369332"/>
          </a:xfrm>
          <a:prstGeom prst="rect">
            <a:avLst/>
          </a:prstGeom>
          <a:noFill/>
        </p:spPr>
        <p:txBody>
          <a:bodyPr wrap="none" rtlCol="0">
            <a:spAutoFit/>
          </a:bodyPr>
          <a:lstStyle/>
          <a:p>
            <a:r>
              <a:rPr lang="en-US" dirty="0"/>
              <a:t>D</a:t>
            </a:r>
          </a:p>
        </p:txBody>
      </p:sp>
      <p:sp>
        <p:nvSpPr>
          <p:cNvPr id="43" name="TextBox 42"/>
          <p:cNvSpPr txBox="1"/>
          <p:nvPr/>
        </p:nvSpPr>
        <p:spPr>
          <a:xfrm>
            <a:off x="5766791" y="1787272"/>
            <a:ext cx="3951837" cy="3323987"/>
          </a:xfrm>
          <a:prstGeom prst="rect">
            <a:avLst/>
          </a:prstGeom>
          <a:noFill/>
        </p:spPr>
        <p:txBody>
          <a:bodyPr wrap="square" rtlCol="0">
            <a:spAutoFit/>
          </a:bodyPr>
          <a:lstStyle/>
          <a:p>
            <a:r>
              <a:rPr lang="en-US" sz="1500" b="1" i="1" dirty="0"/>
              <a:t>Where do the following fall for you?</a:t>
            </a:r>
          </a:p>
          <a:p>
            <a:endParaRPr lang="en-US" sz="1500" dirty="0"/>
          </a:p>
          <a:p>
            <a:r>
              <a:rPr lang="en-US" sz="1500" dirty="0"/>
              <a:t>Posting class items to D2L</a:t>
            </a:r>
          </a:p>
          <a:p>
            <a:r>
              <a:rPr lang="en-US" sz="1500" dirty="0"/>
              <a:t>Spending time with family/friends</a:t>
            </a:r>
          </a:p>
          <a:p>
            <a:r>
              <a:rPr lang="en-US" sz="1500" dirty="0"/>
              <a:t>Enjoying healthy recreation</a:t>
            </a:r>
          </a:p>
          <a:p>
            <a:r>
              <a:rPr lang="en-US" sz="1500" dirty="0"/>
              <a:t>Preparing for a committee meeting</a:t>
            </a:r>
          </a:p>
          <a:p>
            <a:r>
              <a:rPr lang="en-US" sz="1500" dirty="0"/>
              <a:t>Getting ready to meet your advisor</a:t>
            </a:r>
          </a:p>
          <a:p>
            <a:r>
              <a:rPr lang="en-US" sz="1500" dirty="0"/>
              <a:t>Developing new teaching </a:t>
            </a:r>
          </a:p>
          <a:p>
            <a:r>
              <a:rPr lang="en-US" sz="1500" dirty="0"/>
              <a:t>Grading exams</a:t>
            </a:r>
          </a:p>
          <a:p>
            <a:r>
              <a:rPr lang="en-US" sz="1500" dirty="0"/>
              <a:t>Writing your thesis</a:t>
            </a:r>
          </a:p>
          <a:p>
            <a:r>
              <a:rPr lang="en-US" sz="1500" dirty="0"/>
              <a:t>Posting on social media</a:t>
            </a:r>
          </a:p>
          <a:p>
            <a:r>
              <a:rPr lang="en-US" sz="1500" i="1" dirty="0"/>
              <a:t>Game of Thrones</a:t>
            </a:r>
          </a:p>
          <a:p>
            <a:endParaRPr lang="en-US" sz="1500" dirty="0"/>
          </a:p>
          <a:p>
            <a:r>
              <a:rPr lang="en-US" sz="1500" dirty="0"/>
              <a:t>What’s not on this list?</a:t>
            </a:r>
          </a:p>
        </p:txBody>
      </p:sp>
    </p:spTree>
    <p:extLst>
      <p:ext uri="{BB962C8B-B14F-4D97-AF65-F5344CB8AC3E}">
        <p14:creationId xmlns:p14="http://schemas.microsoft.com/office/powerpoint/2010/main" val="887192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789040" y="-3933356"/>
            <a:ext cx="2324372" cy="10191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2185798" y="-989715"/>
            <a:ext cx="5380200"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5766" y="1385117"/>
            <a:ext cx="798453" cy="5291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1"/>
          </p:cNvCxnSpPr>
          <p:nvPr/>
        </p:nvCxnSpPr>
        <p:spPr>
          <a:xfrm flipV="1">
            <a:off x="712967" y="3852610"/>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4493842"/>
            <a:ext cx="1467068" cy="646331"/>
          </a:xfrm>
          <a:prstGeom prst="rect">
            <a:avLst/>
          </a:prstGeom>
          <a:noFill/>
        </p:spPr>
        <p:txBody>
          <a:bodyPr wrap="none" rtlCol="0">
            <a:spAutoFit/>
          </a:bodyPr>
          <a:lstStyle/>
          <a:p>
            <a:r>
              <a:rPr lang="en-US" dirty="0">
                <a:solidFill>
                  <a:schemeClr val="tx1">
                    <a:lumMod val="50000"/>
                    <a:lumOff val="50000"/>
                  </a:schemeClr>
                </a:solidFill>
              </a:rPr>
              <a:t>Urgent, but</a:t>
            </a:r>
          </a:p>
          <a:p>
            <a:r>
              <a:rPr lang="en-US" dirty="0">
                <a:solidFill>
                  <a:schemeClr val="tx1">
                    <a:lumMod val="50000"/>
                    <a:lumOff val="50000"/>
                  </a:schemeClr>
                </a:solidFill>
              </a:rPr>
              <a:t>unimportant</a:t>
            </a:r>
          </a:p>
        </p:txBody>
      </p:sp>
      <p:sp>
        <p:nvSpPr>
          <p:cNvPr id="39" name="TextBox 38"/>
          <p:cNvSpPr txBox="1"/>
          <p:nvPr/>
        </p:nvSpPr>
        <p:spPr>
          <a:xfrm>
            <a:off x="1052524" y="4488413"/>
            <a:ext cx="1701758" cy="646331"/>
          </a:xfrm>
          <a:prstGeom prst="rect">
            <a:avLst/>
          </a:prstGeom>
          <a:noFill/>
        </p:spPr>
        <p:txBody>
          <a:bodyPr wrap="none" rtlCol="0">
            <a:spAutoFit/>
          </a:bodyPr>
          <a:lstStyle/>
          <a:p>
            <a:r>
              <a:rPr lang="en-US" dirty="0">
                <a:solidFill>
                  <a:srgbClr val="7F7F7F"/>
                </a:solidFill>
              </a:rPr>
              <a:t>Neither urgent</a:t>
            </a:r>
          </a:p>
          <a:p>
            <a:r>
              <a:rPr lang="en-US" dirty="0">
                <a:solidFill>
                  <a:srgbClr val="7F7F7F"/>
                </a:solidFill>
              </a:rPr>
              <a:t>nor important</a:t>
            </a:r>
          </a:p>
        </p:txBody>
      </p:sp>
      <p:sp>
        <p:nvSpPr>
          <p:cNvPr id="40" name="TextBox 39"/>
          <p:cNvSpPr txBox="1"/>
          <p:nvPr/>
        </p:nvSpPr>
        <p:spPr>
          <a:xfrm>
            <a:off x="1027485" y="5971682"/>
            <a:ext cx="8075093"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 And how do we reach our goals?</a:t>
            </a:r>
          </a:p>
        </p:txBody>
      </p:sp>
      <p:sp>
        <p:nvSpPr>
          <p:cNvPr id="19" name="TextBox 18"/>
          <p:cNvSpPr txBox="1"/>
          <p:nvPr/>
        </p:nvSpPr>
        <p:spPr>
          <a:xfrm>
            <a:off x="726794" y="2021599"/>
            <a:ext cx="325730" cy="369332"/>
          </a:xfrm>
          <a:prstGeom prst="rect">
            <a:avLst/>
          </a:prstGeom>
          <a:noFill/>
        </p:spPr>
        <p:txBody>
          <a:bodyPr wrap="none" rtlCol="0">
            <a:spAutoFit/>
          </a:bodyPr>
          <a:lstStyle/>
          <a:p>
            <a:r>
              <a:rPr lang="en-US" dirty="0"/>
              <a:t>A</a:t>
            </a:r>
          </a:p>
        </p:txBody>
      </p:sp>
      <p:sp>
        <p:nvSpPr>
          <p:cNvPr id="34" name="TextBox 33"/>
          <p:cNvSpPr txBox="1"/>
          <p:nvPr/>
        </p:nvSpPr>
        <p:spPr>
          <a:xfrm>
            <a:off x="3285002" y="2021599"/>
            <a:ext cx="315298" cy="369332"/>
          </a:xfrm>
          <a:prstGeom prst="rect">
            <a:avLst/>
          </a:prstGeom>
          <a:noFill/>
        </p:spPr>
        <p:txBody>
          <a:bodyPr wrap="none" rtlCol="0">
            <a:spAutoFit/>
          </a:bodyPr>
          <a:lstStyle/>
          <a:p>
            <a:r>
              <a:rPr lang="en-US" dirty="0"/>
              <a:t>B</a:t>
            </a:r>
          </a:p>
        </p:txBody>
      </p:sp>
      <p:sp>
        <p:nvSpPr>
          <p:cNvPr id="41" name="TextBox 40"/>
          <p:cNvSpPr txBox="1"/>
          <p:nvPr/>
        </p:nvSpPr>
        <p:spPr>
          <a:xfrm>
            <a:off x="3279753" y="3971883"/>
            <a:ext cx="322737" cy="369332"/>
          </a:xfrm>
          <a:prstGeom prst="rect">
            <a:avLst/>
          </a:prstGeom>
          <a:noFill/>
        </p:spPr>
        <p:txBody>
          <a:bodyPr wrap="none" rtlCol="0">
            <a:spAutoFit/>
          </a:bodyPr>
          <a:lstStyle/>
          <a:p>
            <a:r>
              <a:rPr lang="en-US" dirty="0"/>
              <a:t>C</a:t>
            </a:r>
          </a:p>
        </p:txBody>
      </p:sp>
      <p:sp>
        <p:nvSpPr>
          <p:cNvPr id="42" name="TextBox 41"/>
          <p:cNvSpPr txBox="1"/>
          <p:nvPr/>
        </p:nvSpPr>
        <p:spPr>
          <a:xfrm>
            <a:off x="754824" y="3986717"/>
            <a:ext cx="326231" cy="369332"/>
          </a:xfrm>
          <a:prstGeom prst="rect">
            <a:avLst/>
          </a:prstGeom>
          <a:noFill/>
        </p:spPr>
        <p:txBody>
          <a:bodyPr wrap="none" rtlCol="0">
            <a:spAutoFit/>
          </a:bodyPr>
          <a:lstStyle/>
          <a:p>
            <a:r>
              <a:rPr lang="en-US" dirty="0"/>
              <a:t>D</a:t>
            </a:r>
          </a:p>
        </p:txBody>
      </p:sp>
      <p:sp>
        <p:nvSpPr>
          <p:cNvPr id="26" name="TextBox 25"/>
          <p:cNvSpPr txBox="1"/>
          <p:nvPr/>
        </p:nvSpPr>
        <p:spPr>
          <a:xfrm>
            <a:off x="5766791" y="1787272"/>
            <a:ext cx="3951837" cy="3323987"/>
          </a:xfrm>
          <a:prstGeom prst="rect">
            <a:avLst/>
          </a:prstGeom>
          <a:noFill/>
        </p:spPr>
        <p:txBody>
          <a:bodyPr wrap="square" rtlCol="0">
            <a:spAutoFit/>
          </a:bodyPr>
          <a:lstStyle/>
          <a:p>
            <a:r>
              <a:rPr lang="en-US" sz="1500" b="1" i="1" dirty="0"/>
              <a:t>Where do the following fall for you?</a:t>
            </a:r>
          </a:p>
          <a:p>
            <a:endParaRPr lang="en-US" sz="1500" dirty="0"/>
          </a:p>
          <a:p>
            <a:r>
              <a:rPr lang="en-US" sz="1500" dirty="0"/>
              <a:t>Posting class items to D2L</a:t>
            </a:r>
          </a:p>
          <a:p>
            <a:r>
              <a:rPr lang="en-US" sz="1500" dirty="0"/>
              <a:t>Spending time with family/friends</a:t>
            </a:r>
          </a:p>
          <a:p>
            <a:r>
              <a:rPr lang="en-US" sz="1500" dirty="0"/>
              <a:t>Enjoying healthy recreation</a:t>
            </a:r>
          </a:p>
          <a:p>
            <a:r>
              <a:rPr lang="en-US" sz="1500" dirty="0"/>
              <a:t>Preparing for a committee meeting</a:t>
            </a:r>
          </a:p>
          <a:p>
            <a:r>
              <a:rPr lang="en-US" sz="1500" dirty="0"/>
              <a:t>Getting ready to meet your advisor</a:t>
            </a:r>
          </a:p>
          <a:p>
            <a:r>
              <a:rPr lang="en-US" sz="1500" dirty="0"/>
              <a:t>Developing new teaching </a:t>
            </a:r>
          </a:p>
          <a:p>
            <a:r>
              <a:rPr lang="en-US" sz="1500" dirty="0"/>
              <a:t>Grading exams</a:t>
            </a:r>
          </a:p>
          <a:p>
            <a:r>
              <a:rPr lang="en-US" sz="1500" dirty="0"/>
              <a:t>Writing your thesis</a:t>
            </a:r>
          </a:p>
          <a:p>
            <a:r>
              <a:rPr lang="en-US" sz="1500" dirty="0"/>
              <a:t>Posting on social media</a:t>
            </a:r>
          </a:p>
          <a:p>
            <a:r>
              <a:rPr lang="en-US" sz="1500" i="1" dirty="0"/>
              <a:t>Game of Thrones</a:t>
            </a:r>
          </a:p>
          <a:p>
            <a:endParaRPr lang="en-US" sz="1500" dirty="0"/>
          </a:p>
          <a:p>
            <a:r>
              <a:rPr lang="en-US" sz="1500" dirty="0"/>
              <a:t>What’s not on this list?</a:t>
            </a:r>
          </a:p>
        </p:txBody>
      </p:sp>
    </p:spTree>
    <p:extLst>
      <p:ext uri="{BB962C8B-B14F-4D97-AF65-F5344CB8AC3E}">
        <p14:creationId xmlns:p14="http://schemas.microsoft.com/office/powerpoint/2010/main" val="863140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789040" y="-3933356"/>
            <a:ext cx="2324372" cy="10191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2185798" y="-989715"/>
            <a:ext cx="5380200"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5766" y="1385117"/>
            <a:ext cx="798453" cy="5291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1"/>
          </p:cNvCxnSpPr>
          <p:nvPr/>
        </p:nvCxnSpPr>
        <p:spPr>
          <a:xfrm flipV="1">
            <a:off x="712967" y="3852610"/>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4493842"/>
            <a:ext cx="1467068" cy="646331"/>
          </a:xfrm>
          <a:prstGeom prst="rect">
            <a:avLst/>
          </a:prstGeom>
          <a:noFill/>
        </p:spPr>
        <p:txBody>
          <a:bodyPr wrap="none" rtlCol="0">
            <a:spAutoFit/>
          </a:bodyPr>
          <a:lstStyle/>
          <a:p>
            <a:r>
              <a:rPr lang="en-US" dirty="0">
                <a:solidFill>
                  <a:schemeClr val="tx1">
                    <a:lumMod val="50000"/>
                    <a:lumOff val="50000"/>
                  </a:schemeClr>
                </a:solidFill>
              </a:rPr>
              <a:t>Urgent, but</a:t>
            </a:r>
          </a:p>
          <a:p>
            <a:r>
              <a:rPr lang="en-US" dirty="0">
                <a:solidFill>
                  <a:schemeClr val="tx1">
                    <a:lumMod val="50000"/>
                    <a:lumOff val="50000"/>
                  </a:schemeClr>
                </a:solidFill>
              </a:rPr>
              <a:t>unimportant</a:t>
            </a:r>
          </a:p>
        </p:txBody>
      </p:sp>
      <p:sp>
        <p:nvSpPr>
          <p:cNvPr id="39" name="TextBox 38"/>
          <p:cNvSpPr txBox="1"/>
          <p:nvPr/>
        </p:nvSpPr>
        <p:spPr>
          <a:xfrm>
            <a:off x="1052524" y="4488413"/>
            <a:ext cx="1701758" cy="646331"/>
          </a:xfrm>
          <a:prstGeom prst="rect">
            <a:avLst/>
          </a:prstGeom>
          <a:noFill/>
        </p:spPr>
        <p:txBody>
          <a:bodyPr wrap="none" rtlCol="0">
            <a:spAutoFit/>
          </a:bodyPr>
          <a:lstStyle/>
          <a:p>
            <a:r>
              <a:rPr lang="en-US" dirty="0">
                <a:solidFill>
                  <a:srgbClr val="7F7F7F"/>
                </a:solidFill>
              </a:rPr>
              <a:t>Neither urgent</a:t>
            </a:r>
          </a:p>
          <a:p>
            <a:r>
              <a:rPr lang="en-US" dirty="0">
                <a:solidFill>
                  <a:srgbClr val="7F7F7F"/>
                </a:solidFill>
              </a:rPr>
              <a:t>nor important</a:t>
            </a:r>
          </a:p>
        </p:txBody>
      </p:sp>
      <p:sp>
        <p:nvSpPr>
          <p:cNvPr id="40" name="TextBox 39"/>
          <p:cNvSpPr txBox="1"/>
          <p:nvPr/>
        </p:nvSpPr>
        <p:spPr>
          <a:xfrm>
            <a:off x="1027485" y="5971682"/>
            <a:ext cx="8075093"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 And how do we reach our goals?</a:t>
            </a:r>
          </a:p>
        </p:txBody>
      </p:sp>
      <p:sp>
        <p:nvSpPr>
          <p:cNvPr id="19" name="TextBox 18"/>
          <p:cNvSpPr txBox="1"/>
          <p:nvPr/>
        </p:nvSpPr>
        <p:spPr>
          <a:xfrm>
            <a:off x="726794" y="2021599"/>
            <a:ext cx="1801845" cy="369332"/>
          </a:xfrm>
          <a:prstGeom prst="rect">
            <a:avLst/>
          </a:prstGeom>
          <a:noFill/>
        </p:spPr>
        <p:txBody>
          <a:bodyPr wrap="none" rtlCol="0">
            <a:spAutoFit/>
          </a:bodyPr>
          <a:lstStyle/>
          <a:p>
            <a:r>
              <a:rPr lang="en-US" dirty="0"/>
              <a:t>Attend to these</a:t>
            </a:r>
          </a:p>
        </p:txBody>
      </p:sp>
      <p:sp>
        <p:nvSpPr>
          <p:cNvPr id="34" name="TextBox 33"/>
          <p:cNvSpPr txBox="1"/>
          <p:nvPr/>
        </p:nvSpPr>
        <p:spPr>
          <a:xfrm>
            <a:off x="3285002" y="2021599"/>
            <a:ext cx="315298" cy="369332"/>
          </a:xfrm>
          <a:prstGeom prst="rect">
            <a:avLst/>
          </a:prstGeom>
          <a:noFill/>
        </p:spPr>
        <p:txBody>
          <a:bodyPr wrap="none" rtlCol="0">
            <a:spAutoFit/>
          </a:bodyPr>
          <a:lstStyle/>
          <a:p>
            <a:r>
              <a:rPr lang="en-US" dirty="0"/>
              <a:t>B</a:t>
            </a:r>
          </a:p>
        </p:txBody>
      </p:sp>
      <p:sp>
        <p:nvSpPr>
          <p:cNvPr id="41" name="TextBox 40"/>
          <p:cNvSpPr txBox="1"/>
          <p:nvPr/>
        </p:nvSpPr>
        <p:spPr>
          <a:xfrm>
            <a:off x="3279753" y="3971883"/>
            <a:ext cx="322737" cy="369332"/>
          </a:xfrm>
          <a:prstGeom prst="rect">
            <a:avLst/>
          </a:prstGeom>
          <a:noFill/>
        </p:spPr>
        <p:txBody>
          <a:bodyPr wrap="none" rtlCol="0">
            <a:spAutoFit/>
          </a:bodyPr>
          <a:lstStyle/>
          <a:p>
            <a:r>
              <a:rPr lang="en-US" dirty="0"/>
              <a:t>C</a:t>
            </a:r>
          </a:p>
        </p:txBody>
      </p:sp>
      <p:sp>
        <p:nvSpPr>
          <p:cNvPr id="42" name="TextBox 41"/>
          <p:cNvSpPr txBox="1"/>
          <p:nvPr/>
        </p:nvSpPr>
        <p:spPr>
          <a:xfrm>
            <a:off x="754824" y="3986717"/>
            <a:ext cx="326231" cy="369332"/>
          </a:xfrm>
          <a:prstGeom prst="rect">
            <a:avLst/>
          </a:prstGeom>
          <a:noFill/>
        </p:spPr>
        <p:txBody>
          <a:bodyPr wrap="none" rtlCol="0">
            <a:spAutoFit/>
          </a:bodyPr>
          <a:lstStyle/>
          <a:p>
            <a:r>
              <a:rPr lang="en-US" dirty="0"/>
              <a:t>D</a:t>
            </a:r>
          </a:p>
        </p:txBody>
      </p:sp>
      <p:sp>
        <p:nvSpPr>
          <p:cNvPr id="29" name="TextBox 28"/>
          <p:cNvSpPr txBox="1"/>
          <p:nvPr/>
        </p:nvSpPr>
        <p:spPr>
          <a:xfrm>
            <a:off x="1485022" y="5277328"/>
            <a:ext cx="3574600" cy="369332"/>
          </a:xfrm>
          <a:prstGeom prst="rect">
            <a:avLst/>
          </a:prstGeom>
          <a:noFill/>
        </p:spPr>
        <p:txBody>
          <a:bodyPr wrap="square" rtlCol="0">
            <a:spAutoFit/>
          </a:bodyPr>
          <a:lstStyle/>
          <a:p>
            <a:r>
              <a:rPr lang="en-US" dirty="0"/>
              <a:t>	</a:t>
            </a:r>
          </a:p>
        </p:txBody>
      </p:sp>
      <p:sp>
        <p:nvSpPr>
          <p:cNvPr id="30" name="TextBox 29"/>
          <p:cNvSpPr txBox="1"/>
          <p:nvPr/>
        </p:nvSpPr>
        <p:spPr>
          <a:xfrm>
            <a:off x="5766791" y="1787272"/>
            <a:ext cx="3951837" cy="3323987"/>
          </a:xfrm>
          <a:prstGeom prst="rect">
            <a:avLst/>
          </a:prstGeom>
          <a:noFill/>
        </p:spPr>
        <p:txBody>
          <a:bodyPr wrap="square" rtlCol="0">
            <a:spAutoFit/>
          </a:bodyPr>
          <a:lstStyle/>
          <a:p>
            <a:r>
              <a:rPr lang="en-US" sz="1500" b="1" i="1" dirty="0"/>
              <a:t>Where do the following fall for you?</a:t>
            </a:r>
          </a:p>
          <a:p>
            <a:endParaRPr lang="en-US" sz="1500" dirty="0"/>
          </a:p>
          <a:p>
            <a:r>
              <a:rPr lang="en-US" sz="1500" dirty="0"/>
              <a:t>Posting class items to D2L</a:t>
            </a:r>
          </a:p>
          <a:p>
            <a:r>
              <a:rPr lang="en-US" sz="1500" dirty="0"/>
              <a:t>Spending time with family/friends</a:t>
            </a:r>
          </a:p>
          <a:p>
            <a:r>
              <a:rPr lang="en-US" sz="1500" dirty="0"/>
              <a:t>Enjoying healthy recreation</a:t>
            </a:r>
          </a:p>
          <a:p>
            <a:r>
              <a:rPr lang="en-US" sz="1500" dirty="0"/>
              <a:t>Preparing for a committee meeting</a:t>
            </a:r>
          </a:p>
          <a:p>
            <a:r>
              <a:rPr lang="en-US" sz="1500" dirty="0"/>
              <a:t>Getting ready to meet your advisor</a:t>
            </a:r>
          </a:p>
          <a:p>
            <a:r>
              <a:rPr lang="en-US" sz="1500" dirty="0"/>
              <a:t>Developing new teaching </a:t>
            </a:r>
          </a:p>
          <a:p>
            <a:r>
              <a:rPr lang="en-US" sz="1500" dirty="0"/>
              <a:t>Grading exams</a:t>
            </a:r>
          </a:p>
          <a:p>
            <a:r>
              <a:rPr lang="en-US" sz="1500" dirty="0"/>
              <a:t>Writing your thesis</a:t>
            </a:r>
          </a:p>
          <a:p>
            <a:r>
              <a:rPr lang="en-US" sz="1500" dirty="0"/>
              <a:t>Posting on social media</a:t>
            </a:r>
          </a:p>
          <a:p>
            <a:r>
              <a:rPr lang="en-US" sz="1500" i="1" dirty="0"/>
              <a:t>Game of Thrones</a:t>
            </a:r>
          </a:p>
          <a:p>
            <a:endParaRPr lang="en-US" sz="1500" dirty="0"/>
          </a:p>
          <a:p>
            <a:r>
              <a:rPr lang="en-US" sz="1500" dirty="0"/>
              <a:t>What’s not on this list?</a:t>
            </a:r>
          </a:p>
        </p:txBody>
      </p:sp>
    </p:spTree>
    <p:extLst>
      <p:ext uri="{BB962C8B-B14F-4D97-AF65-F5344CB8AC3E}">
        <p14:creationId xmlns:p14="http://schemas.microsoft.com/office/powerpoint/2010/main" val="117525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338" y="874703"/>
            <a:ext cx="5819300" cy="694758"/>
          </a:xfrm>
        </p:spPr>
        <p:txBody>
          <a:bodyPr/>
          <a:lstStyle/>
          <a:p>
            <a:r>
              <a:rPr lang="en-US" sz="4000" b="1" dirty="0"/>
              <a:t>Today’s Schedule</a:t>
            </a:r>
          </a:p>
        </p:txBody>
      </p:sp>
      <p:graphicFrame>
        <p:nvGraphicFramePr>
          <p:cNvPr id="4" name="Table 3"/>
          <p:cNvGraphicFramePr>
            <a:graphicFrameLocks noGrp="1"/>
          </p:cNvGraphicFramePr>
          <p:nvPr>
            <p:extLst>
              <p:ext uri="{D42A27DB-BD31-4B8C-83A1-F6EECF244321}">
                <p14:modId xmlns:p14="http://schemas.microsoft.com/office/powerpoint/2010/main" val="1144992612"/>
              </p:ext>
            </p:extLst>
          </p:nvPr>
        </p:nvGraphicFramePr>
        <p:xfrm>
          <a:off x="304800" y="2151988"/>
          <a:ext cx="8580120" cy="4660292"/>
        </p:xfrm>
        <a:graphic>
          <a:graphicData uri="http://schemas.openxmlformats.org/drawingml/2006/table">
            <a:tbl>
              <a:tblPr firstRow="1" bandRow="1">
                <a:tableStyleId>{5C22544A-7EE6-4342-B048-85BDC9FD1C3A}</a:tableStyleId>
              </a:tblPr>
              <a:tblGrid>
                <a:gridCol w="1093692">
                  <a:extLst>
                    <a:ext uri="{9D8B030D-6E8A-4147-A177-3AD203B41FA5}">
                      <a16:colId xmlns:a16="http://schemas.microsoft.com/office/drawing/2014/main" val="1064348811"/>
                    </a:ext>
                  </a:extLst>
                </a:gridCol>
                <a:gridCol w="2424356">
                  <a:extLst>
                    <a:ext uri="{9D8B030D-6E8A-4147-A177-3AD203B41FA5}">
                      <a16:colId xmlns:a16="http://schemas.microsoft.com/office/drawing/2014/main" val="2312655388"/>
                    </a:ext>
                  </a:extLst>
                </a:gridCol>
                <a:gridCol w="5062072">
                  <a:extLst>
                    <a:ext uri="{9D8B030D-6E8A-4147-A177-3AD203B41FA5}">
                      <a16:colId xmlns:a16="http://schemas.microsoft.com/office/drawing/2014/main" val="1031752015"/>
                    </a:ext>
                  </a:extLst>
                </a:gridCol>
              </a:tblGrid>
              <a:tr h="370840">
                <a:tc>
                  <a:txBody>
                    <a:bodyPr/>
                    <a:lstStyle/>
                    <a:p>
                      <a:r>
                        <a:rPr lang="en-US" sz="1600" dirty="0"/>
                        <a:t>Time</a:t>
                      </a:r>
                    </a:p>
                  </a:txBody>
                  <a:tcPr/>
                </a:tc>
                <a:tc>
                  <a:txBody>
                    <a:bodyPr/>
                    <a:lstStyle/>
                    <a:p>
                      <a:r>
                        <a:rPr lang="en-US" sz="1600" dirty="0"/>
                        <a:t>Topic</a:t>
                      </a:r>
                    </a:p>
                  </a:txBody>
                  <a:tcPr/>
                </a:tc>
                <a:tc>
                  <a:txBody>
                    <a:bodyPr/>
                    <a:lstStyle/>
                    <a:p>
                      <a:r>
                        <a:rPr lang="en-US" sz="1600" dirty="0"/>
                        <a:t>Presenter</a:t>
                      </a:r>
                    </a:p>
                  </a:txBody>
                  <a:tcPr/>
                </a:tc>
                <a:extLst>
                  <a:ext uri="{0D108BD9-81ED-4DB2-BD59-A6C34878D82A}">
                    <a16:rowId xmlns:a16="http://schemas.microsoft.com/office/drawing/2014/main" val="2699815105"/>
                  </a:ext>
                </a:extLst>
              </a:tr>
              <a:tr h="370840">
                <a:tc>
                  <a:txBody>
                    <a:bodyPr/>
                    <a:lstStyle/>
                    <a:p>
                      <a:r>
                        <a:rPr lang="en-US" sz="1600" dirty="0" smtClean="0"/>
                        <a:t>3:00pm</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Welcome and Introduction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Matt Mars, PhD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(Agricultural Education, Technology and Innovation)</a:t>
                      </a:r>
                    </a:p>
                  </a:txBody>
                  <a:tcPr/>
                </a:tc>
                <a:extLst>
                  <a:ext uri="{0D108BD9-81ED-4DB2-BD59-A6C34878D82A}">
                    <a16:rowId xmlns:a16="http://schemas.microsoft.com/office/drawing/2014/main" val="336188978"/>
                  </a:ext>
                </a:extLst>
              </a:tr>
              <a:tr h="370840">
                <a:tc>
                  <a:txBody>
                    <a:bodyPr/>
                    <a:lstStyle/>
                    <a:p>
                      <a:r>
                        <a:rPr lang="en-US" sz="1600" dirty="0" smtClean="0"/>
                        <a:t>3:05pm</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t>Opening Activity</a:t>
                      </a:r>
                      <a:endParaRPr lang="en-US" sz="16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Shannon Warren – PhD candidate</a:t>
                      </a:r>
                      <a:r>
                        <a:rPr lang="en-US" sz="1600" baseline="0" dirty="0" smtClean="0"/>
                        <a:t> </a:t>
                      </a:r>
                      <a:br>
                        <a:rPr lang="en-US" sz="1600" baseline="0" dirty="0" smtClean="0"/>
                      </a:br>
                      <a:r>
                        <a:rPr lang="en-US" sz="1400" baseline="0" dirty="0" smtClean="0"/>
                        <a:t>(</a:t>
                      </a:r>
                      <a:r>
                        <a:rPr lang="en-US" sz="1400" dirty="0" smtClean="0"/>
                        <a:t>Norton School)</a:t>
                      </a:r>
                    </a:p>
                  </a:txBody>
                  <a:tcPr/>
                </a:tc>
                <a:extLst>
                  <a:ext uri="{0D108BD9-81ED-4DB2-BD59-A6C34878D82A}">
                    <a16:rowId xmlns:a16="http://schemas.microsoft.com/office/drawing/2014/main" val="1777225128"/>
                  </a:ext>
                </a:extLst>
              </a:tr>
              <a:tr h="370840">
                <a:tc>
                  <a:txBody>
                    <a:bodyPr/>
                    <a:lstStyle/>
                    <a:p>
                      <a:r>
                        <a:rPr lang="en-US" sz="1600" dirty="0" smtClean="0"/>
                        <a:t>3:20pm</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Module 1: </a:t>
                      </a:r>
                      <a:r>
                        <a:rPr lang="en-US" sz="1600" b="1" dirty="0" smtClean="0"/>
                        <a:t>Professional Skills</a:t>
                      </a:r>
                      <a:endParaRPr lang="en-US" sz="1600" b="1" dirty="0"/>
                    </a:p>
                  </a:txBody>
                  <a:tcPr/>
                </a:tc>
                <a:tc>
                  <a:txBody>
                    <a:bodyPr/>
                    <a:lstStyle/>
                    <a:p>
                      <a:r>
                        <a:rPr lang="en-US" sz="1600" dirty="0" smtClean="0"/>
                        <a:t>Jennifer Ravia, MS, MA </a:t>
                      </a:r>
                      <a:br>
                        <a:rPr lang="en-US" sz="1600" dirty="0" smtClean="0"/>
                      </a:br>
                      <a:r>
                        <a:rPr lang="en-US" sz="1400" dirty="0" smtClean="0"/>
                        <a:t>(Nutritional Sciences)</a:t>
                      </a:r>
                      <a:endParaRPr lang="en-US" sz="1400" dirty="0"/>
                    </a:p>
                  </a:txBody>
                  <a:tcPr/>
                </a:tc>
                <a:extLst>
                  <a:ext uri="{0D108BD9-81ED-4DB2-BD59-A6C34878D82A}">
                    <a16:rowId xmlns:a16="http://schemas.microsoft.com/office/drawing/2014/main" val="77787110"/>
                  </a:ext>
                </a:extLst>
              </a:tr>
              <a:tr h="370840">
                <a:tc>
                  <a:txBody>
                    <a:bodyPr/>
                    <a:lstStyle/>
                    <a:p>
                      <a:r>
                        <a:rPr lang="en-US" sz="1600" dirty="0" smtClean="0"/>
                        <a:t>3:40pm</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Module 2: </a:t>
                      </a:r>
                      <a:r>
                        <a:rPr lang="en-US" sz="1600" b="1" dirty="0" smtClean="0"/>
                        <a:t>Nuts and Bolts</a:t>
                      </a:r>
                      <a:endParaRPr lang="en-US" sz="1600" b="1" dirty="0"/>
                    </a:p>
                  </a:txBody>
                  <a:tcPr/>
                </a:tc>
                <a:tc>
                  <a:txBody>
                    <a:bodyPr/>
                    <a:lstStyle/>
                    <a:p>
                      <a:r>
                        <a:rPr lang="en-US" sz="1600" dirty="0"/>
                        <a:t>Jennifer </a:t>
                      </a:r>
                      <a:r>
                        <a:rPr lang="en-US" sz="1600" dirty="0" smtClean="0"/>
                        <a:t>Ricketts, PhD </a:t>
                      </a:r>
                      <a:r>
                        <a:rPr lang="en-US" sz="1600" dirty="0"/>
                        <a:t/>
                      </a:r>
                      <a:br>
                        <a:rPr lang="en-US" sz="1600" dirty="0"/>
                      </a:br>
                      <a:r>
                        <a:rPr lang="en-US" sz="1400" dirty="0"/>
                        <a:t>(Nutritional Sciences)</a:t>
                      </a:r>
                      <a:endParaRPr lang="en-US" sz="1600" dirty="0"/>
                    </a:p>
                  </a:txBody>
                  <a:tcPr/>
                </a:tc>
                <a:extLst>
                  <a:ext uri="{0D108BD9-81ED-4DB2-BD59-A6C34878D82A}">
                    <a16:rowId xmlns:a16="http://schemas.microsoft.com/office/drawing/2014/main" val="2065821891"/>
                  </a:ext>
                </a:extLst>
              </a:tr>
              <a:tr h="601372">
                <a:tc>
                  <a:txBody>
                    <a:bodyPr/>
                    <a:lstStyle/>
                    <a:p>
                      <a:r>
                        <a:rPr lang="en-US" sz="1600" dirty="0" smtClean="0"/>
                        <a:t>4:00pm</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Module 3: </a:t>
                      </a:r>
                      <a:r>
                        <a:rPr lang="en-US" sz="1600" b="1" dirty="0" smtClean="0"/>
                        <a:t>Interactive Discussions</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Joan Curry, PhD</a:t>
                      </a:r>
                      <a:br>
                        <a:rPr lang="en-US" sz="1600" dirty="0" smtClean="0"/>
                      </a:br>
                      <a:r>
                        <a:rPr lang="en-US" sz="1400" dirty="0" smtClean="0"/>
                        <a:t>(Environmental</a:t>
                      </a:r>
                      <a:r>
                        <a:rPr lang="en-US" sz="1400" baseline="0" dirty="0" smtClean="0"/>
                        <a:t> Science</a:t>
                      </a:r>
                      <a:r>
                        <a:rPr lang="en-US" sz="1400" dirty="0" smtClean="0"/>
                        <a:t>)</a:t>
                      </a:r>
                      <a:endParaRPr lang="en-US" sz="1600" dirty="0"/>
                    </a:p>
                  </a:txBody>
                  <a:tcPr/>
                </a:tc>
                <a:extLst>
                  <a:ext uri="{0D108BD9-81ED-4DB2-BD59-A6C34878D82A}">
                    <a16:rowId xmlns:a16="http://schemas.microsoft.com/office/drawing/2014/main" val="2949286095"/>
                  </a:ext>
                </a:extLst>
              </a:tr>
              <a:tr h="695436">
                <a:tc>
                  <a:txBody>
                    <a:bodyPr/>
                    <a:lstStyle/>
                    <a:p>
                      <a:r>
                        <a:rPr lang="en-US" sz="1600" dirty="0" smtClean="0"/>
                        <a:t>4:30pm</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Module 4: </a:t>
                      </a:r>
                      <a:r>
                        <a:rPr lang="en-US" sz="1600" b="1" dirty="0" smtClean="0"/>
                        <a:t>Time Management &amp; Work/Life Balance</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Matt Mars, PhD </a:t>
                      </a:r>
                      <a:br>
                        <a:rPr lang="en-US" sz="1600" dirty="0" smtClean="0"/>
                      </a:br>
                      <a:r>
                        <a:rPr lang="en-US" sz="1400" dirty="0" smtClean="0"/>
                        <a:t>(Agricultural Education, Technology and Innovation)</a:t>
                      </a:r>
                    </a:p>
                  </a:txBody>
                  <a:tcPr/>
                </a:tc>
                <a:extLst>
                  <a:ext uri="{0D108BD9-81ED-4DB2-BD59-A6C34878D82A}">
                    <a16:rowId xmlns:a16="http://schemas.microsoft.com/office/drawing/2014/main" val="141837278"/>
                  </a:ext>
                </a:extLst>
              </a:tr>
              <a:tr h="370840">
                <a:tc>
                  <a:txBody>
                    <a:bodyPr/>
                    <a:lstStyle/>
                    <a:p>
                      <a:r>
                        <a:rPr lang="en-US" sz="1600" dirty="0" smtClean="0"/>
                        <a:t>4:55pm</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t>Closing</a:t>
                      </a:r>
                      <a:endParaRPr lang="en-US" sz="1600" b="0" dirty="0"/>
                    </a:p>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Matt Mars, PhD </a:t>
                      </a:r>
                      <a:br>
                        <a:rPr lang="en-US" sz="1600" dirty="0" smtClean="0"/>
                      </a:br>
                      <a:r>
                        <a:rPr lang="en-US" sz="1400" dirty="0" smtClean="0"/>
                        <a:t>(Agricultural Education, Technology and Innovation)</a:t>
                      </a:r>
                    </a:p>
                  </a:txBody>
                  <a:tcPr/>
                </a:tc>
                <a:extLst>
                  <a:ext uri="{0D108BD9-81ED-4DB2-BD59-A6C34878D82A}">
                    <a16:rowId xmlns:a16="http://schemas.microsoft.com/office/drawing/2014/main" val="1176249516"/>
                  </a:ext>
                </a:extLst>
              </a:tr>
            </a:tbl>
          </a:graphicData>
        </a:graphic>
      </p:graphicFrame>
    </p:spTree>
    <p:extLst>
      <p:ext uri="{BB962C8B-B14F-4D97-AF65-F5344CB8AC3E}">
        <p14:creationId xmlns:p14="http://schemas.microsoft.com/office/powerpoint/2010/main" val="2492775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789040" y="-3933356"/>
            <a:ext cx="2324372" cy="10191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2185798" y="-989715"/>
            <a:ext cx="5380200"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5766" y="1385117"/>
            <a:ext cx="798453" cy="5291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1"/>
          </p:cNvCxnSpPr>
          <p:nvPr/>
        </p:nvCxnSpPr>
        <p:spPr>
          <a:xfrm flipV="1">
            <a:off x="712967" y="3852610"/>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4493842"/>
            <a:ext cx="1467068" cy="646331"/>
          </a:xfrm>
          <a:prstGeom prst="rect">
            <a:avLst/>
          </a:prstGeom>
          <a:noFill/>
        </p:spPr>
        <p:txBody>
          <a:bodyPr wrap="none" rtlCol="0">
            <a:spAutoFit/>
          </a:bodyPr>
          <a:lstStyle/>
          <a:p>
            <a:r>
              <a:rPr lang="en-US" dirty="0">
                <a:solidFill>
                  <a:schemeClr val="tx1">
                    <a:lumMod val="50000"/>
                    <a:lumOff val="50000"/>
                  </a:schemeClr>
                </a:solidFill>
              </a:rPr>
              <a:t>Urgent, but</a:t>
            </a:r>
          </a:p>
          <a:p>
            <a:r>
              <a:rPr lang="en-US" dirty="0">
                <a:solidFill>
                  <a:schemeClr val="tx1">
                    <a:lumMod val="50000"/>
                    <a:lumOff val="50000"/>
                  </a:schemeClr>
                </a:solidFill>
              </a:rPr>
              <a:t>unimportant</a:t>
            </a:r>
          </a:p>
        </p:txBody>
      </p:sp>
      <p:sp>
        <p:nvSpPr>
          <p:cNvPr id="39" name="TextBox 38"/>
          <p:cNvSpPr txBox="1"/>
          <p:nvPr/>
        </p:nvSpPr>
        <p:spPr>
          <a:xfrm>
            <a:off x="1052524" y="4488413"/>
            <a:ext cx="1701758" cy="646331"/>
          </a:xfrm>
          <a:prstGeom prst="rect">
            <a:avLst/>
          </a:prstGeom>
          <a:noFill/>
        </p:spPr>
        <p:txBody>
          <a:bodyPr wrap="none" rtlCol="0">
            <a:spAutoFit/>
          </a:bodyPr>
          <a:lstStyle/>
          <a:p>
            <a:r>
              <a:rPr lang="en-US" dirty="0">
                <a:solidFill>
                  <a:srgbClr val="7F7F7F"/>
                </a:solidFill>
              </a:rPr>
              <a:t>Neither urgent</a:t>
            </a:r>
          </a:p>
          <a:p>
            <a:r>
              <a:rPr lang="en-US" dirty="0">
                <a:solidFill>
                  <a:srgbClr val="7F7F7F"/>
                </a:solidFill>
              </a:rPr>
              <a:t>nor important</a:t>
            </a:r>
          </a:p>
        </p:txBody>
      </p:sp>
      <p:sp>
        <p:nvSpPr>
          <p:cNvPr id="40" name="TextBox 39"/>
          <p:cNvSpPr txBox="1"/>
          <p:nvPr/>
        </p:nvSpPr>
        <p:spPr>
          <a:xfrm>
            <a:off x="1027485" y="5971682"/>
            <a:ext cx="8075093"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 And how do we reach our goals?</a:t>
            </a:r>
          </a:p>
        </p:txBody>
      </p:sp>
      <p:sp>
        <p:nvSpPr>
          <p:cNvPr id="19" name="TextBox 18"/>
          <p:cNvSpPr txBox="1"/>
          <p:nvPr/>
        </p:nvSpPr>
        <p:spPr>
          <a:xfrm>
            <a:off x="726794" y="2021599"/>
            <a:ext cx="1801845" cy="369332"/>
          </a:xfrm>
          <a:prstGeom prst="rect">
            <a:avLst/>
          </a:prstGeom>
          <a:noFill/>
        </p:spPr>
        <p:txBody>
          <a:bodyPr wrap="none" rtlCol="0">
            <a:spAutoFit/>
          </a:bodyPr>
          <a:lstStyle/>
          <a:p>
            <a:r>
              <a:rPr lang="en-US" dirty="0"/>
              <a:t>Attend to these</a:t>
            </a:r>
          </a:p>
        </p:txBody>
      </p:sp>
      <p:sp>
        <p:nvSpPr>
          <p:cNvPr id="34" name="TextBox 33"/>
          <p:cNvSpPr txBox="1"/>
          <p:nvPr/>
        </p:nvSpPr>
        <p:spPr>
          <a:xfrm>
            <a:off x="3285002" y="2021599"/>
            <a:ext cx="2185289" cy="369332"/>
          </a:xfrm>
          <a:prstGeom prst="rect">
            <a:avLst/>
          </a:prstGeom>
          <a:noFill/>
        </p:spPr>
        <p:txBody>
          <a:bodyPr wrap="none" rtlCol="0">
            <a:spAutoFit/>
          </a:bodyPr>
          <a:lstStyle/>
          <a:p>
            <a:r>
              <a:rPr lang="en-US" dirty="0"/>
              <a:t>Be sure to do these</a:t>
            </a:r>
          </a:p>
        </p:txBody>
      </p:sp>
      <p:sp>
        <p:nvSpPr>
          <p:cNvPr id="29" name="TextBox 28"/>
          <p:cNvSpPr txBox="1"/>
          <p:nvPr/>
        </p:nvSpPr>
        <p:spPr>
          <a:xfrm>
            <a:off x="1485022" y="5277328"/>
            <a:ext cx="3574600" cy="369332"/>
          </a:xfrm>
          <a:prstGeom prst="rect">
            <a:avLst/>
          </a:prstGeom>
          <a:noFill/>
        </p:spPr>
        <p:txBody>
          <a:bodyPr wrap="square" rtlCol="0">
            <a:spAutoFit/>
          </a:bodyPr>
          <a:lstStyle/>
          <a:p>
            <a:r>
              <a:rPr lang="en-US" dirty="0"/>
              <a:t>	</a:t>
            </a:r>
          </a:p>
        </p:txBody>
      </p:sp>
      <p:sp>
        <p:nvSpPr>
          <p:cNvPr id="26" name="TextBox 25"/>
          <p:cNvSpPr txBox="1"/>
          <p:nvPr/>
        </p:nvSpPr>
        <p:spPr>
          <a:xfrm>
            <a:off x="3279753" y="3971883"/>
            <a:ext cx="322737" cy="369332"/>
          </a:xfrm>
          <a:prstGeom prst="rect">
            <a:avLst/>
          </a:prstGeom>
          <a:noFill/>
        </p:spPr>
        <p:txBody>
          <a:bodyPr wrap="none" rtlCol="0">
            <a:spAutoFit/>
          </a:bodyPr>
          <a:lstStyle/>
          <a:p>
            <a:r>
              <a:rPr lang="en-US" dirty="0"/>
              <a:t>C</a:t>
            </a:r>
          </a:p>
        </p:txBody>
      </p:sp>
      <p:sp>
        <p:nvSpPr>
          <p:cNvPr id="27" name="TextBox 26"/>
          <p:cNvSpPr txBox="1"/>
          <p:nvPr/>
        </p:nvSpPr>
        <p:spPr>
          <a:xfrm>
            <a:off x="754824" y="3986717"/>
            <a:ext cx="326231" cy="369332"/>
          </a:xfrm>
          <a:prstGeom prst="rect">
            <a:avLst/>
          </a:prstGeom>
          <a:noFill/>
        </p:spPr>
        <p:txBody>
          <a:bodyPr wrap="none" rtlCol="0">
            <a:spAutoFit/>
          </a:bodyPr>
          <a:lstStyle/>
          <a:p>
            <a:r>
              <a:rPr lang="en-US" dirty="0"/>
              <a:t>D</a:t>
            </a:r>
          </a:p>
        </p:txBody>
      </p:sp>
      <p:sp>
        <p:nvSpPr>
          <p:cNvPr id="30" name="TextBox 29"/>
          <p:cNvSpPr txBox="1"/>
          <p:nvPr/>
        </p:nvSpPr>
        <p:spPr>
          <a:xfrm>
            <a:off x="5766791" y="1787272"/>
            <a:ext cx="3951837" cy="3323987"/>
          </a:xfrm>
          <a:prstGeom prst="rect">
            <a:avLst/>
          </a:prstGeom>
          <a:noFill/>
        </p:spPr>
        <p:txBody>
          <a:bodyPr wrap="square" rtlCol="0">
            <a:spAutoFit/>
          </a:bodyPr>
          <a:lstStyle/>
          <a:p>
            <a:r>
              <a:rPr lang="en-US" sz="1500" b="1" i="1" dirty="0"/>
              <a:t>Where do the following fall for you?</a:t>
            </a:r>
          </a:p>
          <a:p>
            <a:endParaRPr lang="en-US" sz="1500" dirty="0"/>
          </a:p>
          <a:p>
            <a:r>
              <a:rPr lang="en-US" sz="1500" dirty="0"/>
              <a:t>Posting class items to D2L</a:t>
            </a:r>
          </a:p>
          <a:p>
            <a:r>
              <a:rPr lang="en-US" sz="1500" dirty="0"/>
              <a:t>Spending time with family/friends</a:t>
            </a:r>
          </a:p>
          <a:p>
            <a:r>
              <a:rPr lang="en-US" sz="1500" dirty="0"/>
              <a:t>Enjoying healthy recreation</a:t>
            </a:r>
          </a:p>
          <a:p>
            <a:r>
              <a:rPr lang="en-US" sz="1500" dirty="0"/>
              <a:t>Preparing for a committee meeting</a:t>
            </a:r>
          </a:p>
          <a:p>
            <a:r>
              <a:rPr lang="en-US" sz="1500" dirty="0"/>
              <a:t>Getting ready to meet your advisor</a:t>
            </a:r>
          </a:p>
          <a:p>
            <a:r>
              <a:rPr lang="en-US" sz="1500" dirty="0"/>
              <a:t>Developing new teaching </a:t>
            </a:r>
          </a:p>
          <a:p>
            <a:r>
              <a:rPr lang="en-US" sz="1500" dirty="0"/>
              <a:t>Grading exams</a:t>
            </a:r>
          </a:p>
          <a:p>
            <a:r>
              <a:rPr lang="en-US" sz="1500" dirty="0"/>
              <a:t>Writing your thesis</a:t>
            </a:r>
          </a:p>
          <a:p>
            <a:r>
              <a:rPr lang="en-US" sz="1500" dirty="0"/>
              <a:t>Posting on social media</a:t>
            </a:r>
          </a:p>
          <a:p>
            <a:r>
              <a:rPr lang="en-US" sz="1500" i="1" dirty="0"/>
              <a:t>Game of Thrones</a:t>
            </a:r>
          </a:p>
          <a:p>
            <a:endParaRPr lang="en-US" sz="1500" dirty="0"/>
          </a:p>
          <a:p>
            <a:r>
              <a:rPr lang="en-US" sz="1500" dirty="0"/>
              <a:t>What’s not on this list?</a:t>
            </a:r>
          </a:p>
        </p:txBody>
      </p:sp>
    </p:spTree>
    <p:extLst>
      <p:ext uri="{BB962C8B-B14F-4D97-AF65-F5344CB8AC3E}">
        <p14:creationId xmlns:p14="http://schemas.microsoft.com/office/powerpoint/2010/main" val="99054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789040" y="-3933356"/>
            <a:ext cx="2324372" cy="10191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2185798" y="-989715"/>
            <a:ext cx="5380200"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5766" y="1385117"/>
            <a:ext cx="798453" cy="5291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1"/>
          </p:cNvCxnSpPr>
          <p:nvPr/>
        </p:nvCxnSpPr>
        <p:spPr>
          <a:xfrm flipV="1">
            <a:off x="712967" y="3852610"/>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4493842"/>
            <a:ext cx="1467068" cy="646331"/>
          </a:xfrm>
          <a:prstGeom prst="rect">
            <a:avLst/>
          </a:prstGeom>
          <a:noFill/>
        </p:spPr>
        <p:txBody>
          <a:bodyPr wrap="none" rtlCol="0">
            <a:spAutoFit/>
          </a:bodyPr>
          <a:lstStyle/>
          <a:p>
            <a:r>
              <a:rPr lang="en-US" dirty="0">
                <a:solidFill>
                  <a:schemeClr val="tx1">
                    <a:lumMod val="50000"/>
                    <a:lumOff val="50000"/>
                  </a:schemeClr>
                </a:solidFill>
              </a:rPr>
              <a:t>Urgent, but</a:t>
            </a:r>
          </a:p>
          <a:p>
            <a:r>
              <a:rPr lang="en-US" dirty="0">
                <a:solidFill>
                  <a:schemeClr val="tx1">
                    <a:lumMod val="50000"/>
                    <a:lumOff val="50000"/>
                  </a:schemeClr>
                </a:solidFill>
              </a:rPr>
              <a:t>unimportant</a:t>
            </a:r>
          </a:p>
        </p:txBody>
      </p:sp>
      <p:sp>
        <p:nvSpPr>
          <p:cNvPr id="39" name="TextBox 38"/>
          <p:cNvSpPr txBox="1"/>
          <p:nvPr/>
        </p:nvSpPr>
        <p:spPr>
          <a:xfrm>
            <a:off x="1052524" y="4488413"/>
            <a:ext cx="1701758" cy="646331"/>
          </a:xfrm>
          <a:prstGeom prst="rect">
            <a:avLst/>
          </a:prstGeom>
          <a:noFill/>
        </p:spPr>
        <p:txBody>
          <a:bodyPr wrap="none" rtlCol="0">
            <a:spAutoFit/>
          </a:bodyPr>
          <a:lstStyle/>
          <a:p>
            <a:r>
              <a:rPr lang="en-US" dirty="0">
                <a:solidFill>
                  <a:srgbClr val="7F7F7F"/>
                </a:solidFill>
              </a:rPr>
              <a:t>Neither urgent</a:t>
            </a:r>
          </a:p>
          <a:p>
            <a:r>
              <a:rPr lang="en-US" dirty="0">
                <a:solidFill>
                  <a:srgbClr val="7F7F7F"/>
                </a:solidFill>
              </a:rPr>
              <a:t>nor important</a:t>
            </a:r>
          </a:p>
        </p:txBody>
      </p:sp>
      <p:sp>
        <p:nvSpPr>
          <p:cNvPr id="40" name="TextBox 39"/>
          <p:cNvSpPr txBox="1"/>
          <p:nvPr/>
        </p:nvSpPr>
        <p:spPr>
          <a:xfrm>
            <a:off x="1027485" y="5971682"/>
            <a:ext cx="8075093"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 And how do we reach our goals?</a:t>
            </a:r>
          </a:p>
        </p:txBody>
      </p:sp>
      <p:sp>
        <p:nvSpPr>
          <p:cNvPr id="19" name="TextBox 18"/>
          <p:cNvSpPr txBox="1"/>
          <p:nvPr/>
        </p:nvSpPr>
        <p:spPr>
          <a:xfrm>
            <a:off x="726794" y="2021599"/>
            <a:ext cx="1801845" cy="369332"/>
          </a:xfrm>
          <a:prstGeom prst="rect">
            <a:avLst/>
          </a:prstGeom>
          <a:noFill/>
        </p:spPr>
        <p:txBody>
          <a:bodyPr wrap="none" rtlCol="0">
            <a:spAutoFit/>
          </a:bodyPr>
          <a:lstStyle/>
          <a:p>
            <a:r>
              <a:rPr lang="en-US" dirty="0"/>
              <a:t>Attend to these</a:t>
            </a:r>
          </a:p>
        </p:txBody>
      </p:sp>
      <p:sp>
        <p:nvSpPr>
          <p:cNvPr id="34" name="TextBox 33"/>
          <p:cNvSpPr txBox="1"/>
          <p:nvPr/>
        </p:nvSpPr>
        <p:spPr>
          <a:xfrm>
            <a:off x="3285002" y="2021599"/>
            <a:ext cx="2185289" cy="369332"/>
          </a:xfrm>
          <a:prstGeom prst="rect">
            <a:avLst/>
          </a:prstGeom>
          <a:noFill/>
        </p:spPr>
        <p:txBody>
          <a:bodyPr wrap="none" rtlCol="0">
            <a:spAutoFit/>
          </a:bodyPr>
          <a:lstStyle/>
          <a:p>
            <a:r>
              <a:rPr lang="en-US" dirty="0"/>
              <a:t>Be sure to do these</a:t>
            </a:r>
          </a:p>
        </p:txBody>
      </p:sp>
      <p:sp>
        <p:nvSpPr>
          <p:cNvPr id="41" name="TextBox 40"/>
          <p:cNvSpPr txBox="1"/>
          <p:nvPr/>
        </p:nvSpPr>
        <p:spPr>
          <a:xfrm>
            <a:off x="3279753" y="3971883"/>
            <a:ext cx="2418939" cy="369332"/>
          </a:xfrm>
          <a:prstGeom prst="rect">
            <a:avLst/>
          </a:prstGeom>
          <a:noFill/>
        </p:spPr>
        <p:txBody>
          <a:bodyPr wrap="none" rtlCol="0">
            <a:spAutoFit/>
          </a:bodyPr>
          <a:lstStyle/>
          <a:p>
            <a:r>
              <a:rPr lang="en-US" dirty="0"/>
              <a:t>Consider, but balance</a:t>
            </a:r>
          </a:p>
        </p:txBody>
      </p:sp>
      <p:sp>
        <p:nvSpPr>
          <p:cNvPr id="42" name="TextBox 41"/>
          <p:cNvSpPr txBox="1"/>
          <p:nvPr/>
        </p:nvSpPr>
        <p:spPr>
          <a:xfrm>
            <a:off x="754824" y="3986717"/>
            <a:ext cx="326231" cy="369332"/>
          </a:xfrm>
          <a:prstGeom prst="rect">
            <a:avLst/>
          </a:prstGeom>
          <a:noFill/>
        </p:spPr>
        <p:txBody>
          <a:bodyPr wrap="none" rtlCol="0">
            <a:spAutoFit/>
          </a:bodyPr>
          <a:lstStyle/>
          <a:p>
            <a:r>
              <a:rPr lang="en-US" dirty="0"/>
              <a:t>D</a:t>
            </a:r>
          </a:p>
        </p:txBody>
      </p:sp>
      <p:sp>
        <p:nvSpPr>
          <p:cNvPr id="29" name="TextBox 28"/>
          <p:cNvSpPr txBox="1"/>
          <p:nvPr/>
        </p:nvSpPr>
        <p:spPr>
          <a:xfrm>
            <a:off x="1485022" y="5277328"/>
            <a:ext cx="3574600" cy="369332"/>
          </a:xfrm>
          <a:prstGeom prst="rect">
            <a:avLst/>
          </a:prstGeom>
          <a:noFill/>
        </p:spPr>
        <p:txBody>
          <a:bodyPr wrap="square" rtlCol="0">
            <a:spAutoFit/>
          </a:bodyPr>
          <a:lstStyle/>
          <a:p>
            <a:r>
              <a:rPr lang="en-US" dirty="0"/>
              <a:t>	</a:t>
            </a:r>
          </a:p>
        </p:txBody>
      </p:sp>
      <p:sp>
        <p:nvSpPr>
          <p:cNvPr id="26" name="TextBox 25"/>
          <p:cNvSpPr txBox="1"/>
          <p:nvPr/>
        </p:nvSpPr>
        <p:spPr>
          <a:xfrm>
            <a:off x="5766791" y="1787272"/>
            <a:ext cx="3951837" cy="3323987"/>
          </a:xfrm>
          <a:prstGeom prst="rect">
            <a:avLst/>
          </a:prstGeom>
          <a:noFill/>
        </p:spPr>
        <p:txBody>
          <a:bodyPr wrap="square" rtlCol="0">
            <a:spAutoFit/>
          </a:bodyPr>
          <a:lstStyle/>
          <a:p>
            <a:r>
              <a:rPr lang="en-US" sz="1500" b="1" i="1" dirty="0"/>
              <a:t>Where do the following fall for you?</a:t>
            </a:r>
          </a:p>
          <a:p>
            <a:endParaRPr lang="en-US" sz="1500" dirty="0"/>
          </a:p>
          <a:p>
            <a:r>
              <a:rPr lang="en-US" sz="1500" dirty="0"/>
              <a:t>Posting class items to D2L</a:t>
            </a:r>
          </a:p>
          <a:p>
            <a:r>
              <a:rPr lang="en-US" sz="1500" dirty="0"/>
              <a:t>Spending time with family/friends</a:t>
            </a:r>
          </a:p>
          <a:p>
            <a:r>
              <a:rPr lang="en-US" sz="1500" dirty="0"/>
              <a:t>Enjoying healthy recreation</a:t>
            </a:r>
          </a:p>
          <a:p>
            <a:r>
              <a:rPr lang="en-US" sz="1500" dirty="0"/>
              <a:t>Preparing for a committee meeting</a:t>
            </a:r>
          </a:p>
          <a:p>
            <a:r>
              <a:rPr lang="en-US" sz="1500" dirty="0"/>
              <a:t>Getting ready to meet your advisor</a:t>
            </a:r>
          </a:p>
          <a:p>
            <a:r>
              <a:rPr lang="en-US" sz="1500" dirty="0"/>
              <a:t>Developing new teaching </a:t>
            </a:r>
          </a:p>
          <a:p>
            <a:r>
              <a:rPr lang="en-US" sz="1500" dirty="0"/>
              <a:t>Grading exams</a:t>
            </a:r>
          </a:p>
          <a:p>
            <a:r>
              <a:rPr lang="en-US" sz="1500" dirty="0"/>
              <a:t>Writing your thesis</a:t>
            </a:r>
          </a:p>
          <a:p>
            <a:r>
              <a:rPr lang="en-US" sz="1500" dirty="0"/>
              <a:t>Posting on social media</a:t>
            </a:r>
          </a:p>
          <a:p>
            <a:r>
              <a:rPr lang="en-US" sz="1500" i="1" dirty="0"/>
              <a:t>Game of Thrones</a:t>
            </a:r>
          </a:p>
          <a:p>
            <a:endParaRPr lang="en-US" sz="1500" dirty="0"/>
          </a:p>
          <a:p>
            <a:r>
              <a:rPr lang="en-US" sz="1500" dirty="0"/>
              <a:t>What’s not on this list?</a:t>
            </a:r>
          </a:p>
        </p:txBody>
      </p:sp>
    </p:spTree>
    <p:extLst>
      <p:ext uri="{BB962C8B-B14F-4D97-AF65-F5344CB8AC3E}">
        <p14:creationId xmlns:p14="http://schemas.microsoft.com/office/powerpoint/2010/main" val="2343301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789040" y="-3933356"/>
            <a:ext cx="2324372" cy="10191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2185798" y="-989715"/>
            <a:ext cx="5380200"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5766" y="1385117"/>
            <a:ext cx="798453" cy="5291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1"/>
          </p:cNvCxnSpPr>
          <p:nvPr/>
        </p:nvCxnSpPr>
        <p:spPr>
          <a:xfrm flipV="1">
            <a:off x="712967" y="3852610"/>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4493842"/>
            <a:ext cx="1467068" cy="646331"/>
          </a:xfrm>
          <a:prstGeom prst="rect">
            <a:avLst/>
          </a:prstGeom>
          <a:noFill/>
        </p:spPr>
        <p:txBody>
          <a:bodyPr wrap="none" rtlCol="0">
            <a:spAutoFit/>
          </a:bodyPr>
          <a:lstStyle/>
          <a:p>
            <a:r>
              <a:rPr lang="en-US" dirty="0">
                <a:solidFill>
                  <a:schemeClr val="tx1">
                    <a:lumMod val="50000"/>
                    <a:lumOff val="50000"/>
                  </a:schemeClr>
                </a:solidFill>
              </a:rPr>
              <a:t>Urgent, but</a:t>
            </a:r>
          </a:p>
          <a:p>
            <a:r>
              <a:rPr lang="en-US" dirty="0">
                <a:solidFill>
                  <a:schemeClr val="tx1">
                    <a:lumMod val="50000"/>
                    <a:lumOff val="50000"/>
                  </a:schemeClr>
                </a:solidFill>
              </a:rPr>
              <a:t>unimportant</a:t>
            </a:r>
          </a:p>
        </p:txBody>
      </p:sp>
      <p:sp>
        <p:nvSpPr>
          <p:cNvPr id="39" name="TextBox 38"/>
          <p:cNvSpPr txBox="1"/>
          <p:nvPr/>
        </p:nvSpPr>
        <p:spPr>
          <a:xfrm>
            <a:off x="1052524" y="4488413"/>
            <a:ext cx="1701758" cy="646331"/>
          </a:xfrm>
          <a:prstGeom prst="rect">
            <a:avLst/>
          </a:prstGeom>
          <a:noFill/>
        </p:spPr>
        <p:txBody>
          <a:bodyPr wrap="none" rtlCol="0">
            <a:spAutoFit/>
          </a:bodyPr>
          <a:lstStyle/>
          <a:p>
            <a:r>
              <a:rPr lang="en-US" dirty="0">
                <a:solidFill>
                  <a:srgbClr val="7F7F7F"/>
                </a:solidFill>
              </a:rPr>
              <a:t>Neither urgent</a:t>
            </a:r>
          </a:p>
          <a:p>
            <a:r>
              <a:rPr lang="en-US" dirty="0">
                <a:solidFill>
                  <a:srgbClr val="7F7F7F"/>
                </a:solidFill>
              </a:rPr>
              <a:t>nor important</a:t>
            </a:r>
          </a:p>
        </p:txBody>
      </p:sp>
      <p:sp>
        <p:nvSpPr>
          <p:cNvPr id="40" name="TextBox 39"/>
          <p:cNvSpPr txBox="1"/>
          <p:nvPr/>
        </p:nvSpPr>
        <p:spPr>
          <a:xfrm>
            <a:off x="1027485" y="5971682"/>
            <a:ext cx="8075093"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 And how do we reach our goals?</a:t>
            </a:r>
          </a:p>
        </p:txBody>
      </p:sp>
      <p:sp>
        <p:nvSpPr>
          <p:cNvPr id="19" name="TextBox 18"/>
          <p:cNvSpPr txBox="1"/>
          <p:nvPr/>
        </p:nvSpPr>
        <p:spPr>
          <a:xfrm>
            <a:off x="726794" y="2021599"/>
            <a:ext cx="1801845" cy="369332"/>
          </a:xfrm>
          <a:prstGeom prst="rect">
            <a:avLst/>
          </a:prstGeom>
          <a:noFill/>
        </p:spPr>
        <p:txBody>
          <a:bodyPr wrap="none" rtlCol="0">
            <a:spAutoFit/>
          </a:bodyPr>
          <a:lstStyle/>
          <a:p>
            <a:r>
              <a:rPr lang="en-US" dirty="0"/>
              <a:t>Attend to these</a:t>
            </a:r>
          </a:p>
        </p:txBody>
      </p:sp>
      <p:sp>
        <p:nvSpPr>
          <p:cNvPr id="34" name="TextBox 33"/>
          <p:cNvSpPr txBox="1"/>
          <p:nvPr/>
        </p:nvSpPr>
        <p:spPr>
          <a:xfrm>
            <a:off x="3285002" y="2021599"/>
            <a:ext cx="2185289" cy="369332"/>
          </a:xfrm>
          <a:prstGeom prst="rect">
            <a:avLst/>
          </a:prstGeom>
          <a:noFill/>
        </p:spPr>
        <p:txBody>
          <a:bodyPr wrap="none" rtlCol="0">
            <a:spAutoFit/>
          </a:bodyPr>
          <a:lstStyle/>
          <a:p>
            <a:r>
              <a:rPr lang="en-US" dirty="0"/>
              <a:t>Be sure to do these</a:t>
            </a:r>
          </a:p>
        </p:txBody>
      </p:sp>
      <p:sp>
        <p:nvSpPr>
          <p:cNvPr id="41" name="TextBox 40"/>
          <p:cNvSpPr txBox="1"/>
          <p:nvPr/>
        </p:nvSpPr>
        <p:spPr>
          <a:xfrm>
            <a:off x="3279753" y="3971883"/>
            <a:ext cx="2418939" cy="369332"/>
          </a:xfrm>
          <a:prstGeom prst="rect">
            <a:avLst/>
          </a:prstGeom>
          <a:noFill/>
        </p:spPr>
        <p:txBody>
          <a:bodyPr wrap="none" rtlCol="0">
            <a:spAutoFit/>
          </a:bodyPr>
          <a:lstStyle/>
          <a:p>
            <a:r>
              <a:rPr lang="en-US" dirty="0"/>
              <a:t>Consider, but balance</a:t>
            </a:r>
          </a:p>
        </p:txBody>
      </p:sp>
      <p:sp>
        <p:nvSpPr>
          <p:cNvPr id="42" name="TextBox 41"/>
          <p:cNvSpPr txBox="1"/>
          <p:nvPr/>
        </p:nvSpPr>
        <p:spPr>
          <a:xfrm>
            <a:off x="754824" y="3986717"/>
            <a:ext cx="1447369" cy="369332"/>
          </a:xfrm>
          <a:prstGeom prst="rect">
            <a:avLst/>
          </a:prstGeom>
          <a:noFill/>
        </p:spPr>
        <p:txBody>
          <a:bodyPr wrap="none" rtlCol="0">
            <a:spAutoFit/>
          </a:bodyPr>
          <a:lstStyle/>
          <a:p>
            <a:r>
              <a:rPr lang="en-US" dirty="0"/>
              <a:t>Do not do </a:t>
            </a:r>
            <a:r>
              <a:rPr lang="en-US" dirty="0">
                <a:sym typeface="Wingdings"/>
              </a:rPr>
              <a:t></a:t>
            </a:r>
            <a:endParaRPr lang="en-US" dirty="0"/>
          </a:p>
        </p:txBody>
      </p:sp>
      <p:sp>
        <p:nvSpPr>
          <p:cNvPr id="29" name="TextBox 28"/>
          <p:cNvSpPr txBox="1"/>
          <p:nvPr/>
        </p:nvSpPr>
        <p:spPr>
          <a:xfrm>
            <a:off x="1485022" y="5277328"/>
            <a:ext cx="3574600" cy="369332"/>
          </a:xfrm>
          <a:prstGeom prst="rect">
            <a:avLst/>
          </a:prstGeom>
          <a:noFill/>
        </p:spPr>
        <p:txBody>
          <a:bodyPr wrap="square" rtlCol="0">
            <a:spAutoFit/>
          </a:bodyPr>
          <a:lstStyle/>
          <a:p>
            <a:r>
              <a:rPr lang="en-US" dirty="0"/>
              <a:t>	</a:t>
            </a:r>
          </a:p>
        </p:txBody>
      </p:sp>
      <p:sp>
        <p:nvSpPr>
          <p:cNvPr id="26" name="TextBox 25"/>
          <p:cNvSpPr txBox="1"/>
          <p:nvPr/>
        </p:nvSpPr>
        <p:spPr>
          <a:xfrm>
            <a:off x="5766791" y="1787272"/>
            <a:ext cx="3951837" cy="3323987"/>
          </a:xfrm>
          <a:prstGeom prst="rect">
            <a:avLst/>
          </a:prstGeom>
          <a:noFill/>
        </p:spPr>
        <p:txBody>
          <a:bodyPr wrap="square" rtlCol="0">
            <a:spAutoFit/>
          </a:bodyPr>
          <a:lstStyle/>
          <a:p>
            <a:r>
              <a:rPr lang="en-US" sz="1500" b="1" i="1" dirty="0"/>
              <a:t>Where do the following fall for you?</a:t>
            </a:r>
          </a:p>
          <a:p>
            <a:endParaRPr lang="en-US" sz="1500" dirty="0"/>
          </a:p>
          <a:p>
            <a:r>
              <a:rPr lang="en-US" sz="1500" dirty="0"/>
              <a:t>Posting class items to D2L</a:t>
            </a:r>
          </a:p>
          <a:p>
            <a:r>
              <a:rPr lang="en-US" sz="1500" dirty="0"/>
              <a:t>Spending time with family/friends</a:t>
            </a:r>
          </a:p>
          <a:p>
            <a:r>
              <a:rPr lang="en-US" sz="1500" dirty="0"/>
              <a:t>Enjoying healthy recreation</a:t>
            </a:r>
          </a:p>
          <a:p>
            <a:r>
              <a:rPr lang="en-US" sz="1500" dirty="0"/>
              <a:t>Preparing for a committee meeting</a:t>
            </a:r>
          </a:p>
          <a:p>
            <a:r>
              <a:rPr lang="en-US" sz="1500" dirty="0"/>
              <a:t>Getting ready to meet your advisor</a:t>
            </a:r>
          </a:p>
          <a:p>
            <a:r>
              <a:rPr lang="en-US" sz="1500" dirty="0"/>
              <a:t>Developing new teaching </a:t>
            </a:r>
          </a:p>
          <a:p>
            <a:r>
              <a:rPr lang="en-US" sz="1500" dirty="0"/>
              <a:t>Grading exams</a:t>
            </a:r>
          </a:p>
          <a:p>
            <a:r>
              <a:rPr lang="en-US" sz="1500" dirty="0"/>
              <a:t>Writing your thesis</a:t>
            </a:r>
          </a:p>
          <a:p>
            <a:r>
              <a:rPr lang="en-US" sz="1500" dirty="0"/>
              <a:t>Posting on social media</a:t>
            </a:r>
          </a:p>
          <a:p>
            <a:r>
              <a:rPr lang="en-US" sz="1500" i="1" dirty="0"/>
              <a:t>Game of Thrones</a:t>
            </a:r>
          </a:p>
          <a:p>
            <a:endParaRPr lang="en-US" sz="1500" dirty="0"/>
          </a:p>
          <a:p>
            <a:r>
              <a:rPr lang="en-US" sz="1500" dirty="0"/>
              <a:t>What’s not on this list?</a:t>
            </a:r>
          </a:p>
        </p:txBody>
      </p:sp>
    </p:spTree>
    <p:extLst>
      <p:ext uri="{BB962C8B-B14F-4D97-AF65-F5344CB8AC3E}">
        <p14:creationId xmlns:p14="http://schemas.microsoft.com/office/powerpoint/2010/main" val="2212638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789040" y="-3933356"/>
            <a:ext cx="2324372" cy="10191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6957651" cy="400110"/>
          </a:xfrm>
          <a:prstGeom prst="rect">
            <a:avLst/>
          </a:prstGeom>
          <a:noFill/>
        </p:spPr>
        <p:txBody>
          <a:bodyPr wrap="none" rtlCol="0">
            <a:spAutoFit/>
          </a:bodyPr>
          <a:lstStyle/>
          <a:p>
            <a:r>
              <a:rPr lang="en-US" sz="2000" b="1" i="1" dirty="0"/>
              <a:t>Time management and balance: let’s discuss “real life”</a:t>
            </a:r>
          </a:p>
        </p:txBody>
      </p:sp>
      <p:sp>
        <p:nvSpPr>
          <p:cNvPr id="13" name="Rectangle 12"/>
          <p:cNvSpPr/>
          <p:nvPr/>
        </p:nvSpPr>
        <p:spPr>
          <a:xfrm rot="16200000">
            <a:off x="2185798" y="-989715"/>
            <a:ext cx="5380200"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726794" y="4956476"/>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5087500"/>
            <a:ext cx="1326004" cy="584776"/>
          </a:xfrm>
          <a:prstGeom prst="rect">
            <a:avLst/>
          </a:prstGeom>
          <a:noFill/>
        </p:spPr>
        <p:txBody>
          <a:bodyPr wrap="none" rtlCol="0">
            <a:spAutoFit/>
          </a:bodyPr>
          <a:lstStyle/>
          <a:p>
            <a:r>
              <a:rPr lang="en-US" sz="1600" dirty="0">
                <a:solidFill>
                  <a:schemeClr val="tx1">
                    <a:lumMod val="50000"/>
                    <a:lumOff val="50000"/>
                  </a:schemeClr>
                </a:solidFill>
              </a:rPr>
              <a:t>Urgent, but</a:t>
            </a:r>
          </a:p>
          <a:p>
            <a:r>
              <a:rPr lang="en-US" sz="1600" dirty="0">
                <a:solidFill>
                  <a:schemeClr val="tx1">
                    <a:lumMod val="50000"/>
                    <a:lumOff val="50000"/>
                  </a:schemeClr>
                </a:solidFill>
              </a:rPr>
              <a:t>unimportant</a:t>
            </a:r>
          </a:p>
        </p:txBody>
      </p:sp>
      <p:sp>
        <p:nvSpPr>
          <p:cNvPr id="39" name="TextBox 38"/>
          <p:cNvSpPr txBox="1"/>
          <p:nvPr/>
        </p:nvSpPr>
        <p:spPr>
          <a:xfrm>
            <a:off x="1052524" y="5082071"/>
            <a:ext cx="1533192" cy="584776"/>
          </a:xfrm>
          <a:prstGeom prst="rect">
            <a:avLst/>
          </a:prstGeom>
          <a:noFill/>
        </p:spPr>
        <p:txBody>
          <a:bodyPr wrap="none" rtlCol="0">
            <a:spAutoFit/>
          </a:bodyPr>
          <a:lstStyle/>
          <a:p>
            <a:r>
              <a:rPr lang="en-US" sz="1600" dirty="0">
                <a:solidFill>
                  <a:srgbClr val="7F7F7F"/>
                </a:solidFill>
              </a:rPr>
              <a:t>Neither urgent</a:t>
            </a:r>
          </a:p>
          <a:p>
            <a:r>
              <a:rPr lang="en-US" sz="1600" dirty="0">
                <a:solidFill>
                  <a:srgbClr val="7F7F7F"/>
                </a:solidFill>
              </a:rPr>
              <a:t>nor important</a:t>
            </a:r>
          </a:p>
        </p:txBody>
      </p:sp>
      <p:sp>
        <p:nvSpPr>
          <p:cNvPr id="40" name="TextBox 39"/>
          <p:cNvSpPr txBox="1"/>
          <p:nvPr/>
        </p:nvSpPr>
        <p:spPr>
          <a:xfrm>
            <a:off x="1027485" y="5971682"/>
            <a:ext cx="8075093"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 And how do we reach our goals?</a:t>
            </a:r>
          </a:p>
        </p:txBody>
      </p:sp>
      <p:sp>
        <p:nvSpPr>
          <p:cNvPr id="19" name="TextBox 18"/>
          <p:cNvSpPr txBox="1"/>
          <p:nvPr/>
        </p:nvSpPr>
        <p:spPr>
          <a:xfrm>
            <a:off x="726794" y="2021599"/>
            <a:ext cx="1801845" cy="369332"/>
          </a:xfrm>
          <a:prstGeom prst="rect">
            <a:avLst/>
          </a:prstGeom>
          <a:noFill/>
        </p:spPr>
        <p:txBody>
          <a:bodyPr wrap="none" rtlCol="0">
            <a:spAutoFit/>
          </a:bodyPr>
          <a:lstStyle/>
          <a:p>
            <a:r>
              <a:rPr lang="en-US" dirty="0"/>
              <a:t>Attend to these</a:t>
            </a:r>
          </a:p>
        </p:txBody>
      </p:sp>
      <p:sp>
        <p:nvSpPr>
          <p:cNvPr id="34" name="TextBox 33"/>
          <p:cNvSpPr txBox="1"/>
          <p:nvPr/>
        </p:nvSpPr>
        <p:spPr>
          <a:xfrm>
            <a:off x="3285002" y="2021599"/>
            <a:ext cx="2185289" cy="369332"/>
          </a:xfrm>
          <a:prstGeom prst="rect">
            <a:avLst/>
          </a:prstGeom>
          <a:noFill/>
        </p:spPr>
        <p:txBody>
          <a:bodyPr wrap="none" rtlCol="0">
            <a:spAutoFit/>
          </a:bodyPr>
          <a:lstStyle/>
          <a:p>
            <a:r>
              <a:rPr lang="en-US" dirty="0"/>
              <a:t>Be sure to do these</a:t>
            </a:r>
          </a:p>
        </p:txBody>
      </p:sp>
      <p:sp>
        <p:nvSpPr>
          <p:cNvPr id="30" name="TextBox 29"/>
          <p:cNvSpPr txBox="1"/>
          <p:nvPr/>
        </p:nvSpPr>
        <p:spPr>
          <a:xfrm>
            <a:off x="5766791" y="1787272"/>
            <a:ext cx="3951837" cy="3323987"/>
          </a:xfrm>
          <a:prstGeom prst="rect">
            <a:avLst/>
          </a:prstGeom>
          <a:noFill/>
        </p:spPr>
        <p:txBody>
          <a:bodyPr wrap="square" rtlCol="0">
            <a:spAutoFit/>
          </a:bodyPr>
          <a:lstStyle/>
          <a:p>
            <a:r>
              <a:rPr lang="en-US" sz="1500" b="1" i="1" dirty="0"/>
              <a:t>Where do the following fall for you?</a:t>
            </a:r>
          </a:p>
          <a:p>
            <a:endParaRPr lang="en-US" sz="1500" dirty="0"/>
          </a:p>
          <a:p>
            <a:r>
              <a:rPr lang="en-US" sz="1500" dirty="0"/>
              <a:t>Posting class items to D2L</a:t>
            </a:r>
          </a:p>
          <a:p>
            <a:r>
              <a:rPr lang="en-US" sz="1500" dirty="0"/>
              <a:t>Spending time with family/friends</a:t>
            </a:r>
          </a:p>
          <a:p>
            <a:r>
              <a:rPr lang="en-US" sz="1500" dirty="0"/>
              <a:t>Enjoying healthy recreation</a:t>
            </a:r>
          </a:p>
          <a:p>
            <a:r>
              <a:rPr lang="en-US" sz="1500" dirty="0"/>
              <a:t>Preparing for a committee meeting</a:t>
            </a:r>
          </a:p>
          <a:p>
            <a:r>
              <a:rPr lang="en-US" sz="1500" dirty="0"/>
              <a:t>Getting ready to meet your advisor</a:t>
            </a:r>
          </a:p>
          <a:p>
            <a:r>
              <a:rPr lang="en-US" sz="1500" dirty="0"/>
              <a:t>Developing new teaching </a:t>
            </a:r>
          </a:p>
          <a:p>
            <a:r>
              <a:rPr lang="en-US" sz="1500" dirty="0"/>
              <a:t>Grading exams</a:t>
            </a:r>
          </a:p>
          <a:p>
            <a:r>
              <a:rPr lang="en-US" sz="1500" dirty="0"/>
              <a:t>Writing your thesis</a:t>
            </a:r>
          </a:p>
          <a:p>
            <a:r>
              <a:rPr lang="en-US" sz="1500" dirty="0"/>
              <a:t>Posting on social media</a:t>
            </a:r>
          </a:p>
          <a:p>
            <a:r>
              <a:rPr lang="en-US" sz="1500" i="1" dirty="0"/>
              <a:t>Game of Thrones</a:t>
            </a:r>
          </a:p>
          <a:p>
            <a:endParaRPr lang="en-US" sz="1500" dirty="0"/>
          </a:p>
          <a:p>
            <a:r>
              <a:rPr lang="en-US" sz="1500" dirty="0"/>
              <a:t>What’s not on this list?</a:t>
            </a:r>
          </a:p>
        </p:txBody>
      </p:sp>
    </p:spTree>
    <p:extLst>
      <p:ext uri="{BB962C8B-B14F-4D97-AF65-F5344CB8AC3E}">
        <p14:creationId xmlns:p14="http://schemas.microsoft.com/office/powerpoint/2010/main" val="3017173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789040" y="-3933356"/>
            <a:ext cx="2324372" cy="10191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8030411" cy="400110"/>
          </a:xfrm>
          <a:prstGeom prst="rect">
            <a:avLst/>
          </a:prstGeom>
          <a:noFill/>
        </p:spPr>
        <p:txBody>
          <a:bodyPr wrap="none" rtlCol="0">
            <a:spAutoFit/>
          </a:bodyPr>
          <a:lstStyle/>
          <a:p>
            <a:r>
              <a:rPr lang="en-US" sz="2000" b="1" i="1" dirty="0"/>
              <a:t>Time management and balance:  being a TA is part of “real life”</a:t>
            </a:r>
          </a:p>
        </p:txBody>
      </p:sp>
      <p:sp>
        <p:nvSpPr>
          <p:cNvPr id="13" name="Rectangle 12"/>
          <p:cNvSpPr/>
          <p:nvPr/>
        </p:nvSpPr>
        <p:spPr>
          <a:xfrm rot="16200000">
            <a:off x="2185798" y="-989715"/>
            <a:ext cx="5380200"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31445" y="5252602"/>
            <a:ext cx="3962698" cy="1162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2967" y="1978792"/>
            <a:ext cx="4925451" cy="37503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00156" y="3566984"/>
            <a:ext cx="1478590" cy="369332"/>
          </a:xfrm>
          <a:prstGeom prst="rect">
            <a:avLst/>
          </a:prstGeom>
          <a:noFill/>
        </p:spPr>
        <p:txBody>
          <a:bodyPr wrap="none" rtlCol="0">
            <a:spAutoFit/>
          </a:bodyPr>
          <a:lstStyle/>
          <a:p>
            <a:r>
              <a:rPr lang="en-US" dirty="0"/>
              <a:t>IMPORTANCE</a:t>
            </a:r>
          </a:p>
        </p:txBody>
      </p:sp>
      <p:cxnSp>
        <p:nvCxnSpPr>
          <p:cNvPr id="25" name="Straight Arrow Connector 24"/>
          <p:cNvCxnSpPr/>
          <p:nvPr/>
        </p:nvCxnSpPr>
        <p:spPr>
          <a:xfrm flipV="1">
            <a:off x="154473" y="2364597"/>
            <a:ext cx="0" cy="298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619784" y="1821865"/>
            <a:ext cx="293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49424" y="1491053"/>
            <a:ext cx="1161308" cy="369332"/>
          </a:xfrm>
          <a:prstGeom prst="rect">
            <a:avLst/>
          </a:prstGeom>
          <a:noFill/>
        </p:spPr>
        <p:txBody>
          <a:bodyPr wrap="none" rtlCol="0">
            <a:spAutoFit/>
          </a:bodyPr>
          <a:lstStyle/>
          <a:p>
            <a:r>
              <a:rPr lang="en-US" dirty="0"/>
              <a:t>URGENCY</a:t>
            </a:r>
          </a:p>
        </p:txBody>
      </p:sp>
      <p:cxnSp>
        <p:nvCxnSpPr>
          <p:cNvPr id="33" name="Straight Connector 32"/>
          <p:cNvCxnSpPr>
            <a:stCxn id="9" idx="0"/>
            <a:endCxn id="9" idx="2"/>
          </p:cNvCxnSpPr>
          <p:nvPr/>
        </p:nvCxnSpPr>
        <p:spPr>
          <a:xfrm>
            <a:off x="3175693" y="1978792"/>
            <a:ext cx="0" cy="3750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726794" y="4956476"/>
            <a:ext cx="4925451" cy="1341"/>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6715" y="2457813"/>
            <a:ext cx="1442907" cy="646331"/>
          </a:xfrm>
          <a:prstGeom prst="rect">
            <a:avLst/>
          </a:prstGeom>
          <a:noFill/>
        </p:spPr>
        <p:txBody>
          <a:bodyPr wrap="none" rtlCol="0">
            <a:spAutoFit/>
          </a:bodyPr>
          <a:lstStyle/>
          <a:p>
            <a:r>
              <a:rPr lang="en-US" b="1" i="1" dirty="0">
                <a:solidFill>
                  <a:srgbClr val="69A223"/>
                </a:solidFill>
              </a:rPr>
              <a:t>Urgent and </a:t>
            </a:r>
          </a:p>
          <a:p>
            <a:r>
              <a:rPr lang="en-US" b="1" i="1" dirty="0">
                <a:solidFill>
                  <a:srgbClr val="69A223"/>
                </a:solidFill>
              </a:rPr>
              <a:t>important</a:t>
            </a:r>
          </a:p>
        </p:txBody>
      </p:sp>
      <p:sp>
        <p:nvSpPr>
          <p:cNvPr id="37" name="TextBox 36"/>
          <p:cNvSpPr txBox="1"/>
          <p:nvPr/>
        </p:nvSpPr>
        <p:spPr>
          <a:xfrm>
            <a:off x="1052524" y="2429275"/>
            <a:ext cx="1769723" cy="646331"/>
          </a:xfrm>
          <a:prstGeom prst="rect">
            <a:avLst/>
          </a:prstGeom>
          <a:noFill/>
        </p:spPr>
        <p:txBody>
          <a:bodyPr wrap="none" rtlCol="0">
            <a:spAutoFit/>
          </a:bodyPr>
          <a:lstStyle/>
          <a:p>
            <a:r>
              <a:rPr lang="en-US" b="1" dirty="0">
                <a:solidFill>
                  <a:srgbClr val="008000"/>
                </a:solidFill>
              </a:rPr>
              <a:t>Important, but</a:t>
            </a:r>
          </a:p>
          <a:p>
            <a:r>
              <a:rPr lang="en-US" b="1" dirty="0">
                <a:solidFill>
                  <a:srgbClr val="008000"/>
                </a:solidFill>
              </a:rPr>
              <a:t>not urgent</a:t>
            </a:r>
          </a:p>
        </p:txBody>
      </p:sp>
      <p:sp>
        <p:nvSpPr>
          <p:cNvPr id="38" name="TextBox 37"/>
          <p:cNvSpPr txBox="1"/>
          <p:nvPr/>
        </p:nvSpPr>
        <p:spPr>
          <a:xfrm>
            <a:off x="3616715" y="5087500"/>
            <a:ext cx="1326004" cy="584776"/>
          </a:xfrm>
          <a:prstGeom prst="rect">
            <a:avLst/>
          </a:prstGeom>
          <a:noFill/>
        </p:spPr>
        <p:txBody>
          <a:bodyPr wrap="none" rtlCol="0">
            <a:spAutoFit/>
          </a:bodyPr>
          <a:lstStyle/>
          <a:p>
            <a:r>
              <a:rPr lang="en-US" sz="1600" dirty="0">
                <a:solidFill>
                  <a:schemeClr val="tx1">
                    <a:lumMod val="50000"/>
                    <a:lumOff val="50000"/>
                  </a:schemeClr>
                </a:solidFill>
              </a:rPr>
              <a:t>Urgent, but</a:t>
            </a:r>
          </a:p>
          <a:p>
            <a:r>
              <a:rPr lang="en-US" sz="1600" dirty="0">
                <a:solidFill>
                  <a:schemeClr val="tx1">
                    <a:lumMod val="50000"/>
                    <a:lumOff val="50000"/>
                  </a:schemeClr>
                </a:solidFill>
              </a:rPr>
              <a:t>unimportant</a:t>
            </a:r>
          </a:p>
        </p:txBody>
      </p:sp>
      <p:sp>
        <p:nvSpPr>
          <p:cNvPr id="39" name="TextBox 38"/>
          <p:cNvSpPr txBox="1"/>
          <p:nvPr/>
        </p:nvSpPr>
        <p:spPr>
          <a:xfrm>
            <a:off x="1052524" y="5082071"/>
            <a:ext cx="1533192" cy="584776"/>
          </a:xfrm>
          <a:prstGeom prst="rect">
            <a:avLst/>
          </a:prstGeom>
          <a:noFill/>
        </p:spPr>
        <p:txBody>
          <a:bodyPr wrap="none" rtlCol="0">
            <a:spAutoFit/>
          </a:bodyPr>
          <a:lstStyle/>
          <a:p>
            <a:r>
              <a:rPr lang="en-US" sz="1600" dirty="0">
                <a:solidFill>
                  <a:srgbClr val="7F7F7F"/>
                </a:solidFill>
              </a:rPr>
              <a:t>Neither urgent</a:t>
            </a:r>
          </a:p>
          <a:p>
            <a:r>
              <a:rPr lang="en-US" sz="1600" dirty="0">
                <a:solidFill>
                  <a:srgbClr val="7F7F7F"/>
                </a:solidFill>
              </a:rPr>
              <a:t>nor important</a:t>
            </a:r>
          </a:p>
        </p:txBody>
      </p:sp>
      <p:sp>
        <p:nvSpPr>
          <p:cNvPr id="40" name="TextBox 39"/>
          <p:cNvSpPr txBox="1"/>
          <p:nvPr/>
        </p:nvSpPr>
        <p:spPr>
          <a:xfrm>
            <a:off x="1027485" y="5971682"/>
            <a:ext cx="8075093" cy="369332"/>
          </a:xfrm>
          <a:prstGeom prst="rect">
            <a:avLst/>
          </a:prstGeom>
          <a:noFill/>
        </p:spPr>
        <p:txBody>
          <a:bodyPr wrap="none" rtlCol="0">
            <a:spAutoFit/>
          </a:bodyPr>
          <a:lstStyle/>
          <a:p>
            <a:r>
              <a:rPr lang="en-US" b="1" i="1" dirty="0">
                <a:sym typeface="Wingdings"/>
              </a:rPr>
              <a:t> </a:t>
            </a:r>
            <a:r>
              <a:rPr lang="en-US" b="1" i="1" dirty="0"/>
              <a:t>How do we identify our </a:t>
            </a:r>
            <a:r>
              <a:rPr lang="en-US" b="1" i="1" u="sng" dirty="0"/>
              <a:t>priorities</a:t>
            </a:r>
            <a:r>
              <a:rPr lang="en-US" b="1" i="1" dirty="0"/>
              <a:t>?... And how do we reach our goals?</a:t>
            </a:r>
          </a:p>
        </p:txBody>
      </p:sp>
      <p:sp>
        <p:nvSpPr>
          <p:cNvPr id="19" name="TextBox 18"/>
          <p:cNvSpPr txBox="1"/>
          <p:nvPr/>
        </p:nvSpPr>
        <p:spPr>
          <a:xfrm>
            <a:off x="726794" y="2021599"/>
            <a:ext cx="1801845" cy="369332"/>
          </a:xfrm>
          <a:prstGeom prst="rect">
            <a:avLst/>
          </a:prstGeom>
          <a:noFill/>
        </p:spPr>
        <p:txBody>
          <a:bodyPr wrap="none" rtlCol="0">
            <a:spAutoFit/>
          </a:bodyPr>
          <a:lstStyle/>
          <a:p>
            <a:r>
              <a:rPr lang="en-US" dirty="0"/>
              <a:t>Attend to these</a:t>
            </a:r>
          </a:p>
        </p:txBody>
      </p:sp>
      <p:sp>
        <p:nvSpPr>
          <p:cNvPr id="34" name="TextBox 33"/>
          <p:cNvSpPr txBox="1"/>
          <p:nvPr/>
        </p:nvSpPr>
        <p:spPr>
          <a:xfrm>
            <a:off x="3285002" y="2021599"/>
            <a:ext cx="2185289" cy="369332"/>
          </a:xfrm>
          <a:prstGeom prst="rect">
            <a:avLst/>
          </a:prstGeom>
          <a:noFill/>
        </p:spPr>
        <p:txBody>
          <a:bodyPr wrap="none" rtlCol="0">
            <a:spAutoFit/>
          </a:bodyPr>
          <a:lstStyle/>
          <a:p>
            <a:r>
              <a:rPr lang="en-US" dirty="0"/>
              <a:t>Be sure to do these</a:t>
            </a:r>
          </a:p>
        </p:txBody>
      </p:sp>
      <p:sp>
        <p:nvSpPr>
          <p:cNvPr id="24" name="TextBox 23"/>
          <p:cNvSpPr txBox="1"/>
          <p:nvPr/>
        </p:nvSpPr>
        <p:spPr>
          <a:xfrm>
            <a:off x="5766791" y="1787272"/>
            <a:ext cx="3951837" cy="3323987"/>
          </a:xfrm>
          <a:prstGeom prst="rect">
            <a:avLst/>
          </a:prstGeom>
          <a:noFill/>
        </p:spPr>
        <p:txBody>
          <a:bodyPr wrap="square" rtlCol="0">
            <a:spAutoFit/>
          </a:bodyPr>
          <a:lstStyle/>
          <a:p>
            <a:r>
              <a:rPr lang="en-US" sz="1500" b="1" i="1" dirty="0"/>
              <a:t>Where do the following fall for you?</a:t>
            </a:r>
          </a:p>
          <a:p>
            <a:endParaRPr lang="en-US" sz="1500" dirty="0"/>
          </a:p>
          <a:p>
            <a:r>
              <a:rPr lang="en-US" sz="1500" dirty="0"/>
              <a:t>Posting class items to D2L</a:t>
            </a:r>
          </a:p>
          <a:p>
            <a:r>
              <a:rPr lang="en-US" sz="1500" dirty="0"/>
              <a:t>Spending time with family/friends</a:t>
            </a:r>
          </a:p>
          <a:p>
            <a:r>
              <a:rPr lang="en-US" sz="1500" dirty="0"/>
              <a:t>Enjoying healthy recreation</a:t>
            </a:r>
          </a:p>
          <a:p>
            <a:r>
              <a:rPr lang="en-US" sz="1500" dirty="0"/>
              <a:t>Preparing for a committee meeting</a:t>
            </a:r>
          </a:p>
          <a:p>
            <a:r>
              <a:rPr lang="en-US" sz="1500" dirty="0"/>
              <a:t>Getting ready to meet your advisor</a:t>
            </a:r>
          </a:p>
          <a:p>
            <a:r>
              <a:rPr lang="en-US" sz="1500" dirty="0"/>
              <a:t>Developing new teaching </a:t>
            </a:r>
          </a:p>
          <a:p>
            <a:r>
              <a:rPr lang="en-US" sz="1500" dirty="0"/>
              <a:t>Grading exams</a:t>
            </a:r>
          </a:p>
          <a:p>
            <a:r>
              <a:rPr lang="en-US" sz="1500" dirty="0"/>
              <a:t>Writing your thesis</a:t>
            </a:r>
          </a:p>
          <a:p>
            <a:r>
              <a:rPr lang="en-US" sz="1500" dirty="0"/>
              <a:t>Posting on social media</a:t>
            </a:r>
          </a:p>
          <a:p>
            <a:r>
              <a:rPr lang="en-US" sz="1500" i="1" dirty="0"/>
              <a:t>Game of Thrones</a:t>
            </a:r>
          </a:p>
          <a:p>
            <a:endParaRPr lang="en-US" sz="1500" dirty="0"/>
          </a:p>
          <a:p>
            <a:r>
              <a:rPr lang="en-US" sz="1500" dirty="0"/>
              <a:t>What’s not on this list?</a:t>
            </a:r>
          </a:p>
        </p:txBody>
      </p:sp>
    </p:spTree>
    <p:extLst>
      <p:ext uri="{BB962C8B-B14F-4D97-AF65-F5344CB8AC3E}">
        <p14:creationId xmlns:p14="http://schemas.microsoft.com/office/powerpoint/2010/main" val="2960067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4" name="TextBox 3"/>
          <p:cNvSpPr txBox="1"/>
          <p:nvPr/>
        </p:nvSpPr>
        <p:spPr>
          <a:xfrm>
            <a:off x="655883" y="694610"/>
            <a:ext cx="8030411" cy="707886"/>
          </a:xfrm>
          <a:prstGeom prst="rect">
            <a:avLst/>
          </a:prstGeom>
          <a:noFill/>
        </p:spPr>
        <p:txBody>
          <a:bodyPr wrap="none" rtlCol="0">
            <a:spAutoFit/>
          </a:bodyPr>
          <a:lstStyle/>
          <a:p>
            <a:r>
              <a:rPr lang="en-US" sz="2000" b="1" i="1" dirty="0"/>
              <a:t>Time management and balance:  </a:t>
            </a:r>
            <a:r>
              <a:rPr lang="en-US" sz="2000" b="1" i="1" dirty="0">
                <a:solidFill>
                  <a:schemeClr val="bg1"/>
                </a:solidFill>
              </a:rPr>
              <a:t>being a TA </a:t>
            </a:r>
            <a:r>
              <a:rPr lang="en-US" sz="2000" b="1" i="1" dirty="0"/>
              <a:t>is part of “real life”</a:t>
            </a:r>
          </a:p>
          <a:p>
            <a:endParaRPr lang="en-US" sz="2000" b="1" i="1" dirty="0"/>
          </a:p>
        </p:txBody>
      </p:sp>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7" name="TextBox 6"/>
          <p:cNvSpPr txBox="1"/>
          <p:nvPr/>
        </p:nvSpPr>
        <p:spPr>
          <a:xfrm>
            <a:off x="7370159" y="5227114"/>
            <a:ext cx="519982" cy="369332"/>
          </a:xfrm>
          <a:prstGeom prst="rect">
            <a:avLst/>
          </a:prstGeom>
          <a:noFill/>
        </p:spPr>
        <p:txBody>
          <a:bodyPr wrap="none" rtlCol="0">
            <a:spAutoFit/>
          </a:bodyPr>
          <a:lstStyle/>
          <a:p>
            <a:r>
              <a:rPr lang="en-US" dirty="0">
                <a:solidFill>
                  <a:srgbClr val="FFFFFF"/>
                </a:solidFill>
              </a:rPr>
              <a:t>Life</a:t>
            </a:r>
          </a:p>
        </p:txBody>
      </p:sp>
      <p:sp>
        <p:nvSpPr>
          <p:cNvPr id="2" name="TextBox 1"/>
          <p:cNvSpPr txBox="1"/>
          <p:nvPr/>
        </p:nvSpPr>
        <p:spPr>
          <a:xfrm>
            <a:off x="329255" y="1506542"/>
            <a:ext cx="3353652" cy="2554545"/>
          </a:xfrm>
          <a:prstGeom prst="rect">
            <a:avLst/>
          </a:prstGeom>
          <a:noFill/>
        </p:spPr>
        <p:txBody>
          <a:bodyPr wrap="none" rtlCol="0">
            <a:spAutoFit/>
          </a:bodyPr>
          <a:lstStyle/>
          <a:p>
            <a:r>
              <a:rPr lang="en-US" sz="1600" b="1" i="1" dirty="0"/>
              <a:t>Experienced TAs: </a:t>
            </a:r>
          </a:p>
          <a:p>
            <a:r>
              <a:rPr lang="en-US" sz="1600" dirty="0"/>
              <a:t>what has worked for you?</a:t>
            </a:r>
          </a:p>
          <a:p>
            <a:r>
              <a:rPr lang="en-US" sz="1600" dirty="0"/>
              <a:t>what would you do differently?</a:t>
            </a:r>
          </a:p>
          <a:p>
            <a:r>
              <a:rPr lang="en-US" sz="1600" dirty="0"/>
              <a:t>what </a:t>
            </a:r>
            <a:r>
              <a:rPr lang="en-US" sz="1600" i="1" dirty="0"/>
              <a:t>will </a:t>
            </a:r>
            <a:r>
              <a:rPr lang="en-US" sz="1600" dirty="0"/>
              <a:t>you do differently this time?</a:t>
            </a:r>
          </a:p>
          <a:p>
            <a:endParaRPr lang="en-US" sz="1600" dirty="0"/>
          </a:p>
          <a:p>
            <a:r>
              <a:rPr lang="en-US" sz="1600" b="1" i="1" dirty="0"/>
              <a:t>New TAs: </a:t>
            </a:r>
          </a:p>
          <a:p>
            <a:r>
              <a:rPr lang="en-US" sz="1600" dirty="0"/>
              <a:t>what are your concerns?</a:t>
            </a:r>
          </a:p>
          <a:p>
            <a:r>
              <a:rPr lang="en-US" sz="1600" dirty="0"/>
              <a:t>what are your experiences so far?</a:t>
            </a:r>
          </a:p>
          <a:p>
            <a:r>
              <a:rPr lang="en-US" sz="1600" dirty="0"/>
              <a:t>how is your balance working?</a:t>
            </a:r>
          </a:p>
          <a:p>
            <a:r>
              <a:rPr lang="en-US" sz="1600" dirty="0"/>
              <a:t>what can you change to succeed?</a:t>
            </a:r>
          </a:p>
        </p:txBody>
      </p:sp>
      <p:sp>
        <p:nvSpPr>
          <p:cNvPr id="9" name="TextBox 8"/>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0" name="Rectangle 9"/>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Tree>
    <p:extLst>
      <p:ext uri="{BB962C8B-B14F-4D97-AF65-F5344CB8AC3E}">
        <p14:creationId xmlns:p14="http://schemas.microsoft.com/office/powerpoint/2010/main" val="4055162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5" name="Rectangle 14"/>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
        <p:nvSpPr>
          <p:cNvPr id="19" name="TextBox 18"/>
          <p:cNvSpPr txBox="1"/>
          <p:nvPr/>
        </p:nvSpPr>
        <p:spPr>
          <a:xfrm>
            <a:off x="655883" y="694610"/>
            <a:ext cx="8030411" cy="400110"/>
          </a:xfrm>
          <a:prstGeom prst="rect">
            <a:avLst/>
          </a:prstGeom>
          <a:noFill/>
        </p:spPr>
        <p:txBody>
          <a:bodyPr wrap="none" rtlCol="0">
            <a:spAutoFit/>
          </a:bodyPr>
          <a:lstStyle/>
          <a:p>
            <a:r>
              <a:rPr lang="en-US" sz="2000" b="1" i="1" dirty="0"/>
              <a:t>Time management and balance:  being a TA is part of “real life”</a:t>
            </a:r>
          </a:p>
        </p:txBody>
      </p:sp>
      <p:sp>
        <p:nvSpPr>
          <p:cNvPr id="20" name="TextBox 19"/>
          <p:cNvSpPr txBox="1"/>
          <p:nvPr/>
        </p:nvSpPr>
        <p:spPr>
          <a:xfrm>
            <a:off x="156981" y="1640217"/>
            <a:ext cx="5994837" cy="4339650"/>
          </a:xfrm>
          <a:prstGeom prst="rect">
            <a:avLst/>
          </a:prstGeom>
          <a:noFill/>
          <a:ln>
            <a:noFill/>
          </a:ln>
        </p:spPr>
        <p:txBody>
          <a:bodyPr wrap="square" rtlCol="0">
            <a:spAutoFit/>
          </a:bodyPr>
          <a:lstStyle/>
          <a:p>
            <a:r>
              <a:rPr lang="en-US" sz="1600" b="1" dirty="0"/>
              <a:t>A strategic and thoughtful process…</a:t>
            </a:r>
          </a:p>
          <a:p>
            <a:endParaRPr lang="en-US" sz="1600" b="1" dirty="0"/>
          </a:p>
          <a:p>
            <a:r>
              <a:rPr lang="en-US" sz="1600" dirty="0"/>
              <a:t>• </a:t>
            </a:r>
            <a:r>
              <a:rPr lang="en-US" sz="1600" b="1" i="1" dirty="0"/>
              <a:t>Aim</a:t>
            </a:r>
            <a:r>
              <a:rPr lang="en-US" sz="1600" dirty="0"/>
              <a:t> for structure, balance, and clarity</a:t>
            </a:r>
          </a:p>
          <a:p>
            <a:endParaRPr lang="en-US" sz="1200" dirty="0"/>
          </a:p>
          <a:p>
            <a:r>
              <a:rPr lang="en-US" sz="1600" dirty="0"/>
              <a:t>• </a:t>
            </a:r>
            <a:r>
              <a:rPr lang="en-US" sz="1600" b="1" i="1" dirty="0"/>
              <a:t>Set realistic goals </a:t>
            </a:r>
            <a:r>
              <a:rPr lang="en-US" sz="1600" dirty="0"/>
              <a:t>for each day and week, and meet them</a:t>
            </a:r>
          </a:p>
          <a:p>
            <a:endParaRPr lang="en-US" sz="1200" dirty="0"/>
          </a:p>
          <a:p>
            <a:r>
              <a:rPr lang="en-US" sz="1600" dirty="0"/>
              <a:t>• </a:t>
            </a:r>
            <a:r>
              <a:rPr lang="en-US" sz="1600" b="1" i="1" dirty="0"/>
              <a:t>Recognize</a:t>
            </a:r>
            <a:r>
              <a:rPr lang="en-US" sz="1600" dirty="0"/>
              <a:t> this shift in your training / commitments</a:t>
            </a:r>
          </a:p>
          <a:p>
            <a:endParaRPr lang="en-US" sz="1200" dirty="0"/>
          </a:p>
          <a:p>
            <a:r>
              <a:rPr lang="en-US" sz="1600" dirty="0"/>
              <a:t>• </a:t>
            </a:r>
            <a:r>
              <a:rPr lang="en-US" sz="1600" b="1" i="1" dirty="0"/>
              <a:t>Communicate</a:t>
            </a:r>
            <a:r>
              <a:rPr lang="en-US" sz="1600" dirty="0"/>
              <a:t> with faculty (course) and mentor (advisor)</a:t>
            </a:r>
          </a:p>
          <a:p>
            <a:endParaRPr lang="en-US" sz="1600" dirty="0"/>
          </a:p>
          <a:p>
            <a:pPr marL="285750" indent="-285750">
              <a:buFontTx/>
              <a:buChar char="-"/>
            </a:pPr>
            <a:r>
              <a:rPr lang="en-US" sz="1600" dirty="0"/>
              <a:t>Understand your TA commitment (time)</a:t>
            </a:r>
          </a:p>
          <a:p>
            <a:pPr marL="285750" indent="-285750">
              <a:buFontTx/>
              <a:buChar char="-"/>
            </a:pPr>
            <a:r>
              <a:rPr lang="en-US" sz="1600" dirty="0"/>
              <a:t>Clarify your role and expectations (effort, style)</a:t>
            </a:r>
          </a:p>
          <a:p>
            <a:pPr marL="285750" indent="-285750">
              <a:buFontTx/>
              <a:buChar char="-"/>
            </a:pPr>
            <a:r>
              <a:rPr lang="en-US" sz="1600" dirty="0"/>
              <a:t>Approach faculty early to avoid panic/limit stress</a:t>
            </a:r>
          </a:p>
          <a:p>
            <a:pPr marL="285750" indent="-285750">
              <a:buFontTx/>
              <a:buChar char="-"/>
            </a:pPr>
            <a:r>
              <a:rPr lang="en-US" sz="1600" dirty="0"/>
              <a:t>Make ‘work time’ = work time; have ‘guilt-free time’</a:t>
            </a:r>
          </a:p>
          <a:p>
            <a:pPr marL="285750" indent="-285750">
              <a:buFontTx/>
              <a:buChar char="-"/>
            </a:pPr>
            <a:r>
              <a:rPr lang="en-US" sz="1600" dirty="0"/>
              <a:t>Take care of yourself (personally, professionally)</a:t>
            </a:r>
          </a:p>
          <a:p>
            <a:pPr marL="285750" indent="-285750">
              <a:buFontTx/>
              <a:buChar char="-"/>
            </a:pPr>
            <a:r>
              <a:rPr lang="en-US" sz="1600" dirty="0"/>
              <a:t>Ask for help when you need it (peers, mentor, friends)</a:t>
            </a:r>
          </a:p>
          <a:p>
            <a:pPr marL="285750" indent="-285750">
              <a:buFontTx/>
              <a:buChar char="-"/>
            </a:pPr>
            <a:r>
              <a:rPr lang="en-US" sz="1600" dirty="0"/>
              <a:t>Work on your ‘personal schedule’ when you can</a:t>
            </a:r>
          </a:p>
          <a:p>
            <a:pPr marL="285750" indent="-285750">
              <a:buFontTx/>
              <a:buChar char="-"/>
            </a:pPr>
            <a:r>
              <a:rPr lang="en-US" sz="1600" dirty="0"/>
              <a:t>Explore ‘opportunity’ vs. ‘chore</a:t>
            </a:r>
            <a:r>
              <a:rPr lang="en-US" sz="1600"/>
              <a:t>’ mentality</a:t>
            </a:r>
            <a:endParaRPr lang="en-US" sz="1600" dirty="0"/>
          </a:p>
        </p:txBody>
      </p:sp>
    </p:spTree>
    <p:extLst>
      <p:ext uri="{BB962C8B-B14F-4D97-AF65-F5344CB8AC3E}">
        <p14:creationId xmlns:p14="http://schemas.microsoft.com/office/powerpoint/2010/main" val="2512913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7" name="TextBox 6"/>
          <p:cNvSpPr txBox="1"/>
          <p:nvPr/>
        </p:nvSpPr>
        <p:spPr>
          <a:xfrm>
            <a:off x="7370159" y="5227114"/>
            <a:ext cx="519982" cy="369332"/>
          </a:xfrm>
          <a:prstGeom prst="rect">
            <a:avLst/>
          </a:prstGeom>
          <a:noFill/>
        </p:spPr>
        <p:txBody>
          <a:bodyPr wrap="none" rtlCol="0">
            <a:spAutoFit/>
          </a:bodyPr>
          <a:lstStyle/>
          <a:p>
            <a:r>
              <a:rPr lang="en-US" dirty="0">
                <a:solidFill>
                  <a:srgbClr val="FFFFFF"/>
                </a:solidFill>
              </a:rPr>
              <a:t>Life</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5883" y="694610"/>
            <a:ext cx="7224401" cy="400110"/>
          </a:xfrm>
          <a:prstGeom prst="rect">
            <a:avLst/>
          </a:prstGeom>
          <a:noFill/>
        </p:spPr>
        <p:txBody>
          <a:bodyPr wrap="none" rtlCol="0">
            <a:spAutoFit/>
          </a:bodyPr>
          <a:lstStyle/>
          <a:p>
            <a:r>
              <a:rPr lang="en-US" sz="2000" b="1" i="1" dirty="0"/>
              <a:t>UA has great resources for work/life balance and support</a:t>
            </a:r>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655883" y="1890711"/>
            <a:ext cx="4708785" cy="3200400"/>
          </a:xfrm>
          <a:prstGeom prst="rect">
            <a:avLst/>
          </a:prstGeom>
          <a:ln>
            <a:solidFill>
              <a:srgbClr val="000000"/>
            </a:solidFill>
          </a:ln>
        </p:spPr>
      </p:pic>
      <p:sp>
        <p:nvSpPr>
          <p:cNvPr id="16" name="TextBox 15"/>
          <p:cNvSpPr txBox="1"/>
          <p:nvPr/>
        </p:nvSpPr>
        <p:spPr>
          <a:xfrm>
            <a:off x="1560615" y="5329173"/>
            <a:ext cx="2919264" cy="369332"/>
          </a:xfrm>
          <a:prstGeom prst="rect">
            <a:avLst/>
          </a:prstGeom>
          <a:noFill/>
        </p:spPr>
        <p:txBody>
          <a:bodyPr wrap="none" rtlCol="0">
            <a:spAutoFit/>
          </a:bodyPr>
          <a:lstStyle/>
          <a:p>
            <a:r>
              <a:rPr lang="en-US" dirty="0"/>
              <a:t>https://</a:t>
            </a:r>
            <a:r>
              <a:rPr lang="en-US" dirty="0" err="1"/>
              <a:t>lifework.arizona.edu</a:t>
            </a:r>
            <a:r>
              <a:rPr lang="en-US" dirty="0"/>
              <a:t>/</a:t>
            </a:r>
          </a:p>
        </p:txBody>
      </p:sp>
      <p:sp>
        <p:nvSpPr>
          <p:cNvPr id="15" name="TextBox 14"/>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7" name="Rectangle 16"/>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Tree>
    <p:extLst>
      <p:ext uri="{BB962C8B-B14F-4D97-AF65-F5344CB8AC3E}">
        <p14:creationId xmlns:p14="http://schemas.microsoft.com/office/powerpoint/2010/main" val="2176082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MEDITATION-faceboo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2396" y="-2"/>
            <a:ext cx="13716000" cy="6858000"/>
          </a:xfrm>
          <a:prstGeom prst="rect">
            <a:avLst/>
          </a:prstGeom>
        </p:spPr>
      </p:pic>
      <p:sp>
        <p:nvSpPr>
          <p:cNvPr id="3" name="TextBox 2"/>
          <p:cNvSpPr txBox="1"/>
          <p:nvPr/>
        </p:nvSpPr>
        <p:spPr>
          <a:xfrm>
            <a:off x="7153484" y="4097231"/>
            <a:ext cx="1039918" cy="369332"/>
          </a:xfrm>
          <a:prstGeom prst="rect">
            <a:avLst/>
          </a:prstGeom>
          <a:noFill/>
        </p:spPr>
        <p:txBody>
          <a:bodyPr wrap="none" rtlCol="0">
            <a:spAutoFit/>
          </a:bodyPr>
          <a:lstStyle/>
          <a:p>
            <a:r>
              <a:rPr lang="en-US" dirty="0">
                <a:solidFill>
                  <a:schemeClr val="bg1"/>
                </a:solidFill>
              </a:rPr>
              <a:t>Research</a:t>
            </a:r>
          </a:p>
        </p:txBody>
      </p:sp>
      <p:sp>
        <p:nvSpPr>
          <p:cNvPr id="5" name="TextBox 4"/>
          <p:cNvSpPr txBox="1"/>
          <p:nvPr/>
        </p:nvSpPr>
        <p:spPr>
          <a:xfrm>
            <a:off x="7143847" y="2669899"/>
            <a:ext cx="1059192" cy="369332"/>
          </a:xfrm>
          <a:prstGeom prst="rect">
            <a:avLst/>
          </a:prstGeom>
          <a:noFill/>
        </p:spPr>
        <p:txBody>
          <a:bodyPr wrap="none" rtlCol="0">
            <a:spAutoFit/>
          </a:bodyPr>
          <a:lstStyle/>
          <a:p>
            <a:r>
              <a:rPr lang="en-US" dirty="0">
                <a:solidFill>
                  <a:srgbClr val="FFFFFF"/>
                </a:solidFill>
              </a:rPr>
              <a:t>TA duties</a:t>
            </a:r>
          </a:p>
        </p:txBody>
      </p:sp>
      <p:sp>
        <p:nvSpPr>
          <p:cNvPr id="6" name="TextBox 5"/>
          <p:cNvSpPr txBox="1"/>
          <p:nvPr/>
        </p:nvSpPr>
        <p:spPr>
          <a:xfrm>
            <a:off x="7019189" y="3377479"/>
            <a:ext cx="1308509" cy="369332"/>
          </a:xfrm>
          <a:prstGeom prst="rect">
            <a:avLst/>
          </a:prstGeom>
          <a:noFill/>
        </p:spPr>
        <p:txBody>
          <a:bodyPr wrap="none" rtlCol="0">
            <a:spAutoFit/>
          </a:bodyPr>
          <a:lstStyle/>
          <a:p>
            <a:r>
              <a:rPr lang="en-US" dirty="0">
                <a:solidFill>
                  <a:srgbClr val="FFFFFF"/>
                </a:solidFill>
              </a:rPr>
              <a:t>Coursework</a:t>
            </a:r>
          </a:p>
        </p:txBody>
      </p:sp>
      <p:sp>
        <p:nvSpPr>
          <p:cNvPr id="7" name="TextBox 6"/>
          <p:cNvSpPr txBox="1"/>
          <p:nvPr/>
        </p:nvSpPr>
        <p:spPr>
          <a:xfrm>
            <a:off x="7370159" y="5227114"/>
            <a:ext cx="519982" cy="369332"/>
          </a:xfrm>
          <a:prstGeom prst="rect">
            <a:avLst/>
          </a:prstGeom>
          <a:noFill/>
        </p:spPr>
        <p:txBody>
          <a:bodyPr wrap="none" rtlCol="0">
            <a:spAutoFit/>
          </a:bodyPr>
          <a:lstStyle/>
          <a:p>
            <a:r>
              <a:rPr lang="en-US" dirty="0">
                <a:solidFill>
                  <a:srgbClr val="FFFFFF"/>
                </a:solidFill>
              </a:rPr>
              <a:t>Life</a:t>
            </a:r>
          </a:p>
        </p:txBody>
      </p:sp>
      <p:sp>
        <p:nvSpPr>
          <p:cNvPr id="10" name="Rectangle 9"/>
          <p:cNvSpPr/>
          <p:nvPr/>
        </p:nvSpPr>
        <p:spPr>
          <a:xfrm>
            <a:off x="9045992" y="1707681"/>
            <a:ext cx="1151429"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14" y="1715781"/>
            <a:ext cx="6147713" cy="51552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3864368" y="-4008684"/>
            <a:ext cx="2324372"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4647634" y="1472121"/>
            <a:ext cx="456528" cy="103417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994837" y="2324371"/>
            <a:ext cx="3051155" cy="409035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438921" y="1873733"/>
            <a:ext cx="5112411" cy="3200400"/>
          </a:xfrm>
          <a:prstGeom prst="rect">
            <a:avLst/>
          </a:prstGeom>
          <a:ln>
            <a:solidFill>
              <a:srgbClr val="000000"/>
            </a:solidFill>
          </a:ln>
        </p:spPr>
      </p:pic>
      <p:sp>
        <p:nvSpPr>
          <p:cNvPr id="17" name="TextBox 16"/>
          <p:cNvSpPr txBox="1"/>
          <p:nvPr/>
        </p:nvSpPr>
        <p:spPr>
          <a:xfrm>
            <a:off x="1494958" y="5411780"/>
            <a:ext cx="3313728" cy="369332"/>
          </a:xfrm>
          <a:prstGeom prst="rect">
            <a:avLst/>
          </a:prstGeom>
          <a:noFill/>
        </p:spPr>
        <p:txBody>
          <a:bodyPr wrap="none" rtlCol="0">
            <a:spAutoFit/>
          </a:bodyPr>
          <a:lstStyle/>
          <a:p>
            <a:r>
              <a:rPr lang="en-US" dirty="0"/>
              <a:t>https://</a:t>
            </a:r>
            <a:r>
              <a:rPr lang="en-US" dirty="0" err="1"/>
              <a:t>www.health.arizona.edu</a:t>
            </a:r>
            <a:r>
              <a:rPr lang="en-US" dirty="0"/>
              <a:t>/</a:t>
            </a:r>
          </a:p>
        </p:txBody>
      </p:sp>
      <p:sp>
        <p:nvSpPr>
          <p:cNvPr id="15" name="TextBox 14"/>
          <p:cNvSpPr txBox="1"/>
          <p:nvPr/>
        </p:nvSpPr>
        <p:spPr>
          <a:xfrm>
            <a:off x="655883" y="694610"/>
            <a:ext cx="7224401" cy="400110"/>
          </a:xfrm>
          <a:prstGeom prst="rect">
            <a:avLst/>
          </a:prstGeom>
          <a:noFill/>
        </p:spPr>
        <p:txBody>
          <a:bodyPr wrap="none" rtlCol="0">
            <a:spAutoFit/>
          </a:bodyPr>
          <a:lstStyle/>
          <a:p>
            <a:r>
              <a:rPr lang="en-US" sz="2000" b="1" i="1" dirty="0"/>
              <a:t>UA has great resources for work/life balance and support</a:t>
            </a:r>
          </a:p>
        </p:txBody>
      </p:sp>
      <p:sp>
        <p:nvSpPr>
          <p:cNvPr id="18" name="TextBox 17"/>
          <p:cNvSpPr txBox="1"/>
          <p:nvPr/>
        </p:nvSpPr>
        <p:spPr>
          <a:xfrm>
            <a:off x="7370159" y="5227114"/>
            <a:ext cx="599105" cy="369332"/>
          </a:xfrm>
          <a:prstGeom prst="rect">
            <a:avLst/>
          </a:prstGeom>
          <a:noFill/>
        </p:spPr>
        <p:txBody>
          <a:bodyPr wrap="none" rtlCol="0">
            <a:spAutoFit/>
          </a:bodyPr>
          <a:lstStyle/>
          <a:p>
            <a:r>
              <a:rPr lang="en-US" b="1" dirty="0">
                <a:solidFill>
                  <a:srgbClr val="FFFFFF"/>
                </a:solidFill>
              </a:rPr>
              <a:t>Life</a:t>
            </a:r>
          </a:p>
        </p:txBody>
      </p:sp>
      <p:sp>
        <p:nvSpPr>
          <p:cNvPr id="19" name="Rectangle 18"/>
          <p:cNvSpPr/>
          <p:nvPr/>
        </p:nvSpPr>
        <p:spPr>
          <a:xfrm>
            <a:off x="6294175" y="5611214"/>
            <a:ext cx="2417911" cy="4571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7831240" y="4697834"/>
            <a:ext cx="276048"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a:off x="7143847" y="4697834"/>
            <a:ext cx="261056" cy="923330"/>
          </a:xfrm>
          <a:prstGeom prst="upArrow">
            <a:avLst/>
          </a:prstGeom>
          <a:solidFill>
            <a:srgbClr val="9DF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117446" y="5227114"/>
            <a:ext cx="1356975" cy="369332"/>
          </a:xfrm>
          <a:prstGeom prst="rect">
            <a:avLst/>
          </a:prstGeom>
          <a:noFill/>
        </p:spPr>
        <p:txBody>
          <a:bodyPr wrap="none" rtlCol="0">
            <a:spAutoFit/>
          </a:bodyPr>
          <a:lstStyle/>
          <a:p>
            <a:r>
              <a:rPr lang="en-US" b="1" dirty="0">
                <a:solidFill>
                  <a:srgbClr val="FFFFFF"/>
                </a:solidFill>
              </a:rPr>
              <a:t>A balanced </a:t>
            </a:r>
          </a:p>
        </p:txBody>
      </p:sp>
    </p:spTree>
    <p:extLst>
      <p:ext uri="{BB962C8B-B14F-4D97-AF65-F5344CB8AC3E}">
        <p14:creationId xmlns:p14="http://schemas.microsoft.com/office/powerpoint/2010/main" val="132252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Closing</a:t>
            </a:r>
            <a:endParaRPr lang="en-US" sz="3600" b="1" dirty="0"/>
          </a:p>
        </p:txBody>
      </p:sp>
      <p:sp>
        <p:nvSpPr>
          <p:cNvPr id="3" name="Subtitle 2"/>
          <p:cNvSpPr>
            <a:spLocks noGrp="1"/>
          </p:cNvSpPr>
          <p:nvPr>
            <p:ph type="subTitle" idx="1"/>
          </p:nvPr>
        </p:nvSpPr>
        <p:spPr/>
        <p:txBody>
          <a:bodyPr/>
          <a:lstStyle/>
          <a:p>
            <a:r>
              <a:rPr lang="en-US" dirty="0"/>
              <a:t>Matt mars, Agricultural Education, Technology and innovation</a:t>
            </a:r>
          </a:p>
        </p:txBody>
      </p:sp>
    </p:spTree>
    <p:extLst>
      <p:ext uri="{BB962C8B-B14F-4D97-AF65-F5344CB8AC3E}">
        <p14:creationId xmlns:p14="http://schemas.microsoft.com/office/powerpoint/2010/main" val="355884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Opening Activity</a:t>
            </a:r>
            <a:endParaRPr lang="en-US" sz="3600" b="1" dirty="0"/>
          </a:p>
        </p:txBody>
      </p:sp>
      <p:sp>
        <p:nvSpPr>
          <p:cNvPr id="3" name="Subtitle 2"/>
          <p:cNvSpPr>
            <a:spLocks noGrp="1"/>
          </p:cNvSpPr>
          <p:nvPr>
            <p:ph type="subTitle" idx="1"/>
          </p:nvPr>
        </p:nvSpPr>
        <p:spPr/>
        <p:txBody>
          <a:bodyPr/>
          <a:lstStyle/>
          <a:p>
            <a:r>
              <a:rPr lang="en-US" dirty="0" smtClean="0"/>
              <a:t>Shannon Warren, Norton School</a:t>
            </a:r>
            <a:endParaRPr lang="en-US" dirty="0"/>
          </a:p>
        </p:txBody>
      </p:sp>
    </p:spTree>
    <p:extLst>
      <p:ext uri="{BB962C8B-B14F-4D97-AF65-F5344CB8AC3E}">
        <p14:creationId xmlns:p14="http://schemas.microsoft.com/office/powerpoint/2010/main" val="120220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
        <p:nvSpPr>
          <p:cNvPr id="3" name="Content Placeholder 2"/>
          <p:cNvSpPr>
            <a:spLocks noGrp="1"/>
          </p:cNvSpPr>
          <p:nvPr>
            <p:ph idx="1"/>
          </p:nvPr>
        </p:nvSpPr>
        <p:spPr/>
        <p:txBody>
          <a:bodyPr/>
          <a:lstStyle/>
          <a:p>
            <a:r>
              <a:rPr lang="en-US" dirty="0" smtClean="0"/>
              <a:t>Think about the year ahead of you as a GTA</a:t>
            </a:r>
          </a:p>
          <a:p>
            <a:r>
              <a:rPr lang="en-US" dirty="0" smtClean="0"/>
              <a:t>What are some concerns you have?</a:t>
            </a:r>
          </a:p>
          <a:p>
            <a:r>
              <a:rPr lang="en-US" dirty="0" smtClean="0"/>
              <a:t>Record 2-3 of these concerns on your notecard, but DO NOT put your name on it</a:t>
            </a:r>
          </a:p>
        </p:txBody>
      </p:sp>
    </p:spTree>
    <p:extLst>
      <p:ext uri="{BB962C8B-B14F-4D97-AF65-F5344CB8AC3E}">
        <p14:creationId xmlns:p14="http://schemas.microsoft.com/office/powerpoint/2010/main" val="249531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Professional </a:t>
            </a:r>
            <a:r>
              <a:rPr lang="en-US" b="1" dirty="0" smtClean="0"/>
              <a:t>Skills</a:t>
            </a:r>
            <a:endParaRPr lang="en-US" sz="3600" b="1" dirty="0"/>
          </a:p>
        </p:txBody>
      </p:sp>
      <p:sp>
        <p:nvSpPr>
          <p:cNvPr id="3" name="Subtitle 2"/>
          <p:cNvSpPr>
            <a:spLocks noGrp="1"/>
          </p:cNvSpPr>
          <p:nvPr>
            <p:ph type="subTitle" idx="1"/>
          </p:nvPr>
        </p:nvSpPr>
        <p:spPr/>
        <p:txBody>
          <a:bodyPr/>
          <a:lstStyle/>
          <a:p>
            <a:r>
              <a:rPr lang="en-US" dirty="0" smtClean="0"/>
              <a:t>Jennifer Ravia, nutritional sciences</a:t>
            </a:r>
            <a:endParaRPr lang="en-US" dirty="0"/>
          </a:p>
        </p:txBody>
      </p:sp>
    </p:spTree>
    <p:extLst>
      <p:ext uri="{BB962C8B-B14F-4D97-AF65-F5344CB8AC3E}">
        <p14:creationId xmlns:p14="http://schemas.microsoft.com/office/powerpoint/2010/main" val="286971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 hoping to learn?</a:t>
            </a:r>
            <a:endParaRPr lang="en-US" dirty="0"/>
          </a:p>
        </p:txBody>
      </p:sp>
      <p:sp>
        <p:nvSpPr>
          <p:cNvPr id="3" name="Content Placeholder 2"/>
          <p:cNvSpPr>
            <a:spLocks noGrp="1"/>
          </p:cNvSpPr>
          <p:nvPr>
            <p:ph idx="1"/>
          </p:nvPr>
        </p:nvSpPr>
        <p:spPr/>
        <p:txBody>
          <a:bodyPr/>
          <a:lstStyle/>
          <a:p>
            <a:r>
              <a:rPr lang="en-US" dirty="0" smtClean="0"/>
              <a:t>Think about the experiences you have had/will have as a graduate TA.  Whether or not you plan to continue teaching during your career, what do you hope to learn as a result of being a TA?</a:t>
            </a:r>
          </a:p>
          <a:p>
            <a:r>
              <a:rPr lang="en-US" dirty="0" smtClean="0"/>
              <a:t>Take a minute to think about this individually</a:t>
            </a:r>
          </a:p>
          <a:p>
            <a:r>
              <a:rPr lang="en-US" dirty="0" smtClean="0"/>
              <a:t>Then, as a group, record your responses on the whiteboard at your table</a:t>
            </a:r>
            <a:endParaRPr lang="en-US" dirty="0"/>
          </a:p>
        </p:txBody>
      </p:sp>
    </p:spTree>
    <p:extLst>
      <p:ext uri="{BB962C8B-B14F-4D97-AF65-F5344CB8AC3E}">
        <p14:creationId xmlns:p14="http://schemas.microsoft.com/office/powerpoint/2010/main" val="268376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44685" cy="709865"/>
          </a:xfrm>
        </p:spPr>
        <p:txBody>
          <a:bodyPr>
            <a:noAutofit/>
          </a:bodyPr>
          <a:lstStyle/>
          <a:p>
            <a:pPr algn="ctr"/>
            <a:r>
              <a:rPr lang="en-US" sz="4000" b="1" dirty="0" smtClean="0"/>
              <a:t>Soft (Professional) Skills vs. Academic Skills</a:t>
            </a:r>
            <a:endParaRPr lang="en-US" sz="4000" b="1" dirty="0"/>
          </a:p>
        </p:txBody>
      </p:sp>
      <p:sp>
        <p:nvSpPr>
          <p:cNvPr id="3" name="Content Placeholder 2"/>
          <p:cNvSpPr>
            <a:spLocks noGrp="1"/>
          </p:cNvSpPr>
          <p:nvPr>
            <p:ph idx="1"/>
          </p:nvPr>
        </p:nvSpPr>
        <p:spPr>
          <a:xfrm>
            <a:off x="69386" y="2272126"/>
            <a:ext cx="3873964" cy="3530599"/>
          </a:xfrm>
        </p:spPr>
        <p:txBody>
          <a:bodyPr/>
          <a:lstStyle/>
          <a:p>
            <a:r>
              <a:rPr lang="en-US" dirty="0" smtClean="0"/>
              <a:t>2011 Study from Michigan State</a:t>
            </a:r>
          </a:p>
          <a:p>
            <a:r>
              <a:rPr lang="en-US" dirty="0" smtClean="0"/>
              <a:t>Faculty and Students ranked discipline knowledge as most important</a:t>
            </a:r>
          </a:p>
          <a:p>
            <a:r>
              <a:rPr lang="en-US" dirty="0" smtClean="0"/>
              <a:t>Employers and alumni ranked professional skills as most important</a:t>
            </a:r>
          </a:p>
          <a:p>
            <a:r>
              <a:rPr lang="en-US" dirty="0" smtClean="0"/>
              <a:t>Further results can be found in the MSU report in your folder</a:t>
            </a:r>
            <a:endParaRPr lang="en-US" dirty="0"/>
          </a:p>
        </p:txBody>
      </p:sp>
      <p:pic>
        <p:nvPicPr>
          <p:cNvPr id="4" name="Picture 3"/>
          <p:cNvPicPr>
            <a:picLocks noChangeAspect="1"/>
          </p:cNvPicPr>
          <p:nvPr/>
        </p:nvPicPr>
        <p:blipFill>
          <a:blip r:embed="rId2"/>
          <a:stretch>
            <a:fillRect/>
          </a:stretch>
        </p:blipFill>
        <p:spPr>
          <a:xfrm>
            <a:off x="3943350" y="2196971"/>
            <a:ext cx="5200650" cy="3581400"/>
          </a:xfrm>
          <a:prstGeom prst="rect">
            <a:avLst/>
          </a:prstGeom>
        </p:spPr>
      </p:pic>
    </p:spTree>
    <p:extLst>
      <p:ext uri="{BB962C8B-B14F-4D97-AF65-F5344CB8AC3E}">
        <p14:creationId xmlns:p14="http://schemas.microsoft.com/office/powerpoint/2010/main" val="245138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2197</TotalTime>
  <Words>2775</Words>
  <Application>Microsoft Office PowerPoint</Application>
  <PresentationFormat>On-screen Show (4:3)</PresentationFormat>
  <Paragraphs>588</Paragraphs>
  <Slides>49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Wingdings</vt:lpstr>
      <vt:lpstr>Wingdings 3</vt:lpstr>
      <vt:lpstr>Ion Boardroom</vt:lpstr>
      <vt:lpstr>Welcome to  TA 101</vt:lpstr>
      <vt:lpstr>Welcome</vt:lpstr>
      <vt:lpstr>Cardon Teaching Fellows</vt:lpstr>
      <vt:lpstr>Today’s Schedule</vt:lpstr>
      <vt:lpstr>Opening Activity</vt:lpstr>
      <vt:lpstr>Opening Activity</vt:lpstr>
      <vt:lpstr>Professional Skills</vt:lpstr>
      <vt:lpstr>What are you hoping to learn?</vt:lpstr>
      <vt:lpstr>Soft (Professional) Skills vs. Academic Skills</vt:lpstr>
      <vt:lpstr>Rationale for Focus on Non-Academic Skills</vt:lpstr>
      <vt:lpstr>Training for a profession</vt:lpstr>
      <vt:lpstr>Nuts and Bolts</vt:lpstr>
      <vt:lpstr>Instructions re handout</vt:lpstr>
      <vt:lpstr>Questions:</vt:lpstr>
      <vt:lpstr>Interactive Discussions</vt:lpstr>
      <vt:lpstr>Interactive Discussions </vt:lpstr>
      <vt:lpstr>PowerPoint Presentation</vt:lpstr>
      <vt:lpstr>PowerPoint Presentation</vt:lpstr>
      <vt:lpstr>PowerPoint Presentation</vt:lpstr>
      <vt:lpstr>PowerPoint Presentation</vt:lpstr>
      <vt:lpstr>PowerPoint Presentation</vt:lpstr>
      <vt:lpstr>Time Management and Work/Life 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vt:lpstr>
    </vt:vector>
  </TitlesOfParts>
  <Company>AREC/CALS/UA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TA 101</dc:title>
  <dc:creator>PAUL WILSON</dc:creator>
  <cp:lastModifiedBy>Jennifer Ravia</cp:lastModifiedBy>
  <cp:revision>57</cp:revision>
  <cp:lastPrinted>2019-08-21T20:21:38Z</cp:lastPrinted>
  <dcterms:created xsi:type="dcterms:W3CDTF">2016-08-19T23:21:13Z</dcterms:created>
  <dcterms:modified xsi:type="dcterms:W3CDTF">2019-08-22T00:39:33Z</dcterms:modified>
</cp:coreProperties>
</file>